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10" r:id="rId2"/>
    <p:sldId id="259" r:id="rId3"/>
    <p:sldId id="313" r:id="rId4"/>
    <p:sldId id="321" r:id="rId5"/>
    <p:sldId id="314" r:id="rId6"/>
    <p:sldId id="316" r:id="rId7"/>
    <p:sldId id="315" r:id="rId8"/>
    <p:sldId id="322" r:id="rId9"/>
    <p:sldId id="317" r:id="rId10"/>
    <p:sldId id="318" r:id="rId11"/>
    <p:sldId id="319" r:id="rId12"/>
    <p:sldId id="320" r:id="rId13"/>
  </p:sldIdLst>
  <p:sldSz cx="12192000" cy="6858000"/>
  <p:notesSz cx="6810375" cy="99425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E00"/>
    <a:srgbClr val="006560"/>
    <a:srgbClr val="006501"/>
    <a:srgbClr val="F07814"/>
    <a:srgbClr val="E89200"/>
    <a:srgbClr val="D28200"/>
    <a:srgbClr val="057A8E"/>
    <a:srgbClr val="009CB4"/>
    <a:srgbClr val="003741"/>
    <a:srgbClr val="6AB65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27" autoAdjust="0"/>
    <p:restoredTop sz="68661" autoAdjust="0"/>
  </p:normalViewPr>
  <p:slideViewPr>
    <p:cSldViewPr snapToGrid="0">
      <p:cViewPr varScale="1">
        <p:scale>
          <a:sx n="69" d="100"/>
          <a:sy n="69" d="100"/>
        </p:scale>
        <p:origin x="808" y="44"/>
      </p:cViewPr>
      <p:guideLst/>
    </p:cSldViewPr>
  </p:slideViewPr>
  <p:outlineViewPr>
    <p:cViewPr>
      <p:scale>
        <a:sx n="33" d="100"/>
        <a:sy n="33" d="100"/>
      </p:scale>
      <p:origin x="0" y="-9088"/>
    </p:cViewPr>
  </p:outlineViewPr>
  <p:notesTextViewPr>
    <p:cViewPr>
      <p:scale>
        <a:sx n="1" d="1"/>
        <a:sy n="1" d="1"/>
      </p:scale>
      <p:origin x="0" y="0"/>
    </p:cViewPr>
  </p:notesTextViewPr>
  <p:sorterViewPr>
    <p:cViewPr>
      <p:scale>
        <a:sx n="66" d="100"/>
        <a:sy n="66" d="100"/>
      </p:scale>
      <p:origin x="0" y="0"/>
    </p:cViewPr>
  </p:sorterViewPr>
  <p:notesViewPr>
    <p:cSldViewPr snapToGrid="0">
      <p:cViewPr>
        <p:scale>
          <a:sx n="110" d="100"/>
          <a:sy n="110" d="100"/>
        </p:scale>
        <p:origin x="2768" y="-11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8B4459EA-9E68-4B15-ADD3-336A8DAC671A}" type="datetimeFigureOut">
              <a:rPr lang="nl-NL" smtClean="0"/>
              <a:t>10-3-2020</a:t>
            </a:fld>
            <a:endParaRPr lang="nl-NL"/>
          </a:p>
        </p:txBody>
      </p:sp>
      <p:sp>
        <p:nvSpPr>
          <p:cNvPr id="4" name="Tijdelijke aanduiding voor dia-afbeelding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93738" y="1143000"/>
            <a:ext cx="5486400" cy="3086100"/>
          </a:xfrm>
        </p:spPr>
      </p:sp>
      <p:sp>
        <p:nvSpPr>
          <p:cNvPr id="3" name="Tijdelijke aanduiding voor notities 2"/>
          <p:cNvSpPr>
            <a:spLocks noGrp="1"/>
          </p:cNvSpPr>
          <p:nvPr>
            <p:ph type="body" idx="1"/>
          </p:nvPr>
        </p:nvSpPr>
        <p:spPr/>
        <p:txBody>
          <a:bodyPr/>
          <a:lstStyle/>
          <a:p>
            <a:pPr>
              <a:lnSpc>
                <a:spcPct val="110000"/>
              </a:lnSpc>
            </a:pPr>
            <a:r>
              <a:rPr lang="en-GB" sz="1100" baseline="0" dirty="0"/>
              <a:t>Since the GDPR came into force in May 2018, the main concern of researchers relates to the question whether the new European data protection legislation, which has also implications outside the Union, makes research with medical data more difficult than before. In our presentation, we address this concern: is it fact or fiction? Before we begin, we would </a:t>
            </a:r>
            <a:r>
              <a:rPr lang="en-GB" sz="1100" dirty="0"/>
              <a:t>like to note that in our presentation, we</a:t>
            </a:r>
            <a:r>
              <a:rPr lang="en-GB" sz="1100" baseline="0" dirty="0"/>
              <a:t> </a:t>
            </a:r>
            <a:r>
              <a:rPr lang="en-GB" sz="1100" dirty="0"/>
              <a:t>talk only about the rules for the</a:t>
            </a:r>
            <a:r>
              <a:rPr lang="en-GB" sz="1100" baseline="0" dirty="0"/>
              <a:t> so called secondary use of </a:t>
            </a:r>
            <a:r>
              <a:rPr lang="en-GB" sz="1100" dirty="0"/>
              <a:t>medical data for research, that</a:t>
            </a:r>
            <a:r>
              <a:rPr lang="en-GB" sz="1100" baseline="0" dirty="0"/>
              <a:t> is </a:t>
            </a:r>
            <a:r>
              <a:rPr lang="en-GB" sz="1100" dirty="0"/>
              <a:t>data that</a:t>
            </a:r>
            <a:r>
              <a:rPr lang="en-GB" sz="1100" baseline="0" dirty="0"/>
              <a:t> are </a:t>
            </a:r>
            <a:r>
              <a:rPr lang="en-GB" sz="1100" dirty="0"/>
              <a:t>already collected and stored in electronic patient records or other health care registries. So, what we do</a:t>
            </a:r>
            <a:r>
              <a:rPr lang="en-GB" sz="1100" baseline="0" dirty="0"/>
              <a:t> NOT </a:t>
            </a:r>
            <a:r>
              <a:rPr lang="en-GB" sz="1100" dirty="0"/>
              <a:t>address are the rules applying to the primary collection of data for medical research, such as collecting data by interviewing patients or analysing their tissue. </a:t>
            </a:r>
            <a:endParaRPr lang="en-US" sz="1100" dirty="0"/>
          </a:p>
          <a:p>
            <a:pPr>
              <a:lnSpc>
                <a:spcPct val="110000"/>
              </a:lnSpc>
            </a:pPr>
            <a:endParaRPr lang="en-GB" sz="1100"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3249114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14338" y="1243013"/>
            <a:ext cx="5965825" cy="3355975"/>
          </a:xfrm>
        </p:spPr>
      </p:sp>
      <p:sp>
        <p:nvSpPr>
          <p:cNvPr id="3" name="Tijdelijke aanduiding voor notities 2"/>
          <p:cNvSpPr>
            <a:spLocks noGrp="1"/>
          </p:cNvSpPr>
          <p:nvPr>
            <p:ph type="body" idx="1"/>
          </p:nvPr>
        </p:nvSpPr>
        <p:spPr>
          <a:xfrm>
            <a:off x="414338" y="4973869"/>
            <a:ext cx="6192456" cy="5157678"/>
          </a:xfrm>
        </p:spPr>
        <p:txBody>
          <a:bodyPr/>
          <a:lstStyle/>
          <a:p>
            <a:pPr>
              <a:lnSpc>
                <a:spcPct val="120000"/>
              </a:lnSpc>
              <a:tabLst>
                <a:tab pos="627063" algn="l"/>
              </a:tabLst>
            </a:pPr>
            <a:r>
              <a:rPr lang="nl-NL" altLang="nl-NL" sz="1000" b="1" dirty="0">
                <a:latin typeface="Futura Lt BT" panose="020B0602020204020303" pitchFamily="34" charset="-79"/>
              </a:rPr>
              <a:t>Waarom is beroepsgeheim belangrijk?</a:t>
            </a:r>
          </a:p>
          <a:p>
            <a:pPr marL="171450" indent="-171450">
              <a:lnSpc>
                <a:spcPct val="120000"/>
              </a:lnSpc>
              <a:buFont typeface="Arial" panose="020B0604020202020204" pitchFamily="34" charset="0"/>
              <a:buChar char="•"/>
              <a:tabLst>
                <a:tab pos="627063" algn="l"/>
              </a:tabLst>
            </a:pPr>
            <a:r>
              <a:rPr lang="nl-NL" altLang="nl-NL" sz="1000" dirty="0">
                <a:latin typeface="Futura Lt BT" panose="020B0602020204020303" pitchFamily="34" charset="-79"/>
              </a:rPr>
              <a:t>waarborgen van onbelemmerde toegang tot zorg (algemeen belang)</a:t>
            </a:r>
          </a:p>
          <a:p>
            <a:pPr marL="171450" indent="-171450">
              <a:lnSpc>
                <a:spcPct val="120000"/>
              </a:lnSpc>
              <a:buFont typeface="Arial" panose="020B0604020202020204" pitchFamily="34" charset="0"/>
              <a:buChar char="•"/>
              <a:tabLst>
                <a:tab pos="177800" algn="l"/>
                <a:tab pos="627063" algn="l"/>
              </a:tabLst>
            </a:pPr>
            <a:r>
              <a:rPr lang="nl-NL" altLang="nl-NL" sz="1000" dirty="0">
                <a:latin typeface="Futura Lt BT" panose="020B0602020204020303" pitchFamily="34" charset="-79"/>
              </a:rPr>
              <a:t>beschermen van privacy van patiënt en in stand houden vertrouwensrelatie (individueel belang)</a:t>
            </a:r>
          </a:p>
          <a:p>
            <a:pPr>
              <a:lnSpc>
                <a:spcPct val="120000"/>
              </a:lnSpc>
              <a:tabLst>
                <a:tab pos="627063" algn="l"/>
              </a:tabLst>
            </a:pPr>
            <a:endParaRPr lang="nl-NL" altLang="nl-NL" sz="1000" dirty="0">
              <a:latin typeface="Futura Lt BT" panose="020B0602020204020303" pitchFamily="34" charset="-79"/>
            </a:endParaRPr>
          </a:p>
          <a:p>
            <a:pPr>
              <a:lnSpc>
                <a:spcPct val="120000"/>
              </a:lnSpc>
              <a:tabLst>
                <a:tab pos="627063" algn="l"/>
              </a:tabLst>
            </a:pPr>
            <a:r>
              <a:rPr lang="nl-NL" altLang="nl-NL" sz="1000" b="1" dirty="0">
                <a:latin typeface="Futura Lt BT" panose="020B0602020204020303" pitchFamily="34" charset="-79"/>
              </a:rPr>
              <a:t>Hoe geregeld?</a:t>
            </a:r>
          </a:p>
          <a:p>
            <a:pPr marL="171450" indent="-171450">
              <a:lnSpc>
                <a:spcPct val="120000"/>
              </a:lnSpc>
              <a:buFont typeface="Arial" panose="020B0604020202020204" pitchFamily="34" charset="0"/>
              <a:buChar char="•"/>
              <a:tabLst>
                <a:tab pos="534988" algn="l"/>
              </a:tabLst>
            </a:pPr>
            <a:r>
              <a:rPr lang="nl-NL" altLang="nl-NL" sz="1000" dirty="0">
                <a:latin typeface="Futura Lt BT" panose="020B0602020204020303" pitchFamily="34" charset="-79"/>
              </a:rPr>
              <a:t>Wetgeving (art. 7: 457 BW; art. 272 Wetboek van Strafrecht; art. 218 Wetboek van Strafvordering)</a:t>
            </a:r>
            <a:endParaRPr lang="nl-NL" altLang="nl-NL" sz="1000" i="1" dirty="0">
              <a:latin typeface="Futura Lt BT" panose="020B0602020204020303" pitchFamily="34" charset="-79"/>
            </a:endParaRPr>
          </a:p>
          <a:p>
            <a:pPr marL="171450" indent="-171450">
              <a:lnSpc>
                <a:spcPct val="120000"/>
              </a:lnSpc>
              <a:buFont typeface="Arial" panose="020B0604020202020204" pitchFamily="34" charset="0"/>
              <a:buChar char="•"/>
              <a:tabLst>
                <a:tab pos="627063" algn="l"/>
              </a:tabLst>
            </a:pPr>
            <a:r>
              <a:rPr lang="nl-NL" altLang="nl-NL" sz="1000" dirty="0">
                <a:latin typeface="Futura Lt BT" panose="020B0602020204020303" pitchFamily="34" charset="-79"/>
              </a:rPr>
              <a:t>Zelfregulering (KNMG-richtlijnen omgaan met medische gegevens; codes, zoals meldcode kindermishandeling en huiselijk geweld en Handreiking signalering mensenhandel)</a:t>
            </a:r>
          </a:p>
          <a:p>
            <a:pPr marL="171450" indent="-171450">
              <a:lnSpc>
                <a:spcPct val="120000"/>
              </a:lnSpc>
              <a:buFont typeface="Arial" panose="020B0604020202020204" pitchFamily="34" charset="0"/>
              <a:buChar char="•"/>
              <a:tabLst>
                <a:tab pos="627063" algn="l"/>
              </a:tabLst>
            </a:pPr>
            <a:endParaRPr lang="nl-NL" altLang="nl-NL" sz="1000" dirty="0">
              <a:latin typeface="Futura Lt BT" panose="020B0602020204020303" pitchFamily="34" charset="-79"/>
            </a:endParaRPr>
          </a:p>
          <a:p>
            <a:pPr>
              <a:lnSpc>
                <a:spcPct val="120000"/>
              </a:lnSpc>
              <a:tabLst>
                <a:tab pos="627063" algn="l"/>
              </a:tabLst>
            </a:pPr>
            <a:r>
              <a:rPr lang="nl-NL" altLang="nl-NL" sz="1000" b="1" dirty="0">
                <a:latin typeface="Futura Lt BT" panose="020B0602020204020303" pitchFamily="34" charset="-79"/>
              </a:rPr>
              <a:t>Wie moet zwijgen?</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Artsen en andere hulpverleners</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Overige bij de zorg betrokken personen, bijv. In ondersteunende functies (NB: deze personen hebben </a:t>
            </a:r>
            <a:r>
              <a:rPr lang="nl-NL" altLang="nl-NL" sz="1000" u="sng" dirty="0">
                <a:latin typeface="Futura Lt BT" panose="020B0602020204020303" pitchFamily="34" charset="-79"/>
              </a:rPr>
              <a:t>afgeleid</a:t>
            </a:r>
            <a:r>
              <a:rPr lang="nl-NL" altLang="nl-NL" sz="1000" dirty="0">
                <a:latin typeface="Futura Lt BT" panose="020B0602020204020303" pitchFamily="34" charset="-79"/>
              </a:rPr>
              <a:t> beroepsgeheim) </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Niet-behandelend artsen, zoals bedrijfsarts, verzekeringsarts e.d. (maar zij hebben wel beperkte zwijgplicht)</a:t>
            </a:r>
          </a:p>
          <a:p>
            <a:pPr>
              <a:lnSpc>
                <a:spcPct val="120000"/>
              </a:lnSpc>
              <a:tabLst>
                <a:tab pos="627063" algn="l"/>
              </a:tabLst>
            </a:pPr>
            <a:endParaRPr lang="nl-NL" altLang="nl-NL" sz="1000" dirty="0">
              <a:latin typeface="Futura Lt BT" panose="020B0602020204020303" pitchFamily="34" charset="-79"/>
            </a:endParaRPr>
          </a:p>
          <a:p>
            <a:pPr>
              <a:lnSpc>
                <a:spcPct val="120000"/>
              </a:lnSpc>
              <a:tabLst>
                <a:tab pos="627063" algn="l"/>
              </a:tabLst>
            </a:pPr>
            <a:r>
              <a:rPr lang="nl-NL" altLang="nl-NL" sz="1000" b="1" dirty="0">
                <a:latin typeface="Futura Lt BT" panose="020B0602020204020303" pitchFamily="34" charset="-79"/>
              </a:rPr>
              <a:t>Waarover moet gezwegen worden?</a:t>
            </a:r>
          </a:p>
          <a:p>
            <a:pPr marL="171450" indent="-171450">
              <a:lnSpc>
                <a:spcPct val="120000"/>
              </a:lnSpc>
              <a:buFont typeface="Arial" panose="020B0604020202020204" pitchFamily="34" charset="0"/>
              <a:buChar char="•"/>
              <a:tabLst>
                <a:tab pos="627063" algn="l"/>
              </a:tabLst>
            </a:pPr>
            <a:r>
              <a:rPr lang="nl-NL" altLang="nl-NL" sz="1000" dirty="0">
                <a:latin typeface="Futura Lt BT" panose="020B0602020204020303" pitchFamily="34" charset="-79"/>
              </a:rPr>
              <a:t>Toevertrouwd geheim</a:t>
            </a:r>
          </a:p>
          <a:p>
            <a:pPr marL="171450" indent="-171450">
              <a:lnSpc>
                <a:spcPct val="120000"/>
              </a:lnSpc>
              <a:buFont typeface="Arial" panose="020B0604020202020204" pitchFamily="34" charset="0"/>
              <a:buChar char="•"/>
              <a:tabLst>
                <a:tab pos="627063" algn="l"/>
              </a:tabLst>
            </a:pPr>
            <a:r>
              <a:rPr lang="nl-NL" altLang="nl-NL" sz="1000" dirty="0">
                <a:latin typeface="Futura Lt BT" panose="020B0602020204020303" pitchFamily="34" charset="-79"/>
              </a:rPr>
              <a:t>Al hetgeen in het kader van de beroepsuitoefening is waargenomen (</a:t>
            </a:r>
            <a:r>
              <a:rPr lang="nl-NL" altLang="nl-NL" sz="1000" dirty="0" err="1">
                <a:latin typeface="Futura Lt BT" panose="020B0602020204020303" pitchFamily="34" charset="-79"/>
              </a:rPr>
              <a:t>naw-gegevens</a:t>
            </a:r>
            <a:r>
              <a:rPr lang="nl-NL" altLang="nl-NL" sz="1000" dirty="0">
                <a:latin typeface="Futura Lt BT" panose="020B0602020204020303" pitchFamily="34" charset="-79"/>
              </a:rPr>
              <a:t> patiënt;  werkaantekeningen van hulpverlener; waarneming over (eigen) patiënt buiten werktijd of dienst; waarneming tijdens hulpverlening in noodsituaties (buiten ziekenhuis)</a:t>
            </a:r>
          </a:p>
          <a:p>
            <a:pPr>
              <a:lnSpc>
                <a:spcPct val="120000"/>
              </a:lnSpc>
              <a:tabLst>
                <a:tab pos="627063" algn="l"/>
              </a:tabLst>
            </a:pPr>
            <a:endParaRPr lang="nl-NL" altLang="nl-NL" sz="1000" b="1" dirty="0">
              <a:latin typeface="Futura Lt BT" panose="020B0602020204020303" pitchFamily="34" charset="-79"/>
            </a:endParaRPr>
          </a:p>
          <a:p>
            <a:pPr>
              <a:lnSpc>
                <a:spcPct val="120000"/>
              </a:lnSpc>
              <a:tabLst>
                <a:tab pos="627063" algn="l"/>
              </a:tabLst>
            </a:pPr>
            <a:r>
              <a:rPr lang="nl-NL" altLang="nl-NL" sz="1000" b="1" dirty="0">
                <a:latin typeface="Futura Lt BT" panose="020B0602020204020303" pitchFamily="34" charset="-79"/>
              </a:rPr>
              <a:t>Tegenover wie moet gezwegen worden?</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Tegenover familie (zwijgplicht)</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Tegenover niet-betrokken collega’s (zwijgplicht)  </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Tegenover alle overige ‘derden’ (zwijgplicht), inclusief politie en justitie/OM (verschoningsrecht)</a:t>
            </a:r>
          </a:p>
          <a:p>
            <a:endParaRPr lang="nl-NL" sz="1400"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10</a:t>
            </a:fld>
            <a:endParaRPr lang="nl-NL" dirty="0"/>
          </a:p>
        </p:txBody>
      </p:sp>
    </p:spTree>
    <p:extLst>
      <p:ext uri="{BB962C8B-B14F-4D97-AF65-F5344CB8AC3E}">
        <p14:creationId xmlns:p14="http://schemas.microsoft.com/office/powerpoint/2010/main" val="997238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14338" y="1243013"/>
            <a:ext cx="5965825" cy="3355975"/>
          </a:xfrm>
        </p:spPr>
      </p:sp>
      <p:sp>
        <p:nvSpPr>
          <p:cNvPr id="3" name="Tijdelijke aanduiding voor notities 2"/>
          <p:cNvSpPr>
            <a:spLocks noGrp="1"/>
          </p:cNvSpPr>
          <p:nvPr>
            <p:ph type="body" idx="1"/>
          </p:nvPr>
        </p:nvSpPr>
        <p:spPr>
          <a:xfrm>
            <a:off x="414338" y="4973869"/>
            <a:ext cx="6192456" cy="5157678"/>
          </a:xfrm>
        </p:spPr>
        <p:txBody>
          <a:bodyPr/>
          <a:lstStyle/>
          <a:p>
            <a:pPr>
              <a:lnSpc>
                <a:spcPct val="120000"/>
              </a:lnSpc>
              <a:tabLst>
                <a:tab pos="627063" algn="l"/>
              </a:tabLst>
            </a:pPr>
            <a:r>
              <a:rPr lang="nl-NL" altLang="nl-NL" sz="1000" b="1" dirty="0">
                <a:latin typeface="Futura Lt BT" panose="020B0602020204020303" pitchFamily="34" charset="-79"/>
              </a:rPr>
              <a:t>Waarom is beroepsgeheim belangrijk?</a:t>
            </a:r>
          </a:p>
          <a:p>
            <a:pPr marL="171450" indent="-171450">
              <a:lnSpc>
                <a:spcPct val="120000"/>
              </a:lnSpc>
              <a:buFont typeface="Arial" panose="020B0604020202020204" pitchFamily="34" charset="0"/>
              <a:buChar char="•"/>
              <a:tabLst>
                <a:tab pos="627063" algn="l"/>
              </a:tabLst>
            </a:pPr>
            <a:r>
              <a:rPr lang="nl-NL" altLang="nl-NL" sz="1000" dirty="0">
                <a:latin typeface="Futura Lt BT" panose="020B0602020204020303" pitchFamily="34" charset="-79"/>
              </a:rPr>
              <a:t>waarborgen van onbelemmerde toegang tot zorg (algemeen belang)</a:t>
            </a:r>
          </a:p>
          <a:p>
            <a:pPr marL="171450" indent="-171450">
              <a:lnSpc>
                <a:spcPct val="120000"/>
              </a:lnSpc>
              <a:buFont typeface="Arial" panose="020B0604020202020204" pitchFamily="34" charset="0"/>
              <a:buChar char="•"/>
              <a:tabLst>
                <a:tab pos="177800" algn="l"/>
                <a:tab pos="627063" algn="l"/>
              </a:tabLst>
            </a:pPr>
            <a:r>
              <a:rPr lang="nl-NL" altLang="nl-NL" sz="1000" dirty="0">
                <a:latin typeface="Futura Lt BT" panose="020B0602020204020303" pitchFamily="34" charset="-79"/>
              </a:rPr>
              <a:t>beschermen van privacy van patiënt en in stand houden vertrouwensrelatie (individueel belang)</a:t>
            </a:r>
          </a:p>
          <a:p>
            <a:pPr>
              <a:lnSpc>
                <a:spcPct val="120000"/>
              </a:lnSpc>
              <a:tabLst>
                <a:tab pos="627063" algn="l"/>
              </a:tabLst>
            </a:pPr>
            <a:endParaRPr lang="nl-NL" altLang="nl-NL" sz="1000" dirty="0">
              <a:latin typeface="Futura Lt BT" panose="020B0602020204020303" pitchFamily="34" charset="-79"/>
            </a:endParaRPr>
          </a:p>
          <a:p>
            <a:pPr>
              <a:lnSpc>
                <a:spcPct val="120000"/>
              </a:lnSpc>
              <a:tabLst>
                <a:tab pos="627063" algn="l"/>
              </a:tabLst>
            </a:pPr>
            <a:r>
              <a:rPr lang="nl-NL" altLang="nl-NL" sz="1000" b="1" dirty="0">
                <a:latin typeface="Futura Lt BT" panose="020B0602020204020303" pitchFamily="34" charset="-79"/>
              </a:rPr>
              <a:t>Hoe geregeld?</a:t>
            </a:r>
          </a:p>
          <a:p>
            <a:pPr marL="171450" indent="-171450">
              <a:lnSpc>
                <a:spcPct val="120000"/>
              </a:lnSpc>
              <a:buFont typeface="Arial" panose="020B0604020202020204" pitchFamily="34" charset="0"/>
              <a:buChar char="•"/>
              <a:tabLst>
                <a:tab pos="534988" algn="l"/>
              </a:tabLst>
            </a:pPr>
            <a:r>
              <a:rPr lang="nl-NL" altLang="nl-NL" sz="1000" dirty="0">
                <a:latin typeface="Futura Lt BT" panose="020B0602020204020303" pitchFamily="34" charset="-79"/>
              </a:rPr>
              <a:t>Wetgeving (art. 7: 457 BW; art. 272 Wetboek van Strafrecht; art. 218 Wetboek van Strafvordering)</a:t>
            </a:r>
            <a:endParaRPr lang="nl-NL" altLang="nl-NL" sz="1000" i="1" dirty="0">
              <a:latin typeface="Futura Lt BT" panose="020B0602020204020303" pitchFamily="34" charset="-79"/>
            </a:endParaRPr>
          </a:p>
          <a:p>
            <a:pPr marL="171450" indent="-171450">
              <a:lnSpc>
                <a:spcPct val="120000"/>
              </a:lnSpc>
              <a:buFont typeface="Arial" panose="020B0604020202020204" pitchFamily="34" charset="0"/>
              <a:buChar char="•"/>
              <a:tabLst>
                <a:tab pos="627063" algn="l"/>
              </a:tabLst>
            </a:pPr>
            <a:r>
              <a:rPr lang="nl-NL" altLang="nl-NL" sz="1000" dirty="0">
                <a:latin typeface="Futura Lt BT" panose="020B0602020204020303" pitchFamily="34" charset="-79"/>
              </a:rPr>
              <a:t>Zelfregulering (KNMG-richtlijnen omgaan met medische gegevens; codes, zoals meldcode kindermishandeling en huiselijk geweld en Handreiking signalering mensenhandel)</a:t>
            </a:r>
          </a:p>
          <a:p>
            <a:pPr marL="171450" indent="-171450">
              <a:lnSpc>
                <a:spcPct val="120000"/>
              </a:lnSpc>
              <a:buFont typeface="Arial" panose="020B0604020202020204" pitchFamily="34" charset="0"/>
              <a:buChar char="•"/>
              <a:tabLst>
                <a:tab pos="627063" algn="l"/>
              </a:tabLst>
            </a:pPr>
            <a:endParaRPr lang="nl-NL" altLang="nl-NL" sz="1000" dirty="0">
              <a:latin typeface="Futura Lt BT" panose="020B0602020204020303" pitchFamily="34" charset="-79"/>
            </a:endParaRPr>
          </a:p>
          <a:p>
            <a:pPr>
              <a:lnSpc>
                <a:spcPct val="120000"/>
              </a:lnSpc>
              <a:tabLst>
                <a:tab pos="627063" algn="l"/>
              </a:tabLst>
            </a:pPr>
            <a:r>
              <a:rPr lang="nl-NL" altLang="nl-NL" sz="1000" b="1" dirty="0">
                <a:latin typeface="Futura Lt BT" panose="020B0602020204020303" pitchFamily="34" charset="-79"/>
              </a:rPr>
              <a:t>Wie moet zwijgen?</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Artsen en andere hulpverleners</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Overige bij de zorg betrokken personen, bijv. In ondersteunende functies (NB: deze personen hebben </a:t>
            </a:r>
            <a:r>
              <a:rPr lang="nl-NL" altLang="nl-NL" sz="1000" u="sng" dirty="0">
                <a:latin typeface="Futura Lt BT" panose="020B0602020204020303" pitchFamily="34" charset="-79"/>
              </a:rPr>
              <a:t>afgeleid</a:t>
            </a:r>
            <a:r>
              <a:rPr lang="nl-NL" altLang="nl-NL" sz="1000" dirty="0">
                <a:latin typeface="Futura Lt BT" panose="020B0602020204020303" pitchFamily="34" charset="-79"/>
              </a:rPr>
              <a:t> beroepsgeheim) </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Niet-behandelend artsen, zoals bedrijfsarts, verzekeringsarts e.d. (maar zij hebben wel beperkte zwijgplicht)</a:t>
            </a:r>
          </a:p>
          <a:p>
            <a:pPr>
              <a:lnSpc>
                <a:spcPct val="120000"/>
              </a:lnSpc>
              <a:tabLst>
                <a:tab pos="627063" algn="l"/>
              </a:tabLst>
            </a:pPr>
            <a:endParaRPr lang="nl-NL" altLang="nl-NL" sz="1000" dirty="0">
              <a:latin typeface="Futura Lt BT" panose="020B0602020204020303" pitchFamily="34" charset="-79"/>
            </a:endParaRPr>
          </a:p>
          <a:p>
            <a:pPr>
              <a:lnSpc>
                <a:spcPct val="120000"/>
              </a:lnSpc>
              <a:tabLst>
                <a:tab pos="627063" algn="l"/>
              </a:tabLst>
            </a:pPr>
            <a:r>
              <a:rPr lang="nl-NL" altLang="nl-NL" sz="1000" b="1" dirty="0">
                <a:latin typeface="Futura Lt BT" panose="020B0602020204020303" pitchFamily="34" charset="-79"/>
              </a:rPr>
              <a:t>Waarover moet gezwegen worden?</a:t>
            </a:r>
          </a:p>
          <a:p>
            <a:pPr marL="171450" indent="-171450">
              <a:lnSpc>
                <a:spcPct val="120000"/>
              </a:lnSpc>
              <a:buFont typeface="Arial" panose="020B0604020202020204" pitchFamily="34" charset="0"/>
              <a:buChar char="•"/>
              <a:tabLst>
                <a:tab pos="627063" algn="l"/>
              </a:tabLst>
            </a:pPr>
            <a:r>
              <a:rPr lang="nl-NL" altLang="nl-NL" sz="1000" dirty="0">
                <a:latin typeface="Futura Lt BT" panose="020B0602020204020303" pitchFamily="34" charset="-79"/>
              </a:rPr>
              <a:t>Toevertrouwd geheim</a:t>
            </a:r>
          </a:p>
          <a:p>
            <a:pPr marL="171450" indent="-171450">
              <a:lnSpc>
                <a:spcPct val="120000"/>
              </a:lnSpc>
              <a:buFont typeface="Arial" panose="020B0604020202020204" pitchFamily="34" charset="0"/>
              <a:buChar char="•"/>
              <a:tabLst>
                <a:tab pos="627063" algn="l"/>
              </a:tabLst>
            </a:pPr>
            <a:r>
              <a:rPr lang="nl-NL" altLang="nl-NL" sz="1000" dirty="0">
                <a:latin typeface="Futura Lt BT" panose="020B0602020204020303" pitchFamily="34" charset="-79"/>
              </a:rPr>
              <a:t>Al hetgeen in het kader van de beroepsuitoefening is waargenomen (</a:t>
            </a:r>
            <a:r>
              <a:rPr lang="nl-NL" altLang="nl-NL" sz="1000" dirty="0" err="1">
                <a:latin typeface="Futura Lt BT" panose="020B0602020204020303" pitchFamily="34" charset="-79"/>
              </a:rPr>
              <a:t>naw-gegevens</a:t>
            </a:r>
            <a:r>
              <a:rPr lang="nl-NL" altLang="nl-NL" sz="1000" dirty="0">
                <a:latin typeface="Futura Lt BT" panose="020B0602020204020303" pitchFamily="34" charset="-79"/>
              </a:rPr>
              <a:t> patiënt;  werkaantekeningen van hulpverlener; waarneming over (eigen) patiënt buiten werktijd of dienst; waarneming tijdens hulpverlening in noodsituaties (buiten ziekenhuis)</a:t>
            </a:r>
          </a:p>
          <a:p>
            <a:pPr>
              <a:lnSpc>
                <a:spcPct val="120000"/>
              </a:lnSpc>
              <a:tabLst>
                <a:tab pos="627063" algn="l"/>
              </a:tabLst>
            </a:pPr>
            <a:endParaRPr lang="nl-NL" altLang="nl-NL" sz="1000" b="1" dirty="0">
              <a:latin typeface="Futura Lt BT" panose="020B0602020204020303" pitchFamily="34" charset="-79"/>
            </a:endParaRPr>
          </a:p>
          <a:p>
            <a:pPr>
              <a:lnSpc>
                <a:spcPct val="120000"/>
              </a:lnSpc>
              <a:tabLst>
                <a:tab pos="627063" algn="l"/>
              </a:tabLst>
            </a:pPr>
            <a:r>
              <a:rPr lang="nl-NL" altLang="nl-NL" sz="1000" b="1" dirty="0">
                <a:latin typeface="Futura Lt BT" panose="020B0602020204020303" pitchFamily="34" charset="-79"/>
              </a:rPr>
              <a:t>Tegenover wie moet gezwegen worden?</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Tegenover familie (zwijgplicht)</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Tegenover niet-betrokken collega’s (zwijgplicht)  </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Tegenover alle overige ‘derden’ (zwijgplicht), inclusief politie en justitie/OM (verschoningsrecht)</a:t>
            </a:r>
          </a:p>
          <a:p>
            <a:endParaRPr lang="nl-NL" sz="1400"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11</a:t>
            </a:fld>
            <a:endParaRPr lang="nl-NL" dirty="0"/>
          </a:p>
        </p:txBody>
      </p:sp>
    </p:spTree>
    <p:extLst>
      <p:ext uri="{BB962C8B-B14F-4D97-AF65-F5344CB8AC3E}">
        <p14:creationId xmlns:p14="http://schemas.microsoft.com/office/powerpoint/2010/main" val="3893927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14338" y="1243013"/>
            <a:ext cx="5965825" cy="3355975"/>
          </a:xfrm>
        </p:spPr>
      </p:sp>
      <p:sp>
        <p:nvSpPr>
          <p:cNvPr id="3" name="Tijdelijke aanduiding voor notities 2"/>
          <p:cNvSpPr>
            <a:spLocks noGrp="1"/>
          </p:cNvSpPr>
          <p:nvPr>
            <p:ph type="body" idx="1"/>
          </p:nvPr>
        </p:nvSpPr>
        <p:spPr>
          <a:xfrm>
            <a:off x="414338" y="4973869"/>
            <a:ext cx="6192456" cy="5157678"/>
          </a:xfrm>
        </p:spPr>
        <p:txBody>
          <a:bodyPr/>
          <a:lstStyle/>
          <a:p>
            <a:pPr>
              <a:lnSpc>
                <a:spcPct val="120000"/>
              </a:lnSpc>
              <a:tabLst>
                <a:tab pos="627063" algn="l"/>
              </a:tabLst>
            </a:pPr>
            <a:r>
              <a:rPr lang="nl-NL" altLang="nl-NL" sz="1000" b="1" dirty="0">
                <a:latin typeface="Futura Lt BT" panose="020B0602020204020303" pitchFamily="34" charset="-79"/>
              </a:rPr>
              <a:t>Waarom is beroepsgeheim belangrijk?</a:t>
            </a:r>
          </a:p>
          <a:p>
            <a:pPr marL="171450" indent="-171450">
              <a:lnSpc>
                <a:spcPct val="120000"/>
              </a:lnSpc>
              <a:buFont typeface="Arial" panose="020B0604020202020204" pitchFamily="34" charset="0"/>
              <a:buChar char="•"/>
              <a:tabLst>
                <a:tab pos="627063" algn="l"/>
              </a:tabLst>
            </a:pPr>
            <a:r>
              <a:rPr lang="nl-NL" altLang="nl-NL" sz="1000" dirty="0">
                <a:latin typeface="Futura Lt BT" panose="020B0602020204020303" pitchFamily="34" charset="-79"/>
              </a:rPr>
              <a:t>waarborgen van onbelemmerde toegang tot zorg (algemeen belang)</a:t>
            </a:r>
          </a:p>
          <a:p>
            <a:pPr marL="171450" indent="-171450">
              <a:lnSpc>
                <a:spcPct val="120000"/>
              </a:lnSpc>
              <a:buFont typeface="Arial" panose="020B0604020202020204" pitchFamily="34" charset="0"/>
              <a:buChar char="•"/>
              <a:tabLst>
                <a:tab pos="177800" algn="l"/>
                <a:tab pos="627063" algn="l"/>
              </a:tabLst>
            </a:pPr>
            <a:r>
              <a:rPr lang="nl-NL" altLang="nl-NL" sz="1000" dirty="0">
                <a:latin typeface="Futura Lt BT" panose="020B0602020204020303" pitchFamily="34" charset="-79"/>
              </a:rPr>
              <a:t>beschermen van privacy van patiënt en in stand houden vertrouwensrelatie (individueel belang)</a:t>
            </a:r>
          </a:p>
          <a:p>
            <a:pPr>
              <a:lnSpc>
                <a:spcPct val="120000"/>
              </a:lnSpc>
              <a:tabLst>
                <a:tab pos="627063" algn="l"/>
              </a:tabLst>
            </a:pPr>
            <a:endParaRPr lang="nl-NL" altLang="nl-NL" sz="1000" dirty="0">
              <a:latin typeface="Futura Lt BT" panose="020B0602020204020303" pitchFamily="34" charset="-79"/>
            </a:endParaRPr>
          </a:p>
          <a:p>
            <a:pPr>
              <a:lnSpc>
                <a:spcPct val="120000"/>
              </a:lnSpc>
              <a:tabLst>
                <a:tab pos="627063" algn="l"/>
              </a:tabLst>
            </a:pPr>
            <a:r>
              <a:rPr lang="nl-NL" altLang="nl-NL" sz="1000" b="1" dirty="0">
                <a:latin typeface="Futura Lt BT" panose="020B0602020204020303" pitchFamily="34" charset="-79"/>
              </a:rPr>
              <a:t>Hoe geregeld?</a:t>
            </a:r>
          </a:p>
          <a:p>
            <a:pPr marL="171450" indent="-171450">
              <a:lnSpc>
                <a:spcPct val="120000"/>
              </a:lnSpc>
              <a:buFont typeface="Arial" panose="020B0604020202020204" pitchFamily="34" charset="0"/>
              <a:buChar char="•"/>
              <a:tabLst>
                <a:tab pos="534988" algn="l"/>
              </a:tabLst>
            </a:pPr>
            <a:r>
              <a:rPr lang="nl-NL" altLang="nl-NL" sz="1000" dirty="0">
                <a:latin typeface="Futura Lt BT" panose="020B0602020204020303" pitchFamily="34" charset="-79"/>
              </a:rPr>
              <a:t>Wetgeving (art. 7: 457 BW; art. 272 Wetboek van Strafrecht; art. 218 Wetboek van Strafvordering)</a:t>
            </a:r>
            <a:endParaRPr lang="nl-NL" altLang="nl-NL" sz="1000" i="1" dirty="0">
              <a:latin typeface="Futura Lt BT" panose="020B0602020204020303" pitchFamily="34" charset="-79"/>
            </a:endParaRPr>
          </a:p>
          <a:p>
            <a:pPr marL="171450" indent="-171450">
              <a:lnSpc>
                <a:spcPct val="120000"/>
              </a:lnSpc>
              <a:buFont typeface="Arial" panose="020B0604020202020204" pitchFamily="34" charset="0"/>
              <a:buChar char="•"/>
              <a:tabLst>
                <a:tab pos="627063" algn="l"/>
              </a:tabLst>
            </a:pPr>
            <a:r>
              <a:rPr lang="nl-NL" altLang="nl-NL" sz="1000" dirty="0">
                <a:latin typeface="Futura Lt BT" panose="020B0602020204020303" pitchFamily="34" charset="-79"/>
              </a:rPr>
              <a:t>Zelfregulering (KNMG-richtlijnen omgaan met medische gegevens; codes, zoals meldcode kindermishandeling en huiselijk geweld en Handreiking signalering mensenhandel)</a:t>
            </a:r>
          </a:p>
          <a:p>
            <a:pPr marL="171450" indent="-171450">
              <a:lnSpc>
                <a:spcPct val="120000"/>
              </a:lnSpc>
              <a:buFont typeface="Arial" panose="020B0604020202020204" pitchFamily="34" charset="0"/>
              <a:buChar char="•"/>
              <a:tabLst>
                <a:tab pos="627063" algn="l"/>
              </a:tabLst>
            </a:pPr>
            <a:endParaRPr lang="nl-NL" altLang="nl-NL" sz="1000" dirty="0">
              <a:latin typeface="Futura Lt BT" panose="020B0602020204020303" pitchFamily="34" charset="-79"/>
            </a:endParaRPr>
          </a:p>
          <a:p>
            <a:pPr>
              <a:lnSpc>
                <a:spcPct val="120000"/>
              </a:lnSpc>
              <a:tabLst>
                <a:tab pos="627063" algn="l"/>
              </a:tabLst>
            </a:pPr>
            <a:r>
              <a:rPr lang="nl-NL" altLang="nl-NL" sz="1000" b="1" dirty="0">
                <a:latin typeface="Futura Lt BT" panose="020B0602020204020303" pitchFamily="34" charset="-79"/>
              </a:rPr>
              <a:t>Wie moet zwijgen?</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Artsen en andere hulpverleners</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Overige bij de zorg betrokken personen, bijv. In ondersteunende functies (NB: deze personen hebben </a:t>
            </a:r>
            <a:r>
              <a:rPr lang="nl-NL" altLang="nl-NL" sz="1000" u="sng" dirty="0">
                <a:latin typeface="Futura Lt BT" panose="020B0602020204020303" pitchFamily="34" charset="-79"/>
              </a:rPr>
              <a:t>afgeleid</a:t>
            </a:r>
            <a:r>
              <a:rPr lang="nl-NL" altLang="nl-NL" sz="1000" dirty="0">
                <a:latin typeface="Futura Lt BT" panose="020B0602020204020303" pitchFamily="34" charset="-79"/>
              </a:rPr>
              <a:t> beroepsgeheim) </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Niet-behandelend artsen, zoals bedrijfsarts, verzekeringsarts e.d. (maar zij hebben wel beperkte zwijgplicht)</a:t>
            </a:r>
          </a:p>
          <a:p>
            <a:pPr>
              <a:lnSpc>
                <a:spcPct val="120000"/>
              </a:lnSpc>
              <a:tabLst>
                <a:tab pos="627063" algn="l"/>
              </a:tabLst>
            </a:pPr>
            <a:endParaRPr lang="nl-NL" altLang="nl-NL" sz="1000" dirty="0">
              <a:latin typeface="Futura Lt BT" panose="020B0602020204020303" pitchFamily="34" charset="-79"/>
            </a:endParaRPr>
          </a:p>
          <a:p>
            <a:pPr>
              <a:lnSpc>
                <a:spcPct val="120000"/>
              </a:lnSpc>
              <a:tabLst>
                <a:tab pos="627063" algn="l"/>
              </a:tabLst>
            </a:pPr>
            <a:r>
              <a:rPr lang="nl-NL" altLang="nl-NL" sz="1000" b="1" dirty="0">
                <a:latin typeface="Futura Lt BT" panose="020B0602020204020303" pitchFamily="34" charset="-79"/>
              </a:rPr>
              <a:t>Waarover moet gezwegen worden?</a:t>
            </a:r>
          </a:p>
          <a:p>
            <a:pPr marL="171450" indent="-171450">
              <a:lnSpc>
                <a:spcPct val="120000"/>
              </a:lnSpc>
              <a:buFont typeface="Arial" panose="020B0604020202020204" pitchFamily="34" charset="0"/>
              <a:buChar char="•"/>
              <a:tabLst>
                <a:tab pos="627063" algn="l"/>
              </a:tabLst>
            </a:pPr>
            <a:r>
              <a:rPr lang="nl-NL" altLang="nl-NL" sz="1000" dirty="0">
                <a:latin typeface="Futura Lt BT" panose="020B0602020204020303" pitchFamily="34" charset="-79"/>
              </a:rPr>
              <a:t>Toevertrouwd geheim</a:t>
            </a:r>
          </a:p>
          <a:p>
            <a:pPr marL="171450" indent="-171450">
              <a:lnSpc>
                <a:spcPct val="120000"/>
              </a:lnSpc>
              <a:buFont typeface="Arial" panose="020B0604020202020204" pitchFamily="34" charset="0"/>
              <a:buChar char="•"/>
              <a:tabLst>
                <a:tab pos="627063" algn="l"/>
              </a:tabLst>
            </a:pPr>
            <a:r>
              <a:rPr lang="nl-NL" altLang="nl-NL" sz="1000" dirty="0">
                <a:latin typeface="Futura Lt BT" panose="020B0602020204020303" pitchFamily="34" charset="-79"/>
              </a:rPr>
              <a:t>Al hetgeen in het kader van de beroepsuitoefening is waargenomen (</a:t>
            </a:r>
            <a:r>
              <a:rPr lang="nl-NL" altLang="nl-NL" sz="1000" dirty="0" err="1">
                <a:latin typeface="Futura Lt BT" panose="020B0602020204020303" pitchFamily="34" charset="-79"/>
              </a:rPr>
              <a:t>naw-gegevens</a:t>
            </a:r>
            <a:r>
              <a:rPr lang="nl-NL" altLang="nl-NL" sz="1000" dirty="0">
                <a:latin typeface="Futura Lt BT" panose="020B0602020204020303" pitchFamily="34" charset="-79"/>
              </a:rPr>
              <a:t> patiënt;  werkaantekeningen van hulpverlener; waarneming over (eigen) patiënt buiten werktijd of dienst; waarneming tijdens hulpverlening in noodsituaties (buiten ziekenhuis)</a:t>
            </a:r>
          </a:p>
          <a:p>
            <a:pPr>
              <a:lnSpc>
                <a:spcPct val="120000"/>
              </a:lnSpc>
              <a:tabLst>
                <a:tab pos="627063" algn="l"/>
              </a:tabLst>
            </a:pPr>
            <a:endParaRPr lang="nl-NL" altLang="nl-NL" sz="1000" b="1" dirty="0">
              <a:latin typeface="Futura Lt BT" panose="020B0602020204020303" pitchFamily="34" charset="-79"/>
            </a:endParaRPr>
          </a:p>
          <a:p>
            <a:pPr>
              <a:lnSpc>
                <a:spcPct val="120000"/>
              </a:lnSpc>
              <a:tabLst>
                <a:tab pos="627063" algn="l"/>
              </a:tabLst>
            </a:pPr>
            <a:r>
              <a:rPr lang="nl-NL" altLang="nl-NL" sz="1000" b="1" dirty="0">
                <a:latin typeface="Futura Lt BT" panose="020B0602020204020303" pitchFamily="34" charset="-79"/>
              </a:rPr>
              <a:t>Tegenover wie moet gezwegen worden?</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Tegenover familie (zwijgplicht)</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Tegenover niet-betrokken collega’s (zwijgplicht)  </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Tegenover alle overige ‘derden’ (zwijgplicht), inclusief politie en justitie/OM (verschoningsrecht)</a:t>
            </a:r>
          </a:p>
          <a:p>
            <a:endParaRPr lang="nl-NL" sz="1400"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12</a:t>
            </a:fld>
            <a:endParaRPr lang="nl-NL" dirty="0"/>
          </a:p>
        </p:txBody>
      </p:sp>
    </p:spTree>
    <p:extLst>
      <p:ext uri="{BB962C8B-B14F-4D97-AF65-F5344CB8AC3E}">
        <p14:creationId xmlns:p14="http://schemas.microsoft.com/office/powerpoint/2010/main" val="3634365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14338" y="1243013"/>
            <a:ext cx="5965825" cy="3355975"/>
          </a:xfrm>
        </p:spPr>
      </p:sp>
      <p:sp>
        <p:nvSpPr>
          <p:cNvPr id="3" name="Tijdelijke aanduiding voor notities 2"/>
          <p:cNvSpPr>
            <a:spLocks noGrp="1"/>
          </p:cNvSpPr>
          <p:nvPr>
            <p:ph type="body" idx="1"/>
          </p:nvPr>
        </p:nvSpPr>
        <p:spPr/>
        <p:txBody>
          <a:bodyPr/>
          <a:lstStyle/>
          <a:p>
            <a:endParaRPr lang="nl-NL" sz="1400"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a:t>
            </a:fld>
            <a:endParaRPr lang="nl-NL"/>
          </a:p>
        </p:txBody>
      </p:sp>
    </p:spTree>
    <p:extLst>
      <p:ext uri="{BB962C8B-B14F-4D97-AF65-F5344CB8AC3E}">
        <p14:creationId xmlns:p14="http://schemas.microsoft.com/office/powerpoint/2010/main" val="1495610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14338" y="1243013"/>
            <a:ext cx="5965825" cy="3355975"/>
          </a:xfrm>
        </p:spPr>
      </p:sp>
      <p:sp>
        <p:nvSpPr>
          <p:cNvPr id="3" name="Tijdelijke aanduiding voor notities 2"/>
          <p:cNvSpPr>
            <a:spLocks noGrp="1"/>
          </p:cNvSpPr>
          <p:nvPr>
            <p:ph type="body" idx="1"/>
          </p:nvPr>
        </p:nvSpPr>
        <p:spPr>
          <a:xfrm>
            <a:off x="414338" y="4973869"/>
            <a:ext cx="6192456" cy="5157678"/>
          </a:xfrm>
        </p:spPr>
        <p:txBody>
          <a:bodyPr/>
          <a:lstStyle/>
          <a:p>
            <a:pPr>
              <a:lnSpc>
                <a:spcPct val="120000"/>
              </a:lnSpc>
              <a:tabLst>
                <a:tab pos="627063" algn="l"/>
              </a:tabLst>
            </a:pPr>
            <a:r>
              <a:rPr lang="nl-NL" altLang="nl-NL" sz="1000" b="1" dirty="0">
                <a:latin typeface="Futura Lt BT" panose="020B0602020204020303" pitchFamily="34" charset="-79"/>
              </a:rPr>
              <a:t>Waarom is beroepsgeheim belangrijk?</a:t>
            </a:r>
          </a:p>
          <a:p>
            <a:pPr marL="171450" indent="-171450">
              <a:lnSpc>
                <a:spcPct val="120000"/>
              </a:lnSpc>
              <a:buFont typeface="Arial" panose="020B0604020202020204" pitchFamily="34" charset="0"/>
              <a:buChar char="•"/>
              <a:tabLst>
                <a:tab pos="627063" algn="l"/>
              </a:tabLst>
            </a:pPr>
            <a:r>
              <a:rPr lang="nl-NL" altLang="nl-NL" sz="1000" dirty="0">
                <a:latin typeface="Futura Lt BT" panose="020B0602020204020303" pitchFamily="34" charset="-79"/>
              </a:rPr>
              <a:t>waarborgen van onbelemmerde toegang tot zorg (algemeen belang)</a:t>
            </a:r>
          </a:p>
          <a:p>
            <a:pPr marL="171450" indent="-171450">
              <a:lnSpc>
                <a:spcPct val="120000"/>
              </a:lnSpc>
              <a:buFont typeface="Arial" panose="020B0604020202020204" pitchFamily="34" charset="0"/>
              <a:buChar char="•"/>
              <a:tabLst>
                <a:tab pos="177800" algn="l"/>
                <a:tab pos="627063" algn="l"/>
              </a:tabLst>
            </a:pPr>
            <a:r>
              <a:rPr lang="nl-NL" altLang="nl-NL" sz="1000" dirty="0">
                <a:latin typeface="Futura Lt BT" panose="020B0602020204020303" pitchFamily="34" charset="-79"/>
              </a:rPr>
              <a:t>beschermen van privacy van patiënt en in stand houden vertrouwensrelatie (individueel belang)</a:t>
            </a:r>
          </a:p>
          <a:p>
            <a:pPr>
              <a:lnSpc>
                <a:spcPct val="120000"/>
              </a:lnSpc>
              <a:tabLst>
                <a:tab pos="627063" algn="l"/>
              </a:tabLst>
            </a:pPr>
            <a:endParaRPr lang="nl-NL" altLang="nl-NL" sz="1000" dirty="0">
              <a:latin typeface="Futura Lt BT" panose="020B0602020204020303" pitchFamily="34" charset="-79"/>
            </a:endParaRPr>
          </a:p>
          <a:p>
            <a:pPr>
              <a:lnSpc>
                <a:spcPct val="120000"/>
              </a:lnSpc>
              <a:tabLst>
                <a:tab pos="627063" algn="l"/>
              </a:tabLst>
            </a:pPr>
            <a:r>
              <a:rPr lang="nl-NL" altLang="nl-NL" sz="1000" b="1" dirty="0">
                <a:latin typeface="Futura Lt BT" panose="020B0602020204020303" pitchFamily="34" charset="-79"/>
              </a:rPr>
              <a:t>Hoe geregeld?</a:t>
            </a:r>
          </a:p>
          <a:p>
            <a:pPr marL="171450" indent="-171450">
              <a:lnSpc>
                <a:spcPct val="120000"/>
              </a:lnSpc>
              <a:buFont typeface="Arial" panose="020B0604020202020204" pitchFamily="34" charset="0"/>
              <a:buChar char="•"/>
              <a:tabLst>
                <a:tab pos="534988" algn="l"/>
              </a:tabLst>
            </a:pPr>
            <a:r>
              <a:rPr lang="nl-NL" altLang="nl-NL" sz="1000" dirty="0">
                <a:latin typeface="Futura Lt BT" panose="020B0602020204020303" pitchFamily="34" charset="-79"/>
              </a:rPr>
              <a:t>Wetgeving (art. 7: 457 BW; art. 272 Wetboek van Strafrecht; art. 218 Wetboek van Strafvordering)</a:t>
            </a:r>
            <a:endParaRPr lang="nl-NL" altLang="nl-NL" sz="1000" i="1" dirty="0">
              <a:latin typeface="Futura Lt BT" panose="020B0602020204020303" pitchFamily="34" charset="-79"/>
            </a:endParaRPr>
          </a:p>
          <a:p>
            <a:pPr marL="171450" indent="-171450">
              <a:lnSpc>
                <a:spcPct val="120000"/>
              </a:lnSpc>
              <a:buFont typeface="Arial" panose="020B0604020202020204" pitchFamily="34" charset="0"/>
              <a:buChar char="•"/>
              <a:tabLst>
                <a:tab pos="627063" algn="l"/>
              </a:tabLst>
            </a:pPr>
            <a:r>
              <a:rPr lang="nl-NL" altLang="nl-NL" sz="1000" dirty="0">
                <a:latin typeface="Futura Lt BT" panose="020B0602020204020303" pitchFamily="34" charset="-79"/>
              </a:rPr>
              <a:t>Zelfregulering (KNMG-richtlijnen omgaan met medische gegevens; codes, zoals meldcode kindermishandeling en huiselijk geweld en Handreiking signalering mensenhandel)</a:t>
            </a:r>
          </a:p>
          <a:p>
            <a:pPr marL="171450" indent="-171450">
              <a:lnSpc>
                <a:spcPct val="120000"/>
              </a:lnSpc>
              <a:buFont typeface="Arial" panose="020B0604020202020204" pitchFamily="34" charset="0"/>
              <a:buChar char="•"/>
              <a:tabLst>
                <a:tab pos="627063" algn="l"/>
              </a:tabLst>
            </a:pPr>
            <a:endParaRPr lang="nl-NL" altLang="nl-NL" sz="1000" dirty="0">
              <a:latin typeface="Futura Lt BT" panose="020B0602020204020303" pitchFamily="34" charset="-79"/>
            </a:endParaRPr>
          </a:p>
          <a:p>
            <a:pPr>
              <a:lnSpc>
                <a:spcPct val="120000"/>
              </a:lnSpc>
              <a:tabLst>
                <a:tab pos="627063" algn="l"/>
              </a:tabLst>
            </a:pPr>
            <a:r>
              <a:rPr lang="nl-NL" altLang="nl-NL" sz="1000" b="1" dirty="0">
                <a:latin typeface="Futura Lt BT" panose="020B0602020204020303" pitchFamily="34" charset="-79"/>
              </a:rPr>
              <a:t>Wie moet zwijgen?</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Artsen en andere hulpverleners</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Overige bij de zorg betrokken personen, bijv. In ondersteunende functies (NB: deze personen hebben </a:t>
            </a:r>
            <a:r>
              <a:rPr lang="nl-NL" altLang="nl-NL" sz="1000" u="sng" dirty="0">
                <a:latin typeface="Futura Lt BT" panose="020B0602020204020303" pitchFamily="34" charset="-79"/>
              </a:rPr>
              <a:t>afgeleid</a:t>
            </a:r>
            <a:r>
              <a:rPr lang="nl-NL" altLang="nl-NL" sz="1000" dirty="0">
                <a:latin typeface="Futura Lt BT" panose="020B0602020204020303" pitchFamily="34" charset="-79"/>
              </a:rPr>
              <a:t> beroepsgeheim) </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Niet-behandelend artsen, zoals bedrijfsarts, verzekeringsarts e.d. (maar zij hebben wel beperkte zwijgplicht)</a:t>
            </a:r>
          </a:p>
          <a:p>
            <a:pPr>
              <a:lnSpc>
                <a:spcPct val="120000"/>
              </a:lnSpc>
              <a:tabLst>
                <a:tab pos="627063" algn="l"/>
              </a:tabLst>
            </a:pPr>
            <a:endParaRPr lang="nl-NL" altLang="nl-NL" sz="1000" dirty="0">
              <a:latin typeface="Futura Lt BT" panose="020B0602020204020303" pitchFamily="34" charset="-79"/>
            </a:endParaRPr>
          </a:p>
          <a:p>
            <a:endParaRPr lang="nl-NL" sz="1400"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a:t>
            </a:fld>
            <a:endParaRPr lang="nl-NL" dirty="0"/>
          </a:p>
        </p:txBody>
      </p:sp>
    </p:spTree>
    <p:extLst>
      <p:ext uri="{BB962C8B-B14F-4D97-AF65-F5344CB8AC3E}">
        <p14:creationId xmlns:p14="http://schemas.microsoft.com/office/powerpoint/2010/main" val="580402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14338" y="1243013"/>
            <a:ext cx="5965825" cy="3355975"/>
          </a:xfrm>
        </p:spPr>
      </p:sp>
      <p:sp>
        <p:nvSpPr>
          <p:cNvPr id="3" name="Tijdelijke aanduiding voor notities 2"/>
          <p:cNvSpPr>
            <a:spLocks noGrp="1"/>
          </p:cNvSpPr>
          <p:nvPr>
            <p:ph type="body" idx="1"/>
          </p:nvPr>
        </p:nvSpPr>
        <p:spPr>
          <a:xfrm>
            <a:off x="414338" y="4973869"/>
            <a:ext cx="6192456" cy="5157678"/>
          </a:xfrm>
        </p:spPr>
        <p:txBody>
          <a:bodyPr/>
          <a:lstStyle/>
          <a:p>
            <a:pPr>
              <a:lnSpc>
                <a:spcPct val="120000"/>
              </a:lnSpc>
              <a:tabLst>
                <a:tab pos="627063" algn="l"/>
              </a:tabLst>
            </a:pPr>
            <a:r>
              <a:rPr lang="nl-NL" altLang="nl-NL" sz="1000" b="1" dirty="0">
                <a:latin typeface="Futura Lt BT" panose="020B0602020204020303" pitchFamily="34" charset="-79"/>
              </a:rPr>
              <a:t>Waarover moet gezwegen worden?</a:t>
            </a:r>
          </a:p>
          <a:p>
            <a:pPr marL="171450" indent="-171450">
              <a:lnSpc>
                <a:spcPct val="120000"/>
              </a:lnSpc>
              <a:buFont typeface="Arial" panose="020B0604020202020204" pitchFamily="34" charset="0"/>
              <a:buChar char="•"/>
              <a:tabLst>
                <a:tab pos="627063" algn="l"/>
              </a:tabLst>
            </a:pPr>
            <a:r>
              <a:rPr lang="nl-NL" altLang="nl-NL" sz="1000" dirty="0">
                <a:latin typeface="Futura Lt BT" panose="020B0602020204020303" pitchFamily="34" charset="-79"/>
              </a:rPr>
              <a:t>Toevertrouwd geheim</a:t>
            </a:r>
          </a:p>
          <a:p>
            <a:pPr marL="171450" indent="-171450">
              <a:lnSpc>
                <a:spcPct val="120000"/>
              </a:lnSpc>
              <a:buFont typeface="Arial" panose="020B0604020202020204" pitchFamily="34" charset="0"/>
              <a:buChar char="•"/>
              <a:tabLst>
                <a:tab pos="627063" algn="l"/>
              </a:tabLst>
            </a:pPr>
            <a:r>
              <a:rPr lang="nl-NL" altLang="nl-NL" sz="1000" dirty="0">
                <a:latin typeface="Futura Lt BT" panose="020B0602020204020303" pitchFamily="34" charset="-79"/>
              </a:rPr>
              <a:t>Al hetgeen in het kader van de beroepsuitoefening is waargenomen (</a:t>
            </a:r>
            <a:r>
              <a:rPr lang="nl-NL" altLang="nl-NL" sz="1000" dirty="0" err="1">
                <a:latin typeface="Futura Lt BT" panose="020B0602020204020303" pitchFamily="34" charset="-79"/>
              </a:rPr>
              <a:t>naw-gegevens</a:t>
            </a:r>
            <a:r>
              <a:rPr lang="nl-NL" altLang="nl-NL" sz="1000" dirty="0">
                <a:latin typeface="Futura Lt BT" panose="020B0602020204020303" pitchFamily="34" charset="-79"/>
              </a:rPr>
              <a:t> patiënt;  werkaantekeningen van hulpverlener; waarneming over (eigen) patiënt buiten werktijd of dienst; waarneming tijdens hulpverlening in noodsituaties (buiten ziekenhuis)</a:t>
            </a:r>
          </a:p>
          <a:p>
            <a:pPr>
              <a:lnSpc>
                <a:spcPct val="120000"/>
              </a:lnSpc>
              <a:tabLst>
                <a:tab pos="627063" algn="l"/>
              </a:tabLst>
            </a:pPr>
            <a:endParaRPr lang="nl-NL" altLang="nl-NL" sz="1000" b="1" dirty="0">
              <a:latin typeface="Futura Lt BT" panose="020B0602020204020303" pitchFamily="34" charset="-79"/>
            </a:endParaRPr>
          </a:p>
          <a:p>
            <a:pPr>
              <a:lnSpc>
                <a:spcPct val="120000"/>
              </a:lnSpc>
              <a:tabLst>
                <a:tab pos="627063" algn="l"/>
              </a:tabLst>
            </a:pPr>
            <a:r>
              <a:rPr lang="nl-NL" altLang="nl-NL" sz="1000" b="1" dirty="0">
                <a:latin typeface="Futura Lt BT" panose="020B0602020204020303" pitchFamily="34" charset="-79"/>
              </a:rPr>
              <a:t>Tegenover wie moet gezwegen worden?</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Tegenover familie (zwijgplicht)</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Tegenover niet-betrokken collega’s (zwijgplicht)  </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Tegenover alle overige ‘derden’ (zwijgplicht), inclusief politie en justitie/OM (verschoningsrecht)</a:t>
            </a:r>
          </a:p>
          <a:p>
            <a:endParaRPr lang="nl-NL" sz="1400"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dirty="0"/>
          </a:p>
        </p:txBody>
      </p:sp>
    </p:spTree>
    <p:extLst>
      <p:ext uri="{BB962C8B-B14F-4D97-AF65-F5344CB8AC3E}">
        <p14:creationId xmlns:p14="http://schemas.microsoft.com/office/powerpoint/2010/main" val="517197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14338" y="1243013"/>
            <a:ext cx="5965825" cy="3355975"/>
          </a:xfrm>
        </p:spPr>
      </p:sp>
      <p:sp>
        <p:nvSpPr>
          <p:cNvPr id="3" name="Tijdelijke aanduiding voor notities 2"/>
          <p:cNvSpPr>
            <a:spLocks noGrp="1"/>
          </p:cNvSpPr>
          <p:nvPr>
            <p:ph type="body" idx="1"/>
          </p:nvPr>
        </p:nvSpPr>
        <p:spPr>
          <a:xfrm>
            <a:off x="414338" y="4973869"/>
            <a:ext cx="6192456" cy="5157678"/>
          </a:xfrm>
        </p:spPr>
        <p:txBody>
          <a:bodyPr/>
          <a:lstStyle/>
          <a:p>
            <a:pPr>
              <a:lnSpc>
                <a:spcPct val="120000"/>
              </a:lnSpc>
              <a:tabLst>
                <a:tab pos="627063" algn="l"/>
              </a:tabLst>
            </a:pPr>
            <a:r>
              <a:rPr lang="nl-NL" altLang="nl-NL" sz="1000" b="1" dirty="0">
                <a:latin typeface="Futura Lt BT" panose="020B0602020204020303" pitchFamily="34" charset="-79"/>
              </a:rPr>
              <a:t>Waarom is beroepsgeheim belangrijk?</a:t>
            </a:r>
          </a:p>
          <a:p>
            <a:pPr marL="171450" indent="-171450">
              <a:lnSpc>
                <a:spcPct val="120000"/>
              </a:lnSpc>
              <a:buFont typeface="Arial" panose="020B0604020202020204" pitchFamily="34" charset="0"/>
              <a:buChar char="•"/>
              <a:tabLst>
                <a:tab pos="627063" algn="l"/>
              </a:tabLst>
            </a:pPr>
            <a:r>
              <a:rPr lang="nl-NL" altLang="nl-NL" sz="1000" dirty="0">
                <a:latin typeface="Futura Lt BT" panose="020B0602020204020303" pitchFamily="34" charset="-79"/>
              </a:rPr>
              <a:t>waarborgen van onbelemmerde toegang tot zorg (algemeen belang)</a:t>
            </a:r>
          </a:p>
          <a:p>
            <a:pPr marL="171450" indent="-171450">
              <a:lnSpc>
                <a:spcPct val="120000"/>
              </a:lnSpc>
              <a:buFont typeface="Arial" panose="020B0604020202020204" pitchFamily="34" charset="0"/>
              <a:buChar char="•"/>
              <a:tabLst>
                <a:tab pos="177800" algn="l"/>
                <a:tab pos="627063" algn="l"/>
              </a:tabLst>
            </a:pPr>
            <a:r>
              <a:rPr lang="nl-NL" altLang="nl-NL" sz="1000" dirty="0">
                <a:latin typeface="Futura Lt BT" panose="020B0602020204020303" pitchFamily="34" charset="-79"/>
              </a:rPr>
              <a:t>beschermen van privacy van patiënt en in stand houden vertrouwensrelatie (individueel belang)</a:t>
            </a:r>
          </a:p>
          <a:p>
            <a:pPr>
              <a:lnSpc>
                <a:spcPct val="120000"/>
              </a:lnSpc>
              <a:tabLst>
                <a:tab pos="627063" algn="l"/>
              </a:tabLst>
            </a:pPr>
            <a:endParaRPr lang="nl-NL" altLang="nl-NL" sz="1000" dirty="0">
              <a:latin typeface="Futura Lt BT" panose="020B0602020204020303" pitchFamily="34" charset="-79"/>
            </a:endParaRPr>
          </a:p>
          <a:p>
            <a:pPr>
              <a:lnSpc>
                <a:spcPct val="120000"/>
              </a:lnSpc>
              <a:tabLst>
                <a:tab pos="627063" algn="l"/>
              </a:tabLst>
            </a:pPr>
            <a:r>
              <a:rPr lang="nl-NL" altLang="nl-NL" sz="1000" b="1" dirty="0">
                <a:latin typeface="Futura Lt BT" panose="020B0602020204020303" pitchFamily="34" charset="-79"/>
              </a:rPr>
              <a:t>Hoe geregeld?</a:t>
            </a:r>
          </a:p>
          <a:p>
            <a:pPr marL="171450" indent="-171450">
              <a:lnSpc>
                <a:spcPct val="120000"/>
              </a:lnSpc>
              <a:buFont typeface="Arial" panose="020B0604020202020204" pitchFamily="34" charset="0"/>
              <a:buChar char="•"/>
              <a:tabLst>
                <a:tab pos="534988" algn="l"/>
              </a:tabLst>
            </a:pPr>
            <a:r>
              <a:rPr lang="nl-NL" altLang="nl-NL" sz="1000" dirty="0">
                <a:latin typeface="Futura Lt BT" panose="020B0602020204020303" pitchFamily="34" charset="-79"/>
              </a:rPr>
              <a:t>Wetgeving (art. 7: 457 BW; art. 272 Wetboek van Strafrecht; art. 218 Wetboek van Strafvordering)</a:t>
            </a:r>
            <a:endParaRPr lang="nl-NL" altLang="nl-NL" sz="1000" i="1" dirty="0">
              <a:latin typeface="Futura Lt BT" panose="020B0602020204020303" pitchFamily="34" charset="-79"/>
            </a:endParaRPr>
          </a:p>
          <a:p>
            <a:pPr marL="171450" indent="-171450">
              <a:lnSpc>
                <a:spcPct val="120000"/>
              </a:lnSpc>
              <a:buFont typeface="Arial" panose="020B0604020202020204" pitchFamily="34" charset="0"/>
              <a:buChar char="•"/>
              <a:tabLst>
                <a:tab pos="627063" algn="l"/>
              </a:tabLst>
            </a:pPr>
            <a:r>
              <a:rPr lang="nl-NL" altLang="nl-NL" sz="1000" dirty="0">
                <a:latin typeface="Futura Lt BT" panose="020B0602020204020303" pitchFamily="34" charset="-79"/>
              </a:rPr>
              <a:t>Zelfregulering (KNMG-richtlijnen omgaan met medische gegevens; codes, zoals meldcode kindermishandeling en huiselijk geweld en Handreiking signalering mensenhandel)</a:t>
            </a:r>
          </a:p>
          <a:p>
            <a:pPr marL="171450" indent="-171450">
              <a:lnSpc>
                <a:spcPct val="120000"/>
              </a:lnSpc>
              <a:buFont typeface="Arial" panose="020B0604020202020204" pitchFamily="34" charset="0"/>
              <a:buChar char="•"/>
              <a:tabLst>
                <a:tab pos="627063" algn="l"/>
              </a:tabLst>
            </a:pPr>
            <a:endParaRPr lang="nl-NL" altLang="nl-NL" sz="1000" dirty="0">
              <a:latin typeface="Futura Lt BT" panose="020B0602020204020303" pitchFamily="34" charset="-79"/>
            </a:endParaRPr>
          </a:p>
          <a:p>
            <a:pPr>
              <a:lnSpc>
                <a:spcPct val="120000"/>
              </a:lnSpc>
              <a:tabLst>
                <a:tab pos="627063" algn="l"/>
              </a:tabLst>
            </a:pPr>
            <a:r>
              <a:rPr lang="nl-NL" altLang="nl-NL" sz="1000" b="1" dirty="0">
                <a:latin typeface="Futura Lt BT" panose="020B0602020204020303" pitchFamily="34" charset="-79"/>
              </a:rPr>
              <a:t>Wie moet zwijgen?</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Artsen en andere hulpverleners</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Overige bij de zorg betrokken personen, bijv. In ondersteunende functies (NB: deze personen hebben </a:t>
            </a:r>
            <a:r>
              <a:rPr lang="nl-NL" altLang="nl-NL" sz="1000" u="sng" dirty="0">
                <a:latin typeface="Futura Lt BT" panose="020B0602020204020303" pitchFamily="34" charset="-79"/>
              </a:rPr>
              <a:t>afgeleid</a:t>
            </a:r>
            <a:r>
              <a:rPr lang="nl-NL" altLang="nl-NL" sz="1000" dirty="0">
                <a:latin typeface="Futura Lt BT" panose="020B0602020204020303" pitchFamily="34" charset="-79"/>
              </a:rPr>
              <a:t> beroepsgeheim) </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Niet-behandelend artsen, zoals bedrijfsarts, verzekeringsarts e.d. (maar zij hebben wel beperkte zwijgplicht)</a:t>
            </a:r>
          </a:p>
          <a:p>
            <a:pPr>
              <a:lnSpc>
                <a:spcPct val="120000"/>
              </a:lnSpc>
              <a:tabLst>
                <a:tab pos="627063" algn="l"/>
              </a:tabLst>
            </a:pPr>
            <a:endParaRPr lang="nl-NL" altLang="nl-NL" sz="1000" dirty="0">
              <a:latin typeface="Futura Lt BT" panose="020B0602020204020303" pitchFamily="34" charset="-79"/>
            </a:endParaRPr>
          </a:p>
          <a:p>
            <a:pPr>
              <a:lnSpc>
                <a:spcPct val="120000"/>
              </a:lnSpc>
              <a:tabLst>
                <a:tab pos="627063" algn="l"/>
              </a:tabLst>
            </a:pPr>
            <a:r>
              <a:rPr lang="nl-NL" altLang="nl-NL" sz="1000" b="1" dirty="0">
                <a:latin typeface="Futura Lt BT" panose="020B0602020204020303" pitchFamily="34" charset="-79"/>
              </a:rPr>
              <a:t>Waarover moet gezwegen worden?</a:t>
            </a:r>
          </a:p>
          <a:p>
            <a:pPr marL="171450" indent="-171450">
              <a:lnSpc>
                <a:spcPct val="120000"/>
              </a:lnSpc>
              <a:buFont typeface="Arial" panose="020B0604020202020204" pitchFamily="34" charset="0"/>
              <a:buChar char="•"/>
              <a:tabLst>
                <a:tab pos="627063" algn="l"/>
              </a:tabLst>
            </a:pPr>
            <a:r>
              <a:rPr lang="nl-NL" altLang="nl-NL" sz="1000" dirty="0">
                <a:latin typeface="Futura Lt BT" panose="020B0602020204020303" pitchFamily="34" charset="-79"/>
              </a:rPr>
              <a:t>Toevertrouwd geheim</a:t>
            </a:r>
          </a:p>
          <a:p>
            <a:pPr marL="171450" indent="-171450">
              <a:lnSpc>
                <a:spcPct val="120000"/>
              </a:lnSpc>
              <a:buFont typeface="Arial" panose="020B0604020202020204" pitchFamily="34" charset="0"/>
              <a:buChar char="•"/>
              <a:tabLst>
                <a:tab pos="627063" algn="l"/>
              </a:tabLst>
            </a:pPr>
            <a:r>
              <a:rPr lang="nl-NL" altLang="nl-NL" sz="1000" dirty="0">
                <a:latin typeface="Futura Lt BT" panose="020B0602020204020303" pitchFamily="34" charset="-79"/>
              </a:rPr>
              <a:t>Al hetgeen in het kader van de beroepsuitoefening is waargenomen (</a:t>
            </a:r>
            <a:r>
              <a:rPr lang="nl-NL" altLang="nl-NL" sz="1000" dirty="0" err="1">
                <a:latin typeface="Futura Lt BT" panose="020B0602020204020303" pitchFamily="34" charset="-79"/>
              </a:rPr>
              <a:t>naw-gegevens</a:t>
            </a:r>
            <a:r>
              <a:rPr lang="nl-NL" altLang="nl-NL" sz="1000" dirty="0">
                <a:latin typeface="Futura Lt BT" panose="020B0602020204020303" pitchFamily="34" charset="-79"/>
              </a:rPr>
              <a:t> patiënt;  werkaantekeningen van hulpverlener; waarneming over (eigen) patiënt buiten werktijd of dienst; waarneming tijdens hulpverlening in noodsituaties (buiten ziekenhuis)</a:t>
            </a:r>
          </a:p>
          <a:p>
            <a:pPr>
              <a:lnSpc>
                <a:spcPct val="120000"/>
              </a:lnSpc>
              <a:tabLst>
                <a:tab pos="627063" algn="l"/>
              </a:tabLst>
            </a:pPr>
            <a:endParaRPr lang="nl-NL" altLang="nl-NL" sz="1000" b="1" dirty="0">
              <a:latin typeface="Futura Lt BT" panose="020B0602020204020303" pitchFamily="34" charset="-79"/>
            </a:endParaRPr>
          </a:p>
          <a:p>
            <a:pPr>
              <a:lnSpc>
                <a:spcPct val="120000"/>
              </a:lnSpc>
              <a:tabLst>
                <a:tab pos="627063" algn="l"/>
              </a:tabLst>
            </a:pPr>
            <a:r>
              <a:rPr lang="nl-NL" altLang="nl-NL" sz="1000" b="1" dirty="0">
                <a:latin typeface="Futura Lt BT" panose="020B0602020204020303" pitchFamily="34" charset="-79"/>
              </a:rPr>
              <a:t>Tegenover wie moet gezwegen worden?</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Tegenover familie (zwijgplicht)</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Tegenover niet-betrokken collega’s (zwijgplicht)  </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Tegenover alle overige ‘derden’ (zwijgplicht), inclusief politie en justitie/OM (verschoningsrecht)</a:t>
            </a:r>
          </a:p>
          <a:p>
            <a:endParaRPr lang="nl-NL" sz="1400"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dirty="0"/>
          </a:p>
        </p:txBody>
      </p:sp>
    </p:spTree>
    <p:extLst>
      <p:ext uri="{BB962C8B-B14F-4D97-AF65-F5344CB8AC3E}">
        <p14:creationId xmlns:p14="http://schemas.microsoft.com/office/powerpoint/2010/main" val="756870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14338" y="1243013"/>
            <a:ext cx="5965825" cy="3355975"/>
          </a:xfrm>
        </p:spPr>
      </p:sp>
      <p:sp>
        <p:nvSpPr>
          <p:cNvPr id="3" name="Tijdelijke aanduiding voor notities 2"/>
          <p:cNvSpPr>
            <a:spLocks noGrp="1"/>
          </p:cNvSpPr>
          <p:nvPr>
            <p:ph type="body" idx="1"/>
          </p:nvPr>
        </p:nvSpPr>
        <p:spPr>
          <a:xfrm>
            <a:off x="414338" y="4973869"/>
            <a:ext cx="6192456" cy="5157678"/>
          </a:xfrm>
        </p:spPr>
        <p:txBody>
          <a:bodyPr/>
          <a:lstStyle/>
          <a:p>
            <a:pPr>
              <a:lnSpc>
                <a:spcPct val="120000"/>
              </a:lnSpc>
              <a:tabLst>
                <a:tab pos="627063" algn="l"/>
              </a:tabLst>
            </a:pPr>
            <a:r>
              <a:rPr lang="nl-NL" altLang="nl-NL" sz="1000" b="1" dirty="0">
                <a:latin typeface="Futura Lt BT" panose="020B0602020204020303" pitchFamily="34" charset="-79"/>
              </a:rPr>
              <a:t>Waarom is beroepsgeheim belangrijk?</a:t>
            </a:r>
          </a:p>
          <a:p>
            <a:pPr marL="171450" indent="-171450">
              <a:lnSpc>
                <a:spcPct val="120000"/>
              </a:lnSpc>
              <a:buFont typeface="Arial" panose="020B0604020202020204" pitchFamily="34" charset="0"/>
              <a:buChar char="•"/>
              <a:tabLst>
                <a:tab pos="627063" algn="l"/>
              </a:tabLst>
            </a:pPr>
            <a:r>
              <a:rPr lang="nl-NL" altLang="nl-NL" sz="1000" dirty="0">
                <a:latin typeface="Futura Lt BT" panose="020B0602020204020303" pitchFamily="34" charset="-79"/>
              </a:rPr>
              <a:t>waarborgen van onbelemmerde toegang tot zorg (algemeen belang)</a:t>
            </a:r>
          </a:p>
          <a:p>
            <a:pPr marL="171450" indent="-171450">
              <a:lnSpc>
                <a:spcPct val="120000"/>
              </a:lnSpc>
              <a:buFont typeface="Arial" panose="020B0604020202020204" pitchFamily="34" charset="0"/>
              <a:buChar char="•"/>
              <a:tabLst>
                <a:tab pos="177800" algn="l"/>
                <a:tab pos="627063" algn="l"/>
              </a:tabLst>
            </a:pPr>
            <a:r>
              <a:rPr lang="nl-NL" altLang="nl-NL" sz="1000" dirty="0">
                <a:latin typeface="Futura Lt BT" panose="020B0602020204020303" pitchFamily="34" charset="-79"/>
              </a:rPr>
              <a:t>beschermen van privacy van patiënt en in stand houden vertrouwensrelatie (individueel belang)</a:t>
            </a:r>
          </a:p>
          <a:p>
            <a:pPr>
              <a:lnSpc>
                <a:spcPct val="120000"/>
              </a:lnSpc>
              <a:tabLst>
                <a:tab pos="627063" algn="l"/>
              </a:tabLst>
            </a:pPr>
            <a:endParaRPr lang="nl-NL" altLang="nl-NL" sz="1000" dirty="0">
              <a:latin typeface="Futura Lt BT" panose="020B0602020204020303" pitchFamily="34" charset="-79"/>
            </a:endParaRPr>
          </a:p>
          <a:p>
            <a:pPr>
              <a:lnSpc>
                <a:spcPct val="120000"/>
              </a:lnSpc>
              <a:tabLst>
                <a:tab pos="627063" algn="l"/>
              </a:tabLst>
            </a:pPr>
            <a:r>
              <a:rPr lang="nl-NL" altLang="nl-NL" sz="1000" b="1" dirty="0">
                <a:latin typeface="Futura Lt BT" panose="020B0602020204020303" pitchFamily="34" charset="-79"/>
              </a:rPr>
              <a:t>Hoe geregeld?</a:t>
            </a:r>
          </a:p>
          <a:p>
            <a:pPr marL="171450" indent="-171450">
              <a:lnSpc>
                <a:spcPct val="120000"/>
              </a:lnSpc>
              <a:buFont typeface="Arial" panose="020B0604020202020204" pitchFamily="34" charset="0"/>
              <a:buChar char="•"/>
              <a:tabLst>
                <a:tab pos="534988" algn="l"/>
              </a:tabLst>
            </a:pPr>
            <a:r>
              <a:rPr lang="nl-NL" altLang="nl-NL" sz="1000" dirty="0">
                <a:latin typeface="Futura Lt BT" panose="020B0602020204020303" pitchFamily="34" charset="-79"/>
              </a:rPr>
              <a:t>Wetgeving (art. 7: 457 BW; art. 272 Wetboek van Strafrecht; art. 218 Wetboek van Strafvordering)</a:t>
            </a:r>
            <a:endParaRPr lang="nl-NL" altLang="nl-NL" sz="1000" i="1" dirty="0">
              <a:latin typeface="Futura Lt BT" panose="020B0602020204020303" pitchFamily="34" charset="-79"/>
            </a:endParaRPr>
          </a:p>
          <a:p>
            <a:pPr marL="171450" indent="-171450">
              <a:lnSpc>
                <a:spcPct val="120000"/>
              </a:lnSpc>
              <a:buFont typeface="Arial" panose="020B0604020202020204" pitchFamily="34" charset="0"/>
              <a:buChar char="•"/>
              <a:tabLst>
                <a:tab pos="627063" algn="l"/>
              </a:tabLst>
            </a:pPr>
            <a:r>
              <a:rPr lang="nl-NL" altLang="nl-NL" sz="1000" dirty="0">
                <a:latin typeface="Futura Lt BT" panose="020B0602020204020303" pitchFamily="34" charset="-79"/>
              </a:rPr>
              <a:t>Zelfregulering (KNMG-richtlijnen omgaan met medische gegevens; codes, zoals meldcode kindermishandeling en huiselijk geweld en Handreiking signalering mensenhandel)</a:t>
            </a:r>
          </a:p>
          <a:p>
            <a:pPr marL="171450" indent="-171450">
              <a:lnSpc>
                <a:spcPct val="120000"/>
              </a:lnSpc>
              <a:buFont typeface="Arial" panose="020B0604020202020204" pitchFamily="34" charset="0"/>
              <a:buChar char="•"/>
              <a:tabLst>
                <a:tab pos="627063" algn="l"/>
              </a:tabLst>
            </a:pPr>
            <a:endParaRPr lang="nl-NL" altLang="nl-NL" sz="1000" dirty="0">
              <a:latin typeface="Futura Lt BT" panose="020B0602020204020303" pitchFamily="34" charset="-79"/>
            </a:endParaRPr>
          </a:p>
          <a:p>
            <a:pPr>
              <a:lnSpc>
                <a:spcPct val="120000"/>
              </a:lnSpc>
              <a:tabLst>
                <a:tab pos="627063" algn="l"/>
              </a:tabLst>
            </a:pPr>
            <a:r>
              <a:rPr lang="nl-NL" altLang="nl-NL" sz="1000" b="1" dirty="0">
                <a:latin typeface="Futura Lt BT" panose="020B0602020204020303" pitchFamily="34" charset="-79"/>
              </a:rPr>
              <a:t>Wie moet zwijgen?</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Artsen en andere hulpverleners</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Overige bij de zorg betrokken personen, bijv. In ondersteunende functies (NB: deze personen hebben </a:t>
            </a:r>
            <a:r>
              <a:rPr lang="nl-NL" altLang="nl-NL" sz="1000" u="sng" dirty="0">
                <a:latin typeface="Futura Lt BT" panose="020B0602020204020303" pitchFamily="34" charset="-79"/>
              </a:rPr>
              <a:t>afgeleid</a:t>
            </a:r>
            <a:r>
              <a:rPr lang="nl-NL" altLang="nl-NL" sz="1000" dirty="0">
                <a:latin typeface="Futura Lt BT" panose="020B0602020204020303" pitchFamily="34" charset="-79"/>
              </a:rPr>
              <a:t> beroepsgeheim) </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Niet-behandelend artsen, zoals bedrijfsarts, verzekeringsarts e.d. (maar zij hebben wel beperkte zwijgplicht)</a:t>
            </a:r>
          </a:p>
          <a:p>
            <a:pPr>
              <a:lnSpc>
                <a:spcPct val="120000"/>
              </a:lnSpc>
              <a:tabLst>
                <a:tab pos="627063" algn="l"/>
              </a:tabLst>
            </a:pPr>
            <a:endParaRPr lang="nl-NL" altLang="nl-NL" sz="1000" dirty="0">
              <a:latin typeface="Futura Lt BT" panose="020B0602020204020303" pitchFamily="34" charset="-79"/>
            </a:endParaRPr>
          </a:p>
          <a:p>
            <a:pPr>
              <a:lnSpc>
                <a:spcPct val="120000"/>
              </a:lnSpc>
              <a:tabLst>
                <a:tab pos="627063" algn="l"/>
              </a:tabLst>
            </a:pPr>
            <a:r>
              <a:rPr lang="nl-NL" altLang="nl-NL" sz="1000" b="1" dirty="0">
                <a:latin typeface="Futura Lt BT" panose="020B0602020204020303" pitchFamily="34" charset="-79"/>
              </a:rPr>
              <a:t>Waarover moet gezwegen worden?</a:t>
            </a:r>
          </a:p>
          <a:p>
            <a:pPr marL="171450" indent="-171450">
              <a:lnSpc>
                <a:spcPct val="120000"/>
              </a:lnSpc>
              <a:buFont typeface="Arial" panose="020B0604020202020204" pitchFamily="34" charset="0"/>
              <a:buChar char="•"/>
              <a:tabLst>
                <a:tab pos="627063" algn="l"/>
              </a:tabLst>
            </a:pPr>
            <a:r>
              <a:rPr lang="nl-NL" altLang="nl-NL" sz="1000" dirty="0">
                <a:latin typeface="Futura Lt BT" panose="020B0602020204020303" pitchFamily="34" charset="-79"/>
              </a:rPr>
              <a:t>Toevertrouwd geheim</a:t>
            </a:r>
          </a:p>
          <a:p>
            <a:pPr marL="171450" indent="-171450">
              <a:lnSpc>
                <a:spcPct val="120000"/>
              </a:lnSpc>
              <a:buFont typeface="Arial" panose="020B0604020202020204" pitchFamily="34" charset="0"/>
              <a:buChar char="•"/>
              <a:tabLst>
                <a:tab pos="627063" algn="l"/>
              </a:tabLst>
            </a:pPr>
            <a:r>
              <a:rPr lang="nl-NL" altLang="nl-NL" sz="1000" dirty="0">
                <a:latin typeface="Futura Lt BT" panose="020B0602020204020303" pitchFamily="34" charset="-79"/>
              </a:rPr>
              <a:t>Al hetgeen in het kader van de beroepsuitoefening is waargenomen (</a:t>
            </a:r>
            <a:r>
              <a:rPr lang="nl-NL" altLang="nl-NL" sz="1000" dirty="0" err="1">
                <a:latin typeface="Futura Lt BT" panose="020B0602020204020303" pitchFamily="34" charset="-79"/>
              </a:rPr>
              <a:t>naw-gegevens</a:t>
            </a:r>
            <a:r>
              <a:rPr lang="nl-NL" altLang="nl-NL" sz="1000" dirty="0">
                <a:latin typeface="Futura Lt BT" panose="020B0602020204020303" pitchFamily="34" charset="-79"/>
              </a:rPr>
              <a:t> patiënt;  werkaantekeningen van hulpverlener; waarneming over (eigen) patiënt buiten werktijd of dienst; waarneming tijdens hulpverlening in noodsituaties (buiten ziekenhuis)</a:t>
            </a:r>
          </a:p>
          <a:p>
            <a:pPr>
              <a:lnSpc>
                <a:spcPct val="120000"/>
              </a:lnSpc>
              <a:tabLst>
                <a:tab pos="627063" algn="l"/>
              </a:tabLst>
            </a:pPr>
            <a:endParaRPr lang="nl-NL" altLang="nl-NL" sz="1000" b="1" dirty="0">
              <a:latin typeface="Futura Lt BT" panose="020B0602020204020303" pitchFamily="34" charset="-79"/>
            </a:endParaRPr>
          </a:p>
          <a:p>
            <a:pPr>
              <a:lnSpc>
                <a:spcPct val="120000"/>
              </a:lnSpc>
              <a:tabLst>
                <a:tab pos="627063" algn="l"/>
              </a:tabLst>
            </a:pPr>
            <a:r>
              <a:rPr lang="nl-NL" altLang="nl-NL" sz="1000" b="1" dirty="0">
                <a:latin typeface="Futura Lt BT" panose="020B0602020204020303" pitchFamily="34" charset="-79"/>
              </a:rPr>
              <a:t>Tegenover wie moet gezwegen worden?</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Tegenover familie (zwijgplicht)</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Tegenover niet-betrokken collega’s (zwijgplicht)  </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Tegenover alle overige ‘derden’ (zwijgplicht), inclusief politie en justitie/OM (verschoningsrecht)</a:t>
            </a:r>
          </a:p>
          <a:p>
            <a:endParaRPr lang="nl-NL" sz="1400"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6</a:t>
            </a:fld>
            <a:endParaRPr lang="nl-NL" dirty="0"/>
          </a:p>
        </p:txBody>
      </p:sp>
    </p:spTree>
    <p:extLst>
      <p:ext uri="{BB962C8B-B14F-4D97-AF65-F5344CB8AC3E}">
        <p14:creationId xmlns:p14="http://schemas.microsoft.com/office/powerpoint/2010/main" val="941457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14338" y="1243013"/>
            <a:ext cx="5965825" cy="3355975"/>
          </a:xfrm>
        </p:spPr>
      </p:sp>
      <p:sp>
        <p:nvSpPr>
          <p:cNvPr id="3" name="Tijdelijke aanduiding voor notities 2"/>
          <p:cNvSpPr>
            <a:spLocks noGrp="1"/>
          </p:cNvSpPr>
          <p:nvPr>
            <p:ph type="body" idx="1"/>
          </p:nvPr>
        </p:nvSpPr>
        <p:spPr>
          <a:xfrm>
            <a:off x="414338" y="4973869"/>
            <a:ext cx="6192456" cy="5157678"/>
          </a:xfrm>
        </p:spPr>
        <p:txBody>
          <a:bodyPr/>
          <a:lstStyle/>
          <a:p>
            <a:pPr>
              <a:lnSpc>
                <a:spcPct val="120000"/>
              </a:lnSpc>
              <a:tabLst>
                <a:tab pos="627063" algn="l"/>
              </a:tabLst>
            </a:pPr>
            <a:r>
              <a:rPr lang="nl-NL" altLang="nl-NL" sz="1000" b="1" dirty="0">
                <a:latin typeface="Futura Lt BT" panose="020B0602020204020303" pitchFamily="34" charset="-79"/>
              </a:rPr>
              <a:t>Waarom is beroepsgeheim belangrijk?</a:t>
            </a:r>
          </a:p>
          <a:p>
            <a:pPr marL="171450" indent="-171450">
              <a:lnSpc>
                <a:spcPct val="120000"/>
              </a:lnSpc>
              <a:buFont typeface="Arial" panose="020B0604020202020204" pitchFamily="34" charset="0"/>
              <a:buChar char="•"/>
              <a:tabLst>
                <a:tab pos="627063" algn="l"/>
              </a:tabLst>
            </a:pPr>
            <a:r>
              <a:rPr lang="nl-NL" altLang="nl-NL" sz="1000" dirty="0">
                <a:latin typeface="Futura Lt BT" panose="020B0602020204020303" pitchFamily="34" charset="-79"/>
              </a:rPr>
              <a:t>waarborgen van onbelemmerde toegang tot zorg (algemeen belang)</a:t>
            </a:r>
          </a:p>
          <a:p>
            <a:pPr marL="171450" indent="-171450">
              <a:lnSpc>
                <a:spcPct val="120000"/>
              </a:lnSpc>
              <a:buFont typeface="Arial" panose="020B0604020202020204" pitchFamily="34" charset="0"/>
              <a:buChar char="•"/>
              <a:tabLst>
                <a:tab pos="177800" algn="l"/>
                <a:tab pos="627063" algn="l"/>
              </a:tabLst>
            </a:pPr>
            <a:r>
              <a:rPr lang="nl-NL" altLang="nl-NL" sz="1000" dirty="0">
                <a:latin typeface="Futura Lt BT" panose="020B0602020204020303" pitchFamily="34" charset="-79"/>
              </a:rPr>
              <a:t>beschermen van privacy van patiënt en in stand houden vertrouwensrelatie (individueel belang)</a:t>
            </a:r>
          </a:p>
          <a:p>
            <a:pPr>
              <a:lnSpc>
                <a:spcPct val="120000"/>
              </a:lnSpc>
              <a:tabLst>
                <a:tab pos="627063" algn="l"/>
              </a:tabLst>
            </a:pPr>
            <a:endParaRPr lang="nl-NL" altLang="nl-NL" sz="1000" dirty="0">
              <a:latin typeface="Futura Lt BT" panose="020B0602020204020303" pitchFamily="34" charset="-79"/>
            </a:endParaRPr>
          </a:p>
          <a:p>
            <a:pPr>
              <a:lnSpc>
                <a:spcPct val="120000"/>
              </a:lnSpc>
              <a:tabLst>
                <a:tab pos="627063" algn="l"/>
              </a:tabLst>
            </a:pPr>
            <a:r>
              <a:rPr lang="nl-NL" altLang="nl-NL" sz="1000" b="1" dirty="0">
                <a:latin typeface="Futura Lt BT" panose="020B0602020204020303" pitchFamily="34" charset="-79"/>
              </a:rPr>
              <a:t>Hoe geregeld?</a:t>
            </a:r>
          </a:p>
          <a:p>
            <a:pPr marL="171450" indent="-171450">
              <a:lnSpc>
                <a:spcPct val="120000"/>
              </a:lnSpc>
              <a:buFont typeface="Arial" panose="020B0604020202020204" pitchFamily="34" charset="0"/>
              <a:buChar char="•"/>
              <a:tabLst>
                <a:tab pos="534988" algn="l"/>
              </a:tabLst>
            </a:pPr>
            <a:r>
              <a:rPr lang="nl-NL" altLang="nl-NL" sz="1000" dirty="0">
                <a:latin typeface="Futura Lt BT" panose="020B0602020204020303" pitchFamily="34" charset="-79"/>
              </a:rPr>
              <a:t>Wetgeving (art. 7: 457 BW; art. 272 Wetboek van Strafrecht; art. 218 Wetboek van Strafvordering)</a:t>
            </a:r>
            <a:endParaRPr lang="nl-NL" altLang="nl-NL" sz="1000" i="1" dirty="0">
              <a:latin typeface="Futura Lt BT" panose="020B0602020204020303" pitchFamily="34" charset="-79"/>
            </a:endParaRPr>
          </a:p>
          <a:p>
            <a:pPr marL="171450" indent="-171450">
              <a:lnSpc>
                <a:spcPct val="120000"/>
              </a:lnSpc>
              <a:buFont typeface="Arial" panose="020B0604020202020204" pitchFamily="34" charset="0"/>
              <a:buChar char="•"/>
              <a:tabLst>
                <a:tab pos="627063" algn="l"/>
              </a:tabLst>
            </a:pPr>
            <a:r>
              <a:rPr lang="nl-NL" altLang="nl-NL" sz="1000" dirty="0">
                <a:latin typeface="Futura Lt BT" panose="020B0602020204020303" pitchFamily="34" charset="-79"/>
              </a:rPr>
              <a:t>Zelfregulering (KNMG-richtlijnen omgaan met medische gegevens; codes, zoals meldcode kindermishandeling en huiselijk geweld en Handreiking signalering mensenhandel)</a:t>
            </a:r>
          </a:p>
          <a:p>
            <a:pPr marL="171450" indent="-171450">
              <a:lnSpc>
                <a:spcPct val="120000"/>
              </a:lnSpc>
              <a:buFont typeface="Arial" panose="020B0604020202020204" pitchFamily="34" charset="0"/>
              <a:buChar char="•"/>
              <a:tabLst>
                <a:tab pos="627063" algn="l"/>
              </a:tabLst>
            </a:pPr>
            <a:endParaRPr lang="nl-NL" altLang="nl-NL" sz="1000" dirty="0">
              <a:latin typeface="Futura Lt BT" panose="020B0602020204020303" pitchFamily="34" charset="-79"/>
            </a:endParaRPr>
          </a:p>
          <a:p>
            <a:pPr>
              <a:lnSpc>
                <a:spcPct val="120000"/>
              </a:lnSpc>
              <a:tabLst>
                <a:tab pos="627063" algn="l"/>
              </a:tabLst>
            </a:pPr>
            <a:r>
              <a:rPr lang="nl-NL" altLang="nl-NL" sz="1000" b="1" dirty="0">
                <a:latin typeface="Futura Lt BT" panose="020B0602020204020303" pitchFamily="34" charset="-79"/>
              </a:rPr>
              <a:t>Wie moet zwijgen?</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Artsen en andere hulpverleners</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Overige bij de zorg betrokken personen, bijv. In ondersteunende functies (NB: deze personen hebben </a:t>
            </a:r>
            <a:r>
              <a:rPr lang="nl-NL" altLang="nl-NL" sz="1000" u="sng" dirty="0">
                <a:latin typeface="Futura Lt BT" panose="020B0602020204020303" pitchFamily="34" charset="-79"/>
              </a:rPr>
              <a:t>afgeleid</a:t>
            </a:r>
            <a:r>
              <a:rPr lang="nl-NL" altLang="nl-NL" sz="1000" dirty="0">
                <a:latin typeface="Futura Lt BT" panose="020B0602020204020303" pitchFamily="34" charset="-79"/>
              </a:rPr>
              <a:t> beroepsgeheim) </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Niet-behandelend artsen, zoals bedrijfsarts, verzekeringsarts e.d. (maar zij hebben wel beperkte zwijgplicht)</a:t>
            </a:r>
          </a:p>
          <a:p>
            <a:pPr>
              <a:lnSpc>
                <a:spcPct val="120000"/>
              </a:lnSpc>
              <a:tabLst>
                <a:tab pos="627063" algn="l"/>
              </a:tabLst>
            </a:pPr>
            <a:endParaRPr lang="nl-NL" altLang="nl-NL" sz="1000" dirty="0">
              <a:latin typeface="Futura Lt BT" panose="020B0602020204020303" pitchFamily="34" charset="-79"/>
            </a:endParaRPr>
          </a:p>
          <a:p>
            <a:pPr>
              <a:lnSpc>
                <a:spcPct val="120000"/>
              </a:lnSpc>
              <a:tabLst>
                <a:tab pos="627063" algn="l"/>
              </a:tabLst>
            </a:pPr>
            <a:r>
              <a:rPr lang="nl-NL" altLang="nl-NL" sz="1000" b="1" dirty="0">
                <a:latin typeface="Futura Lt BT" panose="020B0602020204020303" pitchFamily="34" charset="-79"/>
              </a:rPr>
              <a:t>Waarover moet gezwegen worden?</a:t>
            </a:r>
          </a:p>
          <a:p>
            <a:pPr marL="171450" indent="-171450">
              <a:lnSpc>
                <a:spcPct val="120000"/>
              </a:lnSpc>
              <a:buFont typeface="Arial" panose="020B0604020202020204" pitchFamily="34" charset="0"/>
              <a:buChar char="•"/>
              <a:tabLst>
                <a:tab pos="627063" algn="l"/>
              </a:tabLst>
            </a:pPr>
            <a:r>
              <a:rPr lang="nl-NL" altLang="nl-NL" sz="1000" dirty="0">
                <a:latin typeface="Futura Lt BT" panose="020B0602020204020303" pitchFamily="34" charset="-79"/>
              </a:rPr>
              <a:t>Toevertrouwd geheim</a:t>
            </a:r>
          </a:p>
          <a:p>
            <a:pPr marL="171450" indent="-171450">
              <a:lnSpc>
                <a:spcPct val="120000"/>
              </a:lnSpc>
              <a:buFont typeface="Arial" panose="020B0604020202020204" pitchFamily="34" charset="0"/>
              <a:buChar char="•"/>
              <a:tabLst>
                <a:tab pos="627063" algn="l"/>
              </a:tabLst>
            </a:pPr>
            <a:r>
              <a:rPr lang="nl-NL" altLang="nl-NL" sz="1000" dirty="0">
                <a:latin typeface="Futura Lt BT" panose="020B0602020204020303" pitchFamily="34" charset="-79"/>
              </a:rPr>
              <a:t>Al hetgeen in het kader van de beroepsuitoefening is waargenomen (</a:t>
            </a:r>
            <a:r>
              <a:rPr lang="nl-NL" altLang="nl-NL" sz="1000" dirty="0" err="1">
                <a:latin typeface="Futura Lt BT" panose="020B0602020204020303" pitchFamily="34" charset="-79"/>
              </a:rPr>
              <a:t>naw-gegevens</a:t>
            </a:r>
            <a:r>
              <a:rPr lang="nl-NL" altLang="nl-NL" sz="1000" dirty="0">
                <a:latin typeface="Futura Lt BT" panose="020B0602020204020303" pitchFamily="34" charset="-79"/>
              </a:rPr>
              <a:t> patiënt;  werkaantekeningen van hulpverlener; waarneming over (eigen) patiënt buiten werktijd of dienst; waarneming tijdens hulpverlening in noodsituaties (buiten ziekenhuis)</a:t>
            </a:r>
          </a:p>
          <a:p>
            <a:pPr>
              <a:lnSpc>
                <a:spcPct val="120000"/>
              </a:lnSpc>
              <a:tabLst>
                <a:tab pos="627063" algn="l"/>
              </a:tabLst>
            </a:pPr>
            <a:endParaRPr lang="nl-NL" altLang="nl-NL" sz="1000" b="1" dirty="0">
              <a:latin typeface="Futura Lt BT" panose="020B0602020204020303" pitchFamily="34" charset="-79"/>
            </a:endParaRPr>
          </a:p>
          <a:p>
            <a:pPr>
              <a:lnSpc>
                <a:spcPct val="120000"/>
              </a:lnSpc>
              <a:tabLst>
                <a:tab pos="627063" algn="l"/>
              </a:tabLst>
            </a:pPr>
            <a:r>
              <a:rPr lang="nl-NL" altLang="nl-NL" sz="1000" b="1" dirty="0">
                <a:latin typeface="Futura Lt BT" panose="020B0602020204020303" pitchFamily="34" charset="-79"/>
              </a:rPr>
              <a:t>Tegenover wie moet gezwegen worden?</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Tegenover familie (zwijgplicht)</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Tegenover niet-betrokken collega’s (zwijgplicht)  </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Tegenover alle overige ‘derden’ (zwijgplicht), inclusief politie en justitie/OM (verschoningsrecht)</a:t>
            </a:r>
          </a:p>
          <a:p>
            <a:endParaRPr lang="nl-NL" sz="1400"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7</a:t>
            </a:fld>
            <a:endParaRPr lang="nl-NL" dirty="0"/>
          </a:p>
        </p:txBody>
      </p:sp>
    </p:spTree>
    <p:extLst>
      <p:ext uri="{BB962C8B-B14F-4D97-AF65-F5344CB8AC3E}">
        <p14:creationId xmlns:p14="http://schemas.microsoft.com/office/powerpoint/2010/main" val="1422575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14338" y="1243013"/>
            <a:ext cx="5965825" cy="3355975"/>
          </a:xfrm>
        </p:spPr>
      </p:sp>
      <p:sp>
        <p:nvSpPr>
          <p:cNvPr id="3" name="Tijdelijke aanduiding voor notities 2"/>
          <p:cNvSpPr>
            <a:spLocks noGrp="1"/>
          </p:cNvSpPr>
          <p:nvPr>
            <p:ph type="body" idx="1"/>
          </p:nvPr>
        </p:nvSpPr>
        <p:spPr>
          <a:xfrm>
            <a:off x="414338" y="4973869"/>
            <a:ext cx="6192456" cy="5157678"/>
          </a:xfrm>
        </p:spPr>
        <p:txBody>
          <a:bodyPr/>
          <a:lstStyle/>
          <a:p>
            <a:pPr>
              <a:lnSpc>
                <a:spcPct val="120000"/>
              </a:lnSpc>
              <a:tabLst>
                <a:tab pos="627063" algn="l"/>
              </a:tabLst>
            </a:pPr>
            <a:r>
              <a:rPr lang="nl-NL" altLang="nl-NL" sz="1000" b="1" dirty="0">
                <a:latin typeface="Futura Lt BT" panose="020B0602020204020303" pitchFamily="34" charset="-79"/>
              </a:rPr>
              <a:t>Waarom is beroepsgeheim belangrijk?</a:t>
            </a:r>
          </a:p>
          <a:p>
            <a:pPr marL="171450" indent="-171450">
              <a:lnSpc>
                <a:spcPct val="120000"/>
              </a:lnSpc>
              <a:buFont typeface="Arial" panose="020B0604020202020204" pitchFamily="34" charset="0"/>
              <a:buChar char="•"/>
              <a:tabLst>
                <a:tab pos="627063" algn="l"/>
              </a:tabLst>
            </a:pPr>
            <a:r>
              <a:rPr lang="nl-NL" altLang="nl-NL" sz="1000" dirty="0">
                <a:latin typeface="Futura Lt BT" panose="020B0602020204020303" pitchFamily="34" charset="-79"/>
              </a:rPr>
              <a:t>waarborgen van onbelemmerde toegang tot zorg (algemeen belang)</a:t>
            </a:r>
          </a:p>
          <a:p>
            <a:pPr marL="171450" indent="-171450">
              <a:lnSpc>
                <a:spcPct val="120000"/>
              </a:lnSpc>
              <a:buFont typeface="Arial" panose="020B0604020202020204" pitchFamily="34" charset="0"/>
              <a:buChar char="•"/>
              <a:tabLst>
                <a:tab pos="177800" algn="l"/>
                <a:tab pos="627063" algn="l"/>
              </a:tabLst>
            </a:pPr>
            <a:r>
              <a:rPr lang="nl-NL" altLang="nl-NL" sz="1000" dirty="0">
                <a:latin typeface="Futura Lt BT" panose="020B0602020204020303" pitchFamily="34" charset="-79"/>
              </a:rPr>
              <a:t>beschermen van privacy van patiënt en in stand houden vertrouwensrelatie (individueel belang)</a:t>
            </a:r>
          </a:p>
          <a:p>
            <a:pPr>
              <a:lnSpc>
                <a:spcPct val="120000"/>
              </a:lnSpc>
              <a:tabLst>
                <a:tab pos="627063" algn="l"/>
              </a:tabLst>
            </a:pPr>
            <a:endParaRPr lang="nl-NL" altLang="nl-NL" sz="1000" dirty="0">
              <a:latin typeface="Futura Lt BT" panose="020B0602020204020303" pitchFamily="34" charset="-79"/>
            </a:endParaRPr>
          </a:p>
          <a:p>
            <a:pPr>
              <a:lnSpc>
                <a:spcPct val="120000"/>
              </a:lnSpc>
              <a:tabLst>
                <a:tab pos="627063" algn="l"/>
              </a:tabLst>
            </a:pPr>
            <a:r>
              <a:rPr lang="nl-NL" altLang="nl-NL" sz="1000" b="1" dirty="0">
                <a:latin typeface="Futura Lt BT" panose="020B0602020204020303" pitchFamily="34" charset="-79"/>
              </a:rPr>
              <a:t>Hoe geregeld?</a:t>
            </a:r>
          </a:p>
          <a:p>
            <a:pPr marL="171450" indent="-171450">
              <a:lnSpc>
                <a:spcPct val="120000"/>
              </a:lnSpc>
              <a:buFont typeface="Arial" panose="020B0604020202020204" pitchFamily="34" charset="0"/>
              <a:buChar char="•"/>
              <a:tabLst>
                <a:tab pos="534988" algn="l"/>
              </a:tabLst>
            </a:pPr>
            <a:r>
              <a:rPr lang="nl-NL" altLang="nl-NL" sz="1000" dirty="0">
                <a:latin typeface="Futura Lt BT" panose="020B0602020204020303" pitchFamily="34" charset="-79"/>
              </a:rPr>
              <a:t>Wetgeving (art. 7: 457 BW; art. 272 Wetboek van Strafrecht; art. 218 Wetboek van Strafvordering)</a:t>
            </a:r>
            <a:endParaRPr lang="nl-NL" altLang="nl-NL" sz="1000" i="1" dirty="0">
              <a:latin typeface="Futura Lt BT" panose="020B0602020204020303" pitchFamily="34" charset="-79"/>
            </a:endParaRPr>
          </a:p>
          <a:p>
            <a:pPr marL="171450" indent="-171450">
              <a:lnSpc>
                <a:spcPct val="120000"/>
              </a:lnSpc>
              <a:buFont typeface="Arial" panose="020B0604020202020204" pitchFamily="34" charset="0"/>
              <a:buChar char="•"/>
              <a:tabLst>
                <a:tab pos="627063" algn="l"/>
              </a:tabLst>
            </a:pPr>
            <a:r>
              <a:rPr lang="nl-NL" altLang="nl-NL" sz="1000" dirty="0">
                <a:latin typeface="Futura Lt BT" panose="020B0602020204020303" pitchFamily="34" charset="-79"/>
              </a:rPr>
              <a:t>Zelfregulering (KNMG-richtlijnen omgaan met medische gegevens; codes, zoals meldcode kindermishandeling en huiselijk geweld en Handreiking signalering mensenhandel)</a:t>
            </a:r>
          </a:p>
          <a:p>
            <a:pPr marL="171450" indent="-171450">
              <a:lnSpc>
                <a:spcPct val="120000"/>
              </a:lnSpc>
              <a:buFont typeface="Arial" panose="020B0604020202020204" pitchFamily="34" charset="0"/>
              <a:buChar char="•"/>
              <a:tabLst>
                <a:tab pos="627063" algn="l"/>
              </a:tabLst>
            </a:pPr>
            <a:endParaRPr lang="nl-NL" altLang="nl-NL" sz="1000" dirty="0">
              <a:latin typeface="Futura Lt BT" panose="020B0602020204020303" pitchFamily="34" charset="-79"/>
            </a:endParaRPr>
          </a:p>
          <a:p>
            <a:pPr>
              <a:lnSpc>
                <a:spcPct val="120000"/>
              </a:lnSpc>
              <a:tabLst>
                <a:tab pos="627063" algn="l"/>
              </a:tabLst>
            </a:pPr>
            <a:r>
              <a:rPr lang="nl-NL" altLang="nl-NL" sz="1000" b="1" dirty="0">
                <a:latin typeface="Futura Lt BT" panose="020B0602020204020303" pitchFamily="34" charset="-79"/>
              </a:rPr>
              <a:t>Wie moet zwijgen?</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Artsen en andere hulpverleners</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Overige bij de zorg betrokken personen, bijv. In ondersteunende functies (NB: deze personen hebben </a:t>
            </a:r>
            <a:r>
              <a:rPr lang="nl-NL" altLang="nl-NL" sz="1000" u="sng" dirty="0">
                <a:latin typeface="Futura Lt BT" panose="020B0602020204020303" pitchFamily="34" charset="-79"/>
              </a:rPr>
              <a:t>afgeleid</a:t>
            </a:r>
            <a:r>
              <a:rPr lang="nl-NL" altLang="nl-NL" sz="1000" dirty="0">
                <a:latin typeface="Futura Lt BT" panose="020B0602020204020303" pitchFamily="34" charset="-79"/>
              </a:rPr>
              <a:t> beroepsgeheim) </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Niet-behandelend artsen, zoals bedrijfsarts, verzekeringsarts e.d. (maar zij hebben wel beperkte zwijgplicht)</a:t>
            </a:r>
          </a:p>
          <a:p>
            <a:pPr>
              <a:lnSpc>
                <a:spcPct val="120000"/>
              </a:lnSpc>
              <a:tabLst>
                <a:tab pos="627063" algn="l"/>
              </a:tabLst>
            </a:pPr>
            <a:endParaRPr lang="nl-NL" altLang="nl-NL" sz="1000" dirty="0">
              <a:latin typeface="Futura Lt BT" panose="020B0602020204020303" pitchFamily="34" charset="-79"/>
            </a:endParaRPr>
          </a:p>
          <a:p>
            <a:pPr>
              <a:lnSpc>
                <a:spcPct val="120000"/>
              </a:lnSpc>
              <a:tabLst>
                <a:tab pos="627063" algn="l"/>
              </a:tabLst>
            </a:pPr>
            <a:r>
              <a:rPr lang="nl-NL" altLang="nl-NL" sz="1000" b="1" dirty="0">
                <a:latin typeface="Futura Lt BT" panose="020B0602020204020303" pitchFamily="34" charset="-79"/>
              </a:rPr>
              <a:t>Waarover moet gezwegen worden?</a:t>
            </a:r>
          </a:p>
          <a:p>
            <a:pPr marL="171450" indent="-171450">
              <a:lnSpc>
                <a:spcPct val="120000"/>
              </a:lnSpc>
              <a:buFont typeface="Arial" panose="020B0604020202020204" pitchFamily="34" charset="0"/>
              <a:buChar char="•"/>
              <a:tabLst>
                <a:tab pos="627063" algn="l"/>
              </a:tabLst>
            </a:pPr>
            <a:r>
              <a:rPr lang="nl-NL" altLang="nl-NL" sz="1000" dirty="0">
                <a:latin typeface="Futura Lt BT" panose="020B0602020204020303" pitchFamily="34" charset="-79"/>
              </a:rPr>
              <a:t>Toevertrouwd geheim</a:t>
            </a:r>
          </a:p>
          <a:p>
            <a:pPr marL="171450" indent="-171450">
              <a:lnSpc>
                <a:spcPct val="120000"/>
              </a:lnSpc>
              <a:buFont typeface="Arial" panose="020B0604020202020204" pitchFamily="34" charset="0"/>
              <a:buChar char="•"/>
              <a:tabLst>
                <a:tab pos="627063" algn="l"/>
              </a:tabLst>
            </a:pPr>
            <a:r>
              <a:rPr lang="nl-NL" altLang="nl-NL" sz="1000" dirty="0">
                <a:latin typeface="Futura Lt BT" panose="020B0602020204020303" pitchFamily="34" charset="-79"/>
              </a:rPr>
              <a:t>Al hetgeen in het kader van de beroepsuitoefening is waargenomen (</a:t>
            </a:r>
            <a:r>
              <a:rPr lang="nl-NL" altLang="nl-NL" sz="1000" dirty="0" err="1">
                <a:latin typeface="Futura Lt BT" panose="020B0602020204020303" pitchFamily="34" charset="-79"/>
              </a:rPr>
              <a:t>naw-gegevens</a:t>
            </a:r>
            <a:r>
              <a:rPr lang="nl-NL" altLang="nl-NL" sz="1000" dirty="0">
                <a:latin typeface="Futura Lt BT" panose="020B0602020204020303" pitchFamily="34" charset="-79"/>
              </a:rPr>
              <a:t> patiënt;  werkaantekeningen van hulpverlener; waarneming over (eigen) patiënt buiten werktijd of dienst; waarneming tijdens hulpverlening in noodsituaties (buiten ziekenhuis)</a:t>
            </a:r>
          </a:p>
          <a:p>
            <a:pPr>
              <a:lnSpc>
                <a:spcPct val="120000"/>
              </a:lnSpc>
              <a:tabLst>
                <a:tab pos="627063" algn="l"/>
              </a:tabLst>
            </a:pPr>
            <a:endParaRPr lang="nl-NL" altLang="nl-NL" sz="1000" b="1" dirty="0">
              <a:latin typeface="Futura Lt BT" panose="020B0602020204020303" pitchFamily="34" charset="-79"/>
            </a:endParaRPr>
          </a:p>
          <a:p>
            <a:pPr>
              <a:lnSpc>
                <a:spcPct val="120000"/>
              </a:lnSpc>
              <a:tabLst>
                <a:tab pos="627063" algn="l"/>
              </a:tabLst>
            </a:pPr>
            <a:r>
              <a:rPr lang="nl-NL" altLang="nl-NL" sz="1000" b="1" dirty="0">
                <a:latin typeface="Futura Lt BT" panose="020B0602020204020303" pitchFamily="34" charset="-79"/>
              </a:rPr>
              <a:t>Tegenover wie moet gezwegen worden?</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Tegenover familie (zwijgplicht)</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Tegenover niet-betrokken collega’s (zwijgplicht)  </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Tegenover alle overige ‘derden’ (zwijgplicht), inclusief politie en justitie/OM (verschoningsrecht)</a:t>
            </a:r>
          </a:p>
          <a:p>
            <a:endParaRPr lang="nl-NL" sz="1400"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8</a:t>
            </a:fld>
            <a:endParaRPr lang="nl-NL" dirty="0"/>
          </a:p>
        </p:txBody>
      </p:sp>
    </p:spTree>
    <p:extLst>
      <p:ext uri="{BB962C8B-B14F-4D97-AF65-F5344CB8AC3E}">
        <p14:creationId xmlns:p14="http://schemas.microsoft.com/office/powerpoint/2010/main" val="510684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14338" y="1243013"/>
            <a:ext cx="5965825" cy="3355975"/>
          </a:xfrm>
        </p:spPr>
      </p:sp>
      <p:sp>
        <p:nvSpPr>
          <p:cNvPr id="3" name="Tijdelijke aanduiding voor notities 2"/>
          <p:cNvSpPr>
            <a:spLocks noGrp="1"/>
          </p:cNvSpPr>
          <p:nvPr>
            <p:ph type="body" idx="1"/>
          </p:nvPr>
        </p:nvSpPr>
        <p:spPr>
          <a:xfrm>
            <a:off x="414338" y="4973869"/>
            <a:ext cx="6192456" cy="5157678"/>
          </a:xfrm>
        </p:spPr>
        <p:txBody>
          <a:bodyPr/>
          <a:lstStyle/>
          <a:p>
            <a:pPr>
              <a:lnSpc>
                <a:spcPct val="120000"/>
              </a:lnSpc>
              <a:tabLst>
                <a:tab pos="627063" algn="l"/>
              </a:tabLst>
            </a:pPr>
            <a:r>
              <a:rPr lang="nl-NL" altLang="nl-NL" sz="1000" b="1" dirty="0">
                <a:latin typeface="Futura Lt BT" panose="020B0602020204020303" pitchFamily="34" charset="-79"/>
              </a:rPr>
              <a:t>Waarom is beroepsgeheim belangrijk?</a:t>
            </a:r>
          </a:p>
          <a:p>
            <a:pPr marL="171450" indent="-171450">
              <a:lnSpc>
                <a:spcPct val="120000"/>
              </a:lnSpc>
              <a:buFont typeface="Arial" panose="020B0604020202020204" pitchFamily="34" charset="0"/>
              <a:buChar char="•"/>
              <a:tabLst>
                <a:tab pos="627063" algn="l"/>
              </a:tabLst>
            </a:pPr>
            <a:r>
              <a:rPr lang="nl-NL" altLang="nl-NL" sz="1000" dirty="0">
                <a:latin typeface="Futura Lt BT" panose="020B0602020204020303" pitchFamily="34" charset="-79"/>
              </a:rPr>
              <a:t>waarborgen van onbelemmerde toegang tot zorg (algemeen belang)</a:t>
            </a:r>
          </a:p>
          <a:p>
            <a:pPr marL="171450" indent="-171450">
              <a:lnSpc>
                <a:spcPct val="120000"/>
              </a:lnSpc>
              <a:buFont typeface="Arial" panose="020B0604020202020204" pitchFamily="34" charset="0"/>
              <a:buChar char="•"/>
              <a:tabLst>
                <a:tab pos="177800" algn="l"/>
                <a:tab pos="627063" algn="l"/>
              </a:tabLst>
            </a:pPr>
            <a:r>
              <a:rPr lang="nl-NL" altLang="nl-NL" sz="1000" dirty="0">
                <a:latin typeface="Futura Lt BT" panose="020B0602020204020303" pitchFamily="34" charset="-79"/>
              </a:rPr>
              <a:t>beschermen van privacy van patiënt en in stand houden vertrouwensrelatie (individueel belang)</a:t>
            </a:r>
          </a:p>
          <a:p>
            <a:pPr>
              <a:lnSpc>
                <a:spcPct val="120000"/>
              </a:lnSpc>
              <a:tabLst>
                <a:tab pos="627063" algn="l"/>
              </a:tabLst>
            </a:pPr>
            <a:endParaRPr lang="nl-NL" altLang="nl-NL" sz="1000" dirty="0">
              <a:latin typeface="Futura Lt BT" panose="020B0602020204020303" pitchFamily="34" charset="-79"/>
            </a:endParaRPr>
          </a:p>
          <a:p>
            <a:pPr>
              <a:lnSpc>
                <a:spcPct val="120000"/>
              </a:lnSpc>
              <a:tabLst>
                <a:tab pos="627063" algn="l"/>
              </a:tabLst>
            </a:pPr>
            <a:r>
              <a:rPr lang="nl-NL" altLang="nl-NL" sz="1000" b="1" dirty="0">
                <a:latin typeface="Futura Lt BT" panose="020B0602020204020303" pitchFamily="34" charset="-79"/>
              </a:rPr>
              <a:t>Hoe geregeld?</a:t>
            </a:r>
          </a:p>
          <a:p>
            <a:pPr marL="171450" indent="-171450">
              <a:lnSpc>
                <a:spcPct val="120000"/>
              </a:lnSpc>
              <a:buFont typeface="Arial" panose="020B0604020202020204" pitchFamily="34" charset="0"/>
              <a:buChar char="•"/>
              <a:tabLst>
                <a:tab pos="534988" algn="l"/>
              </a:tabLst>
            </a:pPr>
            <a:r>
              <a:rPr lang="nl-NL" altLang="nl-NL" sz="1000" dirty="0">
                <a:latin typeface="Futura Lt BT" panose="020B0602020204020303" pitchFamily="34" charset="-79"/>
              </a:rPr>
              <a:t>Wetgeving (art. 7: 457 BW; art. 272 Wetboek van Strafrecht; art. 218 Wetboek van Strafvordering)</a:t>
            </a:r>
            <a:endParaRPr lang="nl-NL" altLang="nl-NL" sz="1000" i="1" dirty="0">
              <a:latin typeface="Futura Lt BT" panose="020B0602020204020303" pitchFamily="34" charset="-79"/>
            </a:endParaRPr>
          </a:p>
          <a:p>
            <a:pPr marL="171450" indent="-171450">
              <a:lnSpc>
                <a:spcPct val="120000"/>
              </a:lnSpc>
              <a:buFont typeface="Arial" panose="020B0604020202020204" pitchFamily="34" charset="0"/>
              <a:buChar char="•"/>
              <a:tabLst>
                <a:tab pos="627063" algn="l"/>
              </a:tabLst>
            </a:pPr>
            <a:r>
              <a:rPr lang="nl-NL" altLang="nl-NL" sz="1000" dirty="0">
                <a:latin typeface="Futura Lt BT" panose="020B0602020204020303" pitchFamily="34" charset="-79"/>
              </a:rPr>
              <a:t>Zelfregulering (KNMG-richtlijnen omgaan met medische gegevens; codes, zoals meldcode kindermishandeling en huiselijk geweld en Handreiking signalering mensenhandel)</a:t>
            </a:r>
          </a:p>
          <a:p>
            <a:pPr marL="171450" indent="-171450">
              <a:lnSpc>
                <a:spcPct val="120000"/>
              </a:lnSpc>
              <a:buFont typeface="Arial" panose="020B0604020202020204" pitchFamily="34" charset="0"/>
              <a:buChar char="•"/>
              <a:tabLst>
                <a:tab pos="627063" algn="l"/>
              </a:tabLst>
            </a:pPr>
            <a:endParaRPr lang="nl-NL" altLang="nl-NL" sz="1000" dirty="0">
              <a:latin typeface="Futura Lt BT" panose="020B0602020204020303" pitchFamily="34" charset="-79"/>
            </a:endParaRPr>
          </a:p>
          <a:p>
            <a:pPr>
              <a:lnSpc>
                <a:spcPct val="120000"/>
              </a:lnSpc>
              <a:tabLst>
                <a:tab pos="627063" algn="l"/>
              </a:tabLst>
            </a:pPr>
            <a:r>
              <a:rPr lang="nl-NL" altLang="nl-NL" sz="1000" b="1" dirty="0">
                <a:latin typeface="Futura Lt BT" panose="020B0602020204020303" pitchFamily="34" charset="-79"/>
              </a:rPr>
              <a:t>Wie moet zwijgen?</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Artsen en andere hulpverleners</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Overige bij de zorg betrokken personen, bijv. In ondersteunende functies (NB: deze personen hebben </a:t>
            </a:r>
            <a:r>
              <a:rPr lang="nl-NL" altLang="nl-NL" sz="1000" u="sng" dirty="0">
                <a:latin typeface="Futura Lt BT" panose="020B0602020204020303" pitchFamily="34" charset="-79"/>
              </a:rPr>
              <a:t>afgeleid</a:t>
            </a:r>
            <a:r>
              <a:rPr lang="nl-NL" altLang="nl-NL" sz="1000" dirty="0">
                <a:latin typeface="Futura Lt BT" panose="020B0602020204020303" pitchFamily="34" charset="-79"/>
              </a:rPr>
              <a:t> beroepsgeheim) </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Niet-behandelend artsen, zoals bedrijfsarts, verzekeringsarts e.d. (maar zij hebben wel beperkte zwijgplicht)</a:t>
            </a:r>
          </a:p>
          <a:p>
            <a:pPr>
              <a:lnSpc>
                <a:spcPct val="120000"/>
              </a:lnSpc>
              <a:tabLst>
                <a:tab pos="627063" algn="l"/>
              </a:tabLst>
            </a:pPr>
            <a:endParaRPr lang="nl-NL" altLang="nl-NL" sz="1000" dirty="0">
              <a:latin typeface="Futura Lt BT" panose="020B0602020204020303" pitchFamily="34" charset="-79"/>
            </a:endParaRPr>
          </a:p>
          <a:p>
            <a:pPr>
              <a:lnSpc>
                <a:spcPct val="120000"/>
              </a:lnSpc>
              <a:tabLst>
                <a:tab pos="627063" algn="l"/>
              </a:tabLst>
            </a:pPr>
            <a:r>
              <a:rPr lang="nl-NL" altLang="nl-NL" sz="1000" b="1" dirty="0">
                <a:latin typeface="Futura Lt BT" panose="020B0602020204020303" pitchFamily="34" charset="-79"/>
              </a:rPr>
              <a:t>Waarover moet gezwegen worden?</a:t>
            </a:r>
          </a:p>
          <a:p>
            <a:pPr marL="171450" indent="-171450">
              <a:lnSpc>
                <a:spcPct val="120000"/>
              </a:lnSpc>
              <a:buFont typeface="Arial" panose="020B0604020202020204" pitchFamily="34" charset="0"/>
              <a:buChar char="•"/>
              <a:tabLst>
                <a:tab pos="627063" algn="l"/>
              </a:tabLst>
            </a:pPr>
            <a:r>
              <a:rPr lang="nl-NL" altLang="nl-NL" sz="1000" dirty="0">
                <a:latin typeface="Futura Lt BT" panose="020B0602020204020303" pitchFamily="34" charset="-79"/>
              </a:rPr>
              <a:t>Toevertrouwd geheim</a:t>
            </a:r>
          </a:p>
          <a:p>
            <a:pPr marL="171450" indent="-171450">
              <a:lnSpc>
                <a:spcPct val="120000"/>
              </a:lnSpc>
              <a:buFont typeface="Arial" panose="020B0604020202020204" pitchFamily="34" charset="0"/>
              <a:buChar char="•"/>
              <a:tabLst>
                <a:tab pos="627063" algn="l"/>
              </a:tabLst>
            </a:pPr>
            <a:r>
              <a:rPr lang="nl-NL" altLang="nl-NL" sz="1000" dirty="0">
                <a:latin typeface="Futura Lt BT" panose="020B0602020204020303" pitchFamily="34" charset="-79"/>
              </a:rPr>
              <a:t>Al hetgeen in het kader van de beroepsuitoefening is waargenomen (</a:t>
            </a:r>
            <a:r>
              <a:rPr lang="nl-NL" altLang="nl-NL" sz="1000" dirty="0" err="1">
                <a:latin typeface="Futura Lt BT" panose="020B0602020204020303" pitchFamily="34" charset="-79"/>
              </a:rPr>
              <a:t>naw-gegevens</a:t>
            </a:r>
            <a:r>
              <a:rPr lang="nl-NL" altLang="nl-NL" sz="1000" dirty="0">
                <a:latin typeface="Futura Lt BT" panose="020B0602020204020303" pitchFamily="34" charset="-79"/>
              </a:rPr>
              <a:t> patiënt;  werkaantekeningen van hulpverlener; waarneming over (eigen) patiënt buiten werktijd of dienst; waarneming tijdens hulpverlening in noodsituaties (buiten ziekenhuis)</a:t>
            </a:r>
          </a:p>
          <a:p>
            <a:pPr>
              <a:lnSpc>
                <a:spcPct val="120000"/>
              </a:lnSpc>
              <a:tabLst>
                <a:tab pos="627063" algn="l"/>
              </a:tabLst>
            </a:pPr>
            <a:endParaRPr lang="nl-NL" altLang="nl-NL" sz="1000" b="1" dirty="0">
              <a:latin typeface="Futura Lt BT" panose="020B0602020204020303" pitchFamily="34" charset="-79"/>
            </a:endParaRPr>
          </a:p>
          <a:p>
            <a:pPr>
              <a:lnSpc>
                <a:spcPct val="120000"/>
              </a:lnSpc>
              <a:tabLst>
                <a:tab pos="627063" algn="l"/>
              </a:tabLst>
            </a:pPr>
            <a:r>
              <a:rPr lang="nl-NL" altLang="nl-NL" sz="1000" b="1" dirty="0">
                <a:latin typeface="Futura Lt BT" panose="020B0602020204020303" pitchFamily="34" charset="-79"/>
              </a:rPr>
              <a:t>Tegenover wie moet gezwegen worden?</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Tegenover familie (zwijgplicht)</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Tegenover niet-betrokken collega’s (zwijgplicht)  </a:t>
            </a:r>
          </a:p>
          <a:p>
            <a:pPr marL="171450" indent="-171450">
              <a:lnSpc>
                <a:spcPct val="120000"/>
              </a:lnSpc>
              <a:buFont typeface="Arial" panose="020B0604020202020204" pitchFamily="34" charset="0"/>
              <a:buChar char="•"/>
            </a:pPr>
            <a:r>
              <a:rPr lang="nl-NL" altLang="nl-NL" sz="1000" dirty="0">
                <a:latin typeface="Futura Lt BT" panose="020B0602020204020303" pitchFamily="34" charset="-79"/>
              </a:rPr>
              <a:t>Tegenover alle overige ‘derden’ (zwijgplicht), inclusief politie en justitie/OM (verschoningsrecht)</a:t>
            </a:r>
          </a:p>
          <a:p>
            <a:endParaRPr lang="nl-NL" sz="1400"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9</a:t>
            </a:fld>
            <a:endParaRPr lang="nl-NL" dirty="0"/>
          </a:p>
        </p:txBody>
      </p:sp>
    </p:spTree>
    <p:extLst>
      <p:ext uri="{BB962C8B-B14F-4D97-AF65-F5344CB8AC3E}">
        <p14:creationId xmlns:p14="http://schemas.microsoft.com/office/powerpoint/2010/main" val="36310766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Voorbeeld voettekst | juli 2018</a:t>
            </a:r>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525481" y="1313438"/>
            <a:ext cx="11132602" cy="2147214"/>
          </a:xfrm>
        </p:spPr>
        <p:txBody>
          <a:bodyPr>
            <a:normAutofit fontScale="90000"/>
          </a:bodyPr>
          <a:lstStyle/>
          <a:p>
            <a:pPr algn="ctr">
              <a:lnSpc>
                <a:spcPct val="112000"/>
              </a:lnSpc>
              <a:spcBef>
                <a:spcPts val="1200"/>
              </a:spcBef>
              <a:spcAft>
                <a:spcPts val="1200"/>
              </a:spcAft>
            </a:pPr>
            <a:r>
              <a:rPr lang="en-US" sz="3100" dirty="0">
                <a:solidFill>
                  <a:srgbClr val="4D4D4D"/>
                </a:solidFill>
              </a:rPr>
              <a:t/>
            </a:r>
            <a:br>
              <a:rPr lang="en-US" sz="3100" dirty="0">
                <a:solidFill>
                  <a:srgbClr val="4D4D4D"/>
                </a:solidFill>
              </a:rPr>
            </a:br>
            <a:r>
              <a:rPr lang="en-US" sz="3100" dirty="0">
                <a:solidFill>
                  <a:srgbClr val="4D4D4D"/>
                </a:solidFill>
              </a:rPr>
              <a:t/>
            </a:r>
            <a:br>
              <a:rPr lang="en-US" sz="3100" dirty="0">
                <a:solidFill>
                  <a:srgbClr val="4D4D4D"/>
                </a:solidFill>
              </a:rPr>
            </a:br>
            <a:r>
              <a:rPr lang="en-US" sz="3100" dirty="0">
                <a:solidFill>
                  <a:srgbClr val="4D4D4D"/>
                </a:solidFill>
              </a:rPr>
              <a:t/>
            </a:r>
            <a:br>
              <a:rPr lang="en-US" sz="3100" dirty="0">
                <a:solidFill>
                  <a:srgbClr val="4D4D4D"/>
                </a:solidFill>
              </a:rPr>
            </a:br>
            <a:r>
              <a:rPr lang="en-US" sz="3100" dirty="0">
                <a:solidFill>
                  <a:srgbClr val="4D4D4D"/>
                </a:solidFill>
              </a:rPr>
              <a:t/>
            </a:r>
            <a:br>
              <a:rPr lang="en-US" sz="3100" dirty="0">
                <a:solidFill>
                  <a:srgbClr val="4D4D4D"/>
                </a:solidFill>
              </a:rPr>
            </a:br>
            <a:r>
              <a:rPr lang="en-US" sz="3100" dirty="0">
                <a:solidFill>
                  <a:srgbClr val="4D4D4D"/>
                </a:solidFill>
              </a:rPr>
              <a:t/>
            </a:r>
            <a:br>
              <a:rPr lang="en-US" sz="3100" dirty="0">
                <a:solidFill>
                  <a:srgbClr val="4D4D4D"/>
                </a:solidFill>
              </a:rPr>
            </a:br>
            <a:r>
              <a:rPr lang="en-US" sz="3100" dirty="0">
                <a:solidFill>
                  <a:srgbClr val="4D4D4D"/>
                </a:solidFill>
              </a:rPr>
              <a:t/>
            </a:r>
            <a:br>
              <a:rPr lang="en-US" sz="3100" dirty="0">
                <a:solidFill>
                  <a:srgbClr val="4D4D4D"/>
                </a:solidFill>
              </a:rPr>
            </a:br>
            <a:r>
              <a:rPr lang="en-US" sz="3100" dirty="0">
                <a:solidFill>
                  <a:srgbClr val="4D4D4D"/>
                </a:solidFill>
              </a:rPr>
              <a:t/>
            </a:r>
            <a:br>
              <a:rPr lang="en-US" sz="3100" dirty="0">
                <a:solidFill>
                  <a:srgbClr val="4D4D4D"/>
                </a:solidFill>
              </a:rPr>
            </a:br>
            <a:r>
              <a:rPr lang="en-US" sz="3100" dirty="0">
                <a:solidFill>
                  <a:srgbClr val="4D4D4D"/>
                </a:solidFill>
                <a:latin typeface="Calibri" panose="020F0502020204030204" pitchFamily="34" charset="0"/>
              </a:rPr>
              <a:t/>
            </a:r>
            <a:br>
              <a:rPr lang="en-US" sz="3100" dirty="0">
                <a:solidFill>
                  <a:srgbClr val="4D4D4D"/>
                </a:solidFill>
                <a:latin typeface="Calibri" panose="020F0502020204030204" pitchFamily="34" charset="0"/>
              </a:rPr>
            </a:br>
            <a:r>
              <a:rPr lang="en-US" sz="3100" dirty="0">
                <a:solidFill>
                  <a:srgbClr val="4D4D4D"/>
                </a:solidFill>
                <a:latin typeface="Calibri" panose="020F0502020204030204" pitchFamily="34" charset="0"/>
              </a:rPr>
              <a:t/>
            </a:r>
            <a:br>
              <a:rPr lang="en-US" sz="3100" dirty="0">
                <a:solidFill>
                  <a:srgbClr val="4D4D4D"/>
                </a:solidFill>
                <a:latin typeface="Calibri" panose="020F0502020204030204" pitchFamily="34" charset="0"/>
              </a:rPr>
            </a:br>
            <a:r>
              <a:rPr lang="en-US" sz="3100" dirty="0">
                <a:solidFill>
                  <a:srgbClr val="4D4D4D"/>
                </a:solidFill>
                <a:latin typeface="Calibri" panose="020F0502020204030204" pitchFamily="34" charset="0"/>
              </a:rPr>
              <a:t/>
            </a:r>
            <a:br>
              <a:rPr lang="en-US" sz="3100" dirty="0">
                <a:solidFill>
                  <a:srgbClr val="4D4D4D"/>
                </a:solidFill>
                <a:latin typeface="Calibri" panose="020F0502020204030204" pitchFamily="34" charset="0"/>
              </a:rPr>
            </a:br>
            <a:r>
              <a:rPr lang="en-US" sz="3100" dirty="0">
                <a:solidFill>
                  <a:srgbClr val="4D4D4D"/>
                </a:solidFill>
                <a:latin typeface="Calibri" panose="020F0502020204030204" pitchFamily="34" charset="0"/>
              </a:rPr>
              <a:t/>
            </a:r>
            <a:br>
              <a:rPr lang="en-US" sz="3100" dirty="0">
                <a:solidFill>
                  <a:srgbClr val="4D4D4D"/>
                </a:solidFill>
                <a:latin typeface="Calibri" panose="020F0502020204030204" pitchFamily="34" charset="0"/>
              </a:rPr>
            </a:br>
            <a:r>
              <a:rPr lang="en-US" sz="3100" dirty="0">
                <a:solidFill>
                  <a:srgbClr val="4D4D4D"/>
                </a:solidFill>
                <a:latin typeface="Calibri" panose="020F0502020204030204" pitchFamily="34" charset="0"/>
              </a:rPr>
              <a:t/>
            </a:r>
            <a:br>
              <a:rPr lang="en-US" sz="3100" dirty="0">
                <a:solidFill>
                  <a:srgbClr val="4D4D4D"/>
                </a:solidFill>
                <a:latin typeface="Calibri" panose="020F0502020204030204" pitchFamily="34" charset="0"/>
              </a:rPr>
            </a:br>
            <a:r>
              <a:rPr lang="en-US" sz="3100" dirty="0">
                <a:solidFill>
                  <a:srgbClr val="4D4D4D"/>
                </a:solidFill>
                <a:latin typeface="Calibri" panose="020F0502020204030204" pitchFamily="34" charset="0"/>
              </a:rPr>
              <a:t/>
            </a:r>
            <a:br>
              <a:rPr lang="en-US" sz="3100" dirty="0">
                <a:solidFill>
                  <a:srgbClr val="4D4D4D"/>
                </a:solidFill>
                <a:latin typeface="Calibri" panose="020F0502020204030204" pitchFamily="34" charset="0"/>
              </a:rPr>
            </a:br>
            <a:r>
              <a:rPr lang="nl-NL" sz="4400" dirty="0">
                <a:solidFill>
                  <a:srgbClr val="4D4D4D"/>
                </a:solidFill>
                <a:latin typeface="Calibri" panose="020F0502020204030204" pitchFamily="34" charset="0"/>
              </a:rPr>
              <a:t>Signaleren van mensenhandel</a:t>
            </a:r>
            <a:r>
              <a:rPr lang="nl-NL" sz="3100" dirty="0">
                <a:solidFill>
                  <a:srgbClr val="4D4D4D"/>
                </a:solidFill>
                <a:latin typeface="Calibri" panose="020F0502020204030204" pitchFamily="34" charset="0"/>
              </a:rPr>
              <a:t/>
            </a:r>
            <a:br>
              <a:rPr lang="nl-NL" sz="3100" dirty="0">
                <a:solidFill>
                  <a:srgbClr val="4D4D4D"/>
                </a:solidFill>
                <a:latin typeface="Calibri" panose="020F0502020204030204" pitchFamily="34" charset="0"/>
              </a:rPr>
            </a:br>
            <a:r>
              <a:rPr lang="nl-NL" sz="3600" dirty="0">
                <a:solidFill>
                  <a:srgbClr val="4D4D4D"/>
                </a:solidFill>
                <a:latin typeface="Calibri" panose="020F0502020204030204" pitchFamily="34" charset="0"/>
              </a:rPr>
              <a:t>het perspectief van het beroepsgeheim</a:t>
            </a:r>
            <a:r>
              <a:rPr lang="nl-NL" sz="1800" dirty="0">
                <a:solidFill>
                  <a:srgbClr val="4D4D4D"/>
                </a:solidFill>
                <a:latin typeface="Calibri" panose="020F0502020204030204" pitchFamily="34" charset="0"/>
              </a:rPr>
              <a:t/>
            </a:r>
            <a:br>
              <a:rPr lang="nl-NL" sz="1800" dirty="0">
                <a:solidFill>
                  <a:srgbClr val="4D4D4D"/>
                </a:solidFill>
                <a:latin typeface="Calibri" panose="020F0502020204030204" pitchFamily="34" charset="0"/>
              </a:rPr>
            </a:br>
            <a:r>
              <a:rPr lang="nl-NL" sz="1800" dirty="0">
                <a:solidFill>
                  <a:srgbClr val="4D4D4D"/>
                </a:solidFill>
                <a:latin typeface="Calibri" panose="020F0502020204030204" pitchFamily="34" charset="0"/>
              </a:rPr>
              <a:t/>
            </a:r>
            <a:br>
              <a:rPr lang="nl-NL" sz="1800" dirty="0">
                <a:solidFill>
                  <a:srgbClr val="4D4D4D"/>
                </a:solidFill>
                <a:latin typeface="Calibri" panose="020F0502020204030204" pitchFamily="34" charset="0"/>
              </a:rPr>
            </a:br>
            <a:r>
              <a:rPr lang="nl-NL" sz="2200" b="0" dirty="0">
                <a:solidFill>
                  <a:schemeClr val="tx1">
                    <a:lumMod val="75000"/>
                    <a:lumOff val="25000"/>
                  </a:schemeClr>
                </a:solidFill>
                <a:latin typeface="Calibri" panose="020F0502020204030204" pitchFamily="34" charset="0"/>
              </a:rPr>
              <a:t>28 februari 2020</a:t>
            </a:r>
            <a:r>
              <a:rPr lang="nl-NL" sz="1800" dirty="0">
                <a:solidFill>
                  <a:schemeClr val="tx1">
                    <a:lumMod val="75000"/>
                    <a:lumOff val="25000"/>
                  </a:schemeClr>
                </a:solidFill>
                <a:latin typeface="Calibri" panose="020F0502020204030204" pitchFamily="34" charset="0"/>
              </a:rPr>
              <a:t/>
            </a:r>
            <a:br>
              <a:rPr lang="nl-NL" sz="1800" dirty="0">
                <a:solidFill>
                  <a:schemeClr val="tx1">
                    <a:lumMod val="75000"/>
                    <a:lumOff val="25000"/>
                  </a:schemeClr>
                </a:solidFill>
                <a:latin typeface="Calibri" panose="020F0502020204030204" pitchFamily="34" charset="0"/>
              </a:rPr>
            </a:br>
            <a:r>
              <a:rPr lang="nl-NL" sz="2200" b="0" dirty="0">
                <a:solidFill>
                  <a:schemeClr val="tx1">
                    <a:lumMod val="75000"/>
                    <a:lumOff val="25000"/>
                  </a:schemeClr>
                </a:solidFill>
                <a:latin typeface="Calibri" panose="020F0502020204030204" pitchFamily="34" charset="0"/>
              </a:rPr>
              <a:t>Mr. dr. M.C. (</a:t>
            </a:r>
            <a:r>
              <a:rPr lang="nl-NL" sz="2200" b="0" dirty="0" err="1">
                <a:solidFill>
                  <a:schemeClr val="tx1">
                    <a:lumMod val="75000"/>
                    <a:lumOff val="25000"/>
                  </a:schemeClr>
                </a:solidFill>
                <a:latin typeface="Calibri" panose="020F0502020204030204" pitchFamily="34" charset="0"/>
              </a:rPr>
              <a:t>Corrette</a:t>
            </a:r>
            <a:r>
              <a:rPr lang="nl-NL" sz="2200" b="0" dirty="0">
                <a:solidFill>
                  <a:schemeClr val="tx1">
                    <a:lumMod val="75000"/>
                    <a:lumOff val="25000"/>
                  </a:schemeClr>
                </a:solidFill>
                <a:latin typeface="Calibri" panose="020F0502020204030204" pitchFamily="34" charset="0"/>
              </a:rPr>
              <a:t>) Ploem </a:t>
            </a:r>
          </a:p>
        </p:txBody>
      </p:sp>
      <p:sp>
        <p:nvSpPr>
          <p:cNvPr id="3" name="Ondertitel 2">
            <a:extLst>
              <a:ext uri="{FF2B5EF4-FFF2-40B4-BE49-F238E27FC236}">
                <a16:creationId xmlns:a16="http://schemas.microsoft.com/office/drawing/2014/main" id="{829CBB0D-5C54-4D58-8000-D86D3E690B77}"/>
              </a:ext>
            </a:extLst>
          </p:cNvPr>
          <p:cNvSpPr>
            <a:spLocks noGrp="1"/>
          </p:cNvSpPr>
          <p:nvPr>
            <p:ph type="subTitle" idx="1"/>
          </p:nvPr>
        </p:nvSpPr>
        <p:spPr>
          <a:xfrm>
            <a:off x="3021129" y="3244494"/>
            <a:ext cx="6141307" cy="503683"/>
          </a:xfrm>
        </p:spPr>
        <p:txBody>
          <a:bodyPr>
            <a:noAutofit/>
          </a:bodyPr>
          <a:lstStyle/>
          <a:p>
            <a:endParaRPr lang="en-US" sz="1200" dirty="0">
              <a:solidFill>
                <a:schemeClr val="tx1"/>
              </a:solidFill>
            </a:endParaRPr>
          </a:p>
          <a:p>
            <a:pPr algn="ctr"/>
            <a:endParaRPr lang="en-US" sz="1400" dirty="0">
              <a:solidFill>
                <a:schemeClr val="tx1"/>
              </a:solidFill>
            </a:endParaRPr>
          </a:p>
          <a:p>
            <a:pPr algn="ctr"/>
            <a:endParaRPr lang="en-US" sz="1400" dirty="0">
              <a:solidFill>
                <a:schemeClr val="tx1"/>
              </a:solidFill>
            </a:endParaRPr>
          </a:p>
        </p:txBody>
      </p:sp>
      <p:sp>
        <p:nvSpPr>
          <p:cNvPr id="4" name="Rectangle 2">
            <a:extLst>
              <a:ext uri="{FF2B5EF4-FFF2-40B4-BE49-F238E27FC236}">
                <a16:creationId xmlns:a16="http://schemas.microsoft.com/office/drawing/2014/main" id="{99A37467-D572-744F-A3A7-3958E5C5F725}"/>
              </a:ext>
            </a:extLst>
          </p:cNvPr>
          <p:cNvSpPr>
            <a:spLocks noChangeArrowheads="1"/>
          </p:cNvSpPr>
          <p:nvPr/>
        </p:nvSpPr>
        <p:spPr bwMode="auto">
          <a:xfrm>
            <a:off x="1" y="6490135"/>
            <a:ext cx="2369557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a:p>
        </p:txBody>
      </p:sp>
      <p:sp>
        <p:nvSpPr>
          <p:cNvPr id="5" name="Rectangle 4">
            <a:extLst>
              <a:ext uri="{FF2B5EF4-FFF2-40B4-BE49-F238E27FC236}">
                <a16:creationId xmlns:a16="http://schemas.microsoft.com/office/drawing/2014/main" id="{3F2F6BAD-D0C2-8949-984E-27FE1363CBE3}"/>
              </a:ext>
            </a:extLst>
          </p:cNvPr>
          <p:cNvSpPr>
            <a:spLocks noChangeArrowheads="1"/>
          </p:cNvSpPr>
          <p:nvPr/>
        </p:nvSpPr>
        <p:spPr bwMode="auto">
          <a:xfrm>
            <a:off x="-2762907" y="2139190"/>
            <a:ext cx="24171522"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a:p>
        </p:txBody>
      </p:sp>
      <p:pic>
        <p:nvPicPr>
          <p:cNvPr id="8" name="Afbeelding 7">
            <a:extLst>
              <a:ext uri="{FF2B5EF4-FFF2-40B4-BE49-F238E27FC236}">
                <a16:creationId xmlns:a16="http://schemas.microsoft.com/office/drawing/2014/main" id="{CE631076-6E06-E142-BB27-A38D449F379F}"/>
              </a:ext>
            </a:extLst>
          </p:cNvPr>
          <p:cNvPicPr>
            <a:picLocks noChangeAspect="1"/>
          </p:cNvPicPr>
          <p:nvPr/>
        </p:nvPicPr>
        <p:blipFill>
          <a:blip r:embed="rId3"/>
          <a:stretch>
            <a:fillRect/>
          </a:stretch>
        </p:blipFill>
        <p:spPr>
          <a:xfrm>
            <a:off x="2743200" y="3460652"/>
            <a:ext cx="5753685" cy="2813539"/>
          </a:xfrm>
          <a:prstGeom prst="rect">
            <a:avLst/>
          </a:prstGeom>
        </p:spPr>
      </p:pic>
    </p:spTree>
    <p:extLst>
      <p:ext uri="{BB962C8B-B14F-4D97-AF65-F5344CB8AC3E}">
        <p14:creationId xmlns:p14="http://schemas.microsoft.com/office/powerpoint/2010/main" val="420416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a:xfrm>
            <a:off x="711200" y="485731"/>
            <a:ext cx="10766044" cy="1325563"/>
          </a:xfrm>
        </p:spPr>
        <p:txBody>
          <a:bodyPr/>
          <a:lstStyle/>
          <a:p>
            <a:r>
              <a:rPr lang="nl-NL" dirty="0"/>
              <a:t>Nadere reflectie op casus (2)</a:t>
            </a:r>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2"/>
          </p:nvPr>
        </p:nvSpPr>
        <p:spPr>
          <a:xfrm>
            <a:off x="733044" y="2108326"/>
            <a:ext cx="10744200" cy="3751308"/>
          </a:xfrm>
        </p:spPr>
        <p:txBody>
          <a:bodyPr/>
          <a:lstStyle/>
          <a:p>
            <a:pPr marL="0" indent="0">
              <a:lnSpc>
                <a:spcPct val="120000"/>
              </a:lnSpc>
              <a:spcAft>
                <a:spcPts val="1800"/>
              </a:spcAft>
              <a:buNone/>
              <a:tabLst>
                <a:tab pos="627063" algn="l"/>
              </a:tabLst>
            </a:pPr>
            <a:r>
              <a:rPr lang="nl-NL" altLang="nl-NL" sz="2400" dirty="0">
                <a:latin typeface="Futura Medium" panose="020B0602020204020303" pitchFamily="34" charset="-79"/>
                <a:cs typeface="Futura Medium" panose="020B0602020204020303" pitchFamily="34" charset="-79"/>
              </a:rPr>
              <a:t>Monica moet zonder condoom werken</a:t>
            </a:r>
            <a:endParaRPr lang="nl-NL" sz="2000" dirty="0">
              <a:latin typeface="Calibri" panose="020F0502020204030204" pitchFamily="34" charset="0"/>
              <a:cs typeface="Calibri" panose="020F0502020204030204" pitchFamily="34" charset="0"/>
            </a:endParaRPr>
          </a:p>
          <a:p>
            <a:pPr marL="0" indent="0">
              <a:lnSpc>
                <a:spcPct val="120000"/>
              </a:lnSpc>
              <a:spcAft>
                <a:spcPts val="1200"/>
              </a:spcAft>
              <a:buNone/>
              <a:tabLst>
                <a:tab pos="627063" algn="l"/>
              </a:tabLst>
            </a:pPr>
            <a:r>
              <a:rPr lang="nl-NL" sz="2000" dirty="0">
                <a:latin typeface="Calibri" panose="020F0502020204030204" pitchFamily="34" charset="0"/>
                <a:cs typeface="Calibri" panose="020F0502020204030204" pitchFamily="34" charset="0"/>
              </a:rPr>
              <a:t>Op de </a:t>
            </a:r>
            <a:r>
              <a:rPr lang="nl-NL" sz="2000" dirty="0" err="1">
                <a:latin typeface="Calibri" panose="020F0502020204030204" pitchFamily="34" charset="0"/>
                <a:cs typeface="Calibri" panose="020F0502020204030204" pitchFamily="34" charset="0"/>
              </a:rPr>
              <a:t>SOA­poli</a:t>
            </a:r>
            <a:r>
              <a:rPr lang="nl-NL" sz="2000" dirty="0">
                <a:latin typeface="Calibri" panose="020F0502020204030204" pitchFamily="34" charset="0"/>
                <a:cs typeface="Calibri" panose="020F0502020204030204" pitchFamily="34" charset="0"/>
              </a:rPr>
              <a:t> ziet de verpleegkundige regelmatig sekswerker Monica langskomen.  In de wachtkamer zit een man die haar zaken regelt. Monica is erg tevreden met hem.  Als je doorvraagt blijkt ze zonder condoom te moeten werken. Ook staat ze het grootste gedeelte van haar inkomsten af en maakt ze lange dagen. Ze vindt dit niet meer dan redelijk. De verpleegkundige vraagt zich af of ze middelen heeft om in te grijpen.</a:t>
            </a:r>
          </a:p>
          <a:p>
            <a:pPr marL="0" indent="0">
              <a:lnSpc>
                <a:spcPct val="120000"/>
              </a:lnSpc>
              <a:spcAft>
                <a:spcPts val="1200"/>
              </a:spcAft>
              <a:buNone/>
              <a:tabLst>
                <a:tab pos="627063" algn="l"/>
              </a:tabLst>
            </a:pPr>
            <a:r>
              <a:rPr lang="nl-NL" sz="2000" b="1" dirty="0">
                <a:latin typeface="Calibri" panose="020F0502020204030204" pitchFamily="34" charset="0"/>
                <a:cs typeface="Calibri" panose="020F0502020204030204" pitchFamily="34" charset="0"/>
              </a:rPr>
              <a:t>Beroepsgeheim doorbreken? Zonder toestemming Monica?</a:t>
            </a:r>
          </a:p>
          <a:p>
            <a:pPr marL="0" indent="0">
              <a:lnSpc>
                <a:spcPct val="120000"/>
              </a:lnSpc>
              <a:spcAft>
                <a:spcPts val="1200"/>
              </a:spcAft>
              <a:buNone/>
              <a:tabLst>
                <a:tab pos="627063" algn="l"/>
              </a:tabLst>
            </a:pPr>
            <a:endParaRPr lang="nl-NL" sz="2000" b="1" dirty="0">
              <a:latin typeface="Calibri" panose="020F0502020204030204" pitchFamily="34" charset="0"/>
              <a:cs typeface="Calibri" panose="020F0502020204030204" pitchFamily="34" charset="0"/>
            </a:endParaRPr>
          </a:p>
          <a:p>
            <a:pPr marL="0" indent="0">
              <a:lnSpc>
                <a:spcPct val="120000"/>
              </a:lnSpc>
              <a:spcAft>
                <a:spcPts val="1200"/>
              </a:spcAft>
              <a:buNone/>
              <a:tabLst>
                <a:tab pos="627063" algn="l"/>
              </a:tabLst>
            </a:pPr>
            <a:endParaRPr lang="nl-NL" altLang="nl-NL" sz="2400" dirty="0">
              <a:latin typeface="Futura Lt BT" panose="020B0602020204020303" pitchFamily="34" charset="-79"/>
            </a:endParaRPr>
          </a:p>
          <a:p>
            <a:pPr>
              <a:lnSpc>
                <a:spcPct val="50000"/>
              </a:lnSpc>
              <a:spcAft>
                <a:spcPct val="25000"/>
              </a:spcAft>
              <a:buNone/>
              <a:tabLst>
                <a:tab pos="568325" algn="l"/>
              </a:tabLst>
            </a:pPr>
            <a:endParaRPr lang="en-US" sz="2400" dirty="0"/>
          </a:p>
        </p:txBody>
      </p:sp>
      <p:sp>
        <p:nvSpPr>
          <p:cNvPr id="4" name="Tijdelijke aanduiding voor voettekst 3">
            <a:extLst>
              <a:ext uri="{FF2B5EF4-FFF2-40B4-BE49-F238E27FC236}">
                <a16:creationId xmlns:a16="http://schemas.microsoft.com/office/drawing/2014/main" id="{6E123118-C916-4955-A820-FD19F68CE6E1}"/>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178662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a:xfrm>
            <a:off x="711200" y="485731"/>
            <a:ext cx="10766044" cy="1325563"/>
          </a:xfrm>
        </p:spPr>
        <p:txBody>
          <a:bodyPr/>
          <a:lstStyle/>
          <a:p>
            <a:r>
              <a:rPr lang="nl-NL" dirty="0"/>
              <a:t>Nadere reflectie op casus (3)</a:t>
            </a:r>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2"/>
          </p:nvPr>
        </p:nvSpPr>
        <p:spPr>
          <a:xfrm>
            <a:off x="733044" y="2108326"/>
            <a:ext cx="10744200" cy="3751308"/>
          </a:xfrm>
        </p:spPr>
        <p:txBody>
          <a:bodyPr/>
          <a:lstStyle/>
          <a:p>
            <a:pPr marL="0" indent="0">
              <a:lnSpc>
                <a:spcPct val="120000"/>
              </a:lnSpc>
              <a:spcAft>
                <a:spcPts val="1800"/>
              </a:spcAft>
              <a:buNone/>
              <a:tabLst>
                <a:tab pos="627063" algn="l"/>
              </a:tabLst>
            </a:pPr>
            <a:r>
              <a:rPr lang="nl-NL" altLang="nl-NL" sz="2400" dirty="0" err="1">
                <a:latin typeface="Futura Lt BT" panose="020B0602020204020303" pitchFamily="34" charset="-79"/>
              </a:rPr>
              <a:t>Malika</a:t>
            </a:r>
            <a:r>
              <a:rPr lang="nl-NL" altLang="nl-NL" sz="2400" dirty="0">
                <a:latin typeface="Futura Lt BT" panose="020B0602020204020303" pitchFamily="34" charset="-79"/>
              </a:rPr>
              <a:t> is zwanger</a:t>
            </a:r>
          </a:p>
          <a:p>
            <a:pPr marL="0" indent="0">
              <a:lnSpc>
                <a:spcPct val="120000"/>
              </a:lnSpc>
              <a:spcAft>
                <a:spcPts val="1200"/>
              </a:spcAft>
              <a:buNone/>
              <a:tabLst>
                <a:tab pos="627063" algn="l"/>
              </a:tabLst>
            </a:pPr>
            <a:r>
              <a:rPr lang="nl-NL" sz="2000" dirty="0">
                <a:latin typeface="Calibri" panose="020F0502020204030204" pitchFamily="34" charset="0"/>
                <a:cs typeface="Calibri" panose="020F0502020204030204" pitchFamily="34" charset="0"/>
              </a:rPr>
              <a:t>De Marokkaanse </a:t>
            </a:r>
            <a:r>
              <a:rPr lang="nl-NL" sz="2000" dirty="0" err="1">
                <a:latin typeface="Calibri" panose="020F0502020204030204" pitchFamily="34" charset="0"/>
                <a:cs typeface="Calibri" panose="020F0502020204030204" pitchFamily="34" charset="0"/>
              </a:rPr>
              <a:t>Malika</a:t>
            </a:r>
            <a:r>
              <a:rPr lang="nl-NL" sz="2000" dirty="0">
                <a:latin typeface="Calibri" panose="020F0502020204030204" pitchFamily="34" charset="0"/>
                <a:cs typeface="Calibri" panose="020F0502020204030204" pitchFamily="34" charset="0"/>
              </a:rPr>
              <a:t> van 17 jaar komt in het derde stadium van haar zwangerschap  bij de verloskundige. Ze vertelt desgevraagd dat ze ‘al heel lang’ niet naar school geweest is.  De verloskundige vraagt wat ze de hele dag doet. </a:t>
            </a:r>
            <a:r>
              <a:rPr lang="nl-NL" sz="2000" dirty="0" err="1">
                <a:latin typeface="Calibri" panose="020F0502020204030204" pitchFamily="34" charset="0"/>
                <a:cs typeface="Calibri" panose="020F0502020204030204" pitchFamily="34" charset="0"/>
              </a:rPr>
              <a:t>Malika</a:t>
            </a:r>
            <a:r>
              <a:rPr lang="nl-NL" sz="2000" dirty="0">
                <a:latin typeface="Calibri" panose="020F0502020204030204" pitchFamily="34" charset="0"/>
                <a:cs typeface="Calibri" panose="020F0502020204030204" pitchFamily="34" charset="0"/>
              </a:rPr>
              <a:t> vertelt dat ze voor de vier kinderen van haar achternicht zorgt, kookt en schoonmaakt. Ze maakt zich zorgen over de periode na de bevalling. Ze zal niet zoveel meer in huis kunnen werken. Ze vreest dat haar achternicht haar dan op straat zet. Wat kan de verloskundige doen om </a:t>
            </a:r>
            <a:r>
              <a:rPr lang="nl-NL" sz="2000" dirty="0" err="1">
                <a:latin typeface="Calibri" panose="020F0502020204030204" pitchFamily="34" charset="0"/>
                <a:cs typeface="Calibri" panose="020F0502020204030204" pitchFamily="34" charset="0"/>
              </a:rPr>
              <a:t>Malika</a:t>
            </a:r>
            <a:r>
              <a:rPr lang="nl-NL" sz="2000" dirty="0">
                <a:latin typeface="Calibri" panose="020F0502020204030204" pitchFamily="34" charset="0"/>
                <a:cs typeface="Calibri" panose="020F0502020204030204" pitchFamily="34" charset="0"/>
              </a:rPr>
              <a:t> te helpen? </a:t>
            </a:r>
          </a:p>
          <a:p>
            <a:pPr marL="0" indent="0">
              <a:lnSpc>
                <a:spcPct val="120000"/>
              </a:lnSpc>
              <a:spcAft>
                <a:spcPts val="1200"/>
              </a:spcAft>
              <a:buNone/>
              <a:tabLst>
                <a:tab pos="627063" algn="l"/>
              </a:tabLst>
            </a:pPr>
            <a:r>
              <a:rPr lang="nl-NL" sz="2000" b="1" dirty="0">
                <a:latin typeface="Calibri" panose="020F0502020204030204" pitchFamily="34" charset="0"/>
                <a:cs typeface="Calibri" panose="020F0502020204030204" pitchFamily="34" charset="0"/>
              </a:rPr>
              <a:t>Beroepsgeheim doorbreken? Zonder toestemming </a:t>
            </a:r>
            <a:r>
              <a:rPr lang="nl-NL" sz="2000" b="1" dirty="0" err="1">
                <a:latin typeface="Calibri" panose="020F0502020204030204" pitchFamily="34" charset="0"/>
                <a:cs typeface="Calibri" panose="020F0502020204030204" pitchFamily="34" charset="0"/>
              </a:rPr>
              <a:t>Malika</a:t>
            </a:r>
            <a:r>
              <a:rPr lang="nl-NL" sz="2000" b="1" dirty="0">
                <a:latin typeface="Calibri" panose="020F0502020204030204" pitchFamily="34" charset="0"/>
                <a:cs typeface="Calibri" panose="020F0502020204030204" pitchFamily="34" charset="0"/>
              </a:rPr>
              <a:t>?</a:t>
            </a:r>
          </a:p>
          <a:p>
            <a:pPr marL="0" indent="0">
              <a:lnSpc>
                <a:spcPct val="120000"/>
              </a:lnSpc>
              <a:spcAft>
                <a:spcPts val="1200"/>
              </a:spcAft>
              <a:buNone/>
              <a:tabLst>
                <a:tab pos="627063" algn="l"/>
              </a:tabLst>
            </a:pPr>
            <a:endParaRPr lang="nl-NL" altLang="nl-NL" sz="2400" dirty="0">
              <a:latin typeface="Futura Lt BT" panose="020B0602020204020303" pitchFamily="34" charset="-79"/>
            </a:endParaRPr>
          </a:p>
          <a:p>
            <a:pPr>
              <a:lnSpc>
                <a:spcPct val="50000"/>
              </a:lnSpc>
              <a:spcAft>
                <a:spcPct val="25000"/>
              </a:spcAft>
              <a:buNone/>
              <a:tabLst>
                <a:tab pos="568325" algn="l"/>
              </a:tabLst>
            </a:pPr>
            <a:endParaRPr lang="en-US" sz="2400" dirty="0"/>
          </a:p>
        </p:txBody>
      </p:sp>
      <p:sp>
        <p:nvSpPr>
          <p:cNvPr id="4" name="Tijdelijke aanduiding voor voettekst 3">
            <a:extLst>
              <a:ext uri="{FF2B5EF4-FFF2-40B4-BE49-F238E27FC236}">
                <a16:creationId xmlns:a16="http://schemas.microsoft.com/office/drawing/2014/main" id="{6E123118-C916-4955-A820-FD19F68CE6E1}"/>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10218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a:xfrm>
            <a:off x="711200" y="244970"/>
            <a:ext cx="10766044" cy="1325563"/>
          </a:xfrm>
        </p:spPr>
        <p:txBody>
          <a:bodyPr/>
          <a:lstStyle/>
          <a:p>
            <a:r>
              <a:rPr lang="nl-NL" dirty="0"/>
              <a:t>Ter afsluiting</a:t>
            </a:r>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2"/>
          </p:nvPr>
        </p:nvSpPr>
        <p:spPr>
          <a:xfrm>
            <a:off x="302514" y="1670617"/>
            <a:ext cx="6872009" cy="3751308"/>
          </a:xfrm>
        </p:spPr>
        <p:txBody>
          <a:bodyPr/>
          <a:lstStyle/>
          <a:p>
            <a:pPr indent="0">
              <a:lnSpc>
                <a:spcPct val="100000"/>
              </a:lnSpc>
              <a:spcBef>
                <a:spcPts val="600"/>
              </a:spcBef>
              <a:spcAft>
                <a:spcPts val="1200"/>
              </a:spcAft>
              <a:buNone/>
              <a:tabLst>
                <a:tab pos="568325" algn="l"/>
              </a:tabLst>
            </a:pPr>
            <a:r>
              <a:rPr lang="nl-NL" altLang="nl-NL" sz="2000" dirty="0">
                <a:latin typeface="Futura Lt BT" panose="020B0602020204020303" pitchFamily="34" charset="-79"/>
              </a:rPr>
              <a:t>•	Belang van hulp bij/tegengaan mensenhandel kan 	moeilijk worden overschat</a:t>
            </a:r>
          </a:p>
          <a:p>
            <a:pPr indent="0">
              <a:lnSpc>
                <a:spcPct val="100000"/>
              </a:lnSpc>
              <a:spcBef>
                <a:spcPts val="600"/>
              </a:spcBef>
              <a:spcAft>
                <a:spcPts val="1200"/>
              </a:spcAft>
              <a:buNone/>
              <a:tabLst>
                <a:tab pos="568325" algn="l"/>
              </a:tabLst>
            </a:pPr>
            <a:r>
              <a:rPr lang="nl-NL" altLang="nl-NL" sz="2000" dirty="0">
                <a:latin typeface="Futura Lt BT" panose="020B0602020204020303" pitchFamily="34" charset="-79"/>
              </a:rPr>
              <a:t>•	Maar juist bij groep die hieraan bloot staat, vervult 	beroepsgeheim cruciale rol</a:t>
            </a:r>
          </a:p>
          <a:p>
            <a:pPr indent="0">
              <a:lnSpc>
                <a:spcPct val="100000"/>
              </a:lnSpc>
              <a:spcBef>
                <a:spcPts val="600"/>
              </a:spcBef>
              <a:spcAft>
                <a:spcPts val="1200"/>
              </a:spcAft>
              <a:buNone/>
              <a:tabLst>
                <a:tab pos="568325" algn="l"/>
              </a:tabLst>
            </a:pPr>
            <a:r>
              <a:rPr lang="nl-NL" altLang="nl-NL" sz="2000" dirty="0">
                <a:latin typeface="Futura Lt BT" panose="020B0602020204020303" pitchFamily="34" charset="-79"/>
              </a:rPr>
              <a:t>•	Zeer terughoudend omgaan met beroep op ‘conflict 	van plichten’</a:t>
            </a:r>
          </a:p>
          <a:p>
            <a:pPr indent="0">
              <a:lnSpc>
                <a:spcPct val="100000"/>
              </a:lnSpc>
              <a:spcBef>
                <a:spcPts val="600"/>
              </a:spcBef>
              <a:spcAft>
                <a:spcPts val="1200"/>
              </a:spcAft>
              <a:buNone/>
              <a:tabLst>
                <a:tab pos="568325" algn="l"/>
              </a:tabLst>
            </a:pPr>
            <a:r>
              <a:rPr lang="nl-NL" altLang="nl-NL" sz="2000" dirty="0">
                <a:latin typeface="Futura Lt BT" panose="020B0602020204020303" pitchFamily="34" charset="-79"/>
              </a:rPr>
              <a:t>•	Bij toestemming meeste kans op langdurig behoud 	vertrouwensrelatie</a:t>
            </a:r>
          </a:p>
          <a:p>
            <a:pPr indent="0">
              <a:lnSpc>
                <a:spcPct val="100000"/>
              </a:lnSpc>
              <a:spcBef>
                <a:spcPts val="600"/>
              </a:spcBef>
              <a:spcAft>
                <a:spcPts val="1200"/>
              </a:spcAft>
              <a:buNone/>
              <a:tabLst>
                <a:tab pos="568325" algn="l"/>
              </a:tabLst>
            </a:pPr>
            <a:r>
              <a:rPr lang="nl-NL" altLang="nl-NL" sz="2000" dirty="0">
                <a:latin typeface="Futura Lt BT" panose="020B0602020204020303" pitchFamily="34" charset="-79"/>
              </a:rPr>
              <a:t>•	Hulpverlener werkt niet mee aan strafopsporing en	strafvervolging (beroep op verschoningsrecht </a:t>
            </a:r>
            <a:r>
              <a:rPr lang="nl-NL" altLang="nl-NL" sz="2000" u="sng" dirty="0">
                <a:latin typeface="Futura Lt BT" panose="020B0602020204020303" pitchFamily="34" charset="-79"/>
              </a:rPr>
              <a:t>tenzij</a:t>
            </a:r>
            <a:r>
              <a:rPr lang="nl-NL" altLang="nl-NL" sz="2000" dirty="0">
                <a:latin typeface="Futura Lt BT" panose="020B0602020204020303" pitchFamily="34" charset="-79"/>
              </a:rPr>
              <a:t> 	conflict van plichten)  </a:t>
            </a:r>
          </a:p>
          <a:p>
            <a:pPr>
              <a:lnSpc>
                <a:spcPct val="50000"/>
              </a:lnSpc>
              <a:spcAft>
                <a:spcPts val="1100"/>
              </a:spcAft>
              <a:buNone/>
              <a:tabLst>
                <a:tab pos="568325" algn="l"/>
              </a:tabLst>
            </a:pPr>
            <a:endParaRPr lang="nl-NL" altLang="nl-NL" sz="2000" dirty="0">
              <a:latin typeface="Futura Lt BT" panose="020B0602020204020303" pitchFamily="34" charset="-79"/>
            </a:endParaRPr>
          </a:p>
          <a:p>
            <a:pPr>
              <a:lnSpc>
                <a:spcPct val="50000"/>
              </a:lnSpc>
              <a:spcAft>
                <a:spcPct val="25000"/>
              </a:spcAft>
              <a:buNone/>
              <a:tabLst>
                <a:tab pos="568325" algn="l"/>
              </a:tabLst>
            </a:pPr>
            <a:endParaRPr lang="en-US" sz="2400" dirty="0"/>
          </a:p>
        </p:txBody>
      </p:sp>
      <p:sp>
        <p:nvSpPr>
          <p:cNvPr id="4" name="Tijdelijke aanduiding voor voettekst 3">
            <a:extLst>
              <a:ext uri="{FF2B5EF4-FFF2-40B4-BE49-F238E27FC236}">
                <a16:creationId xmlns:a16="http://schemas.microsoft.com/office/drawing/2014/main" id="{6E123118-C916-4955-A820-FD19F68CE6E1}"/>
              </a:ext>
            </a:extLst>
          </p:cNvPr>
          <p:cNvSpPr>
            <a:spLocks noGrp="1"/>
          </p:cNvSpPr>
          <p:nvPr>
            <p:ph type="ftr" sz="quarter" idx="11"/>
          </p:nvPr>
        </p:nvSpPr>
        <p:spPr/>
        <p:txBody>
          <a:bodyPr/>
          <a:lstStyle/>
          <a:p>
            <a:endParaRPr lang="nl-NL" dirty="0"/>
          </a:p>
        </p:txBody>
      </p:sp>
      <p:pic>
        <p:nvPicPr>
          <p:cNvPr id="5" name="Afbeelding 4">
            <a:extLst>
              <a:ext uri="{FF2B5EF4-FFF2-40B4-BE49-F238E27FC236}">
                <a16:creationId xmlns:a16="http://schemas.microsoft.com/office/drawing/2014/main" id="{F3CC496C-4F47-A14E-914E-C59ED0ED6DC2}"/>
              </a:ext>
            </a:extLst>
          </p:cNvPr>
          <p:cNvPicPr>
            <a:picLocks noChangeAspect="1"/>
          </p:cNvPicPr>
          <p:nvPr/>
        </p:nvPicPr>
        <p:blipFill>
          <a:blip r:embed="rId3"/>
          <a:stretch>
            <a:fillRect/>
          </a:stretch>
        </p:blipFill>
        <p:spPr>
          <a:xfrm>
            <a:off x="7399606" y="343444"/>
            <a:ext cx="4572000" cy="5663459"/>
          </a:xfrm>
          <a:prstGeom prst="rect">
            <a:avLst/>
          </a:prstGeom>
        </p:spPr>
      </p:pic>
    </p:spTree>
    <p:extLst>
      <p:ext uri="{BB962C8B-B14F-4D97-AF65-F5344CB8AC3E}">
        <p14:creationId xmlns:p14="http://schemas.microsoft.com/office/powerpoint/2010/main" val="326775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a:xfrm>
            <a:off x="711200" y="485731"/>
            <a:ext cx="10766044" cy="1325563"/>
          </a:xfrm>
        </p:spPr>
        <p:txBody>
          <a:bodyPr/>
          <a:lstStyle/>
          <a:p>
            <a:r>
              <a:rPr lang="nl-NL" dirty="0"/>
              <a:t>Opzet van co-referaat </a:t>
            </a:r>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2"/>
          </p:nvPr>
        </p:nvSpPr>
        <p:spPr>
          <a:xfrm>
            <a:off x="733044" y="2413582"/>
            <a:ext cx="10744200" cy="3751308"/>
          </a:xfrm>
        </p:spPr>
        <p:txBody>
          <a:bodyPr/>
          <a:lstStyle/>
          <a:p>
            <a:pPr>
              <a:lnSpc>
                <a:spcPct val="50000"/>
              </a:lnSpc>
              <a:spcAft>
                <a:spcPts val="1320"/>
              </a:spcAft>
              <a:buNone/>
              <a:tabLst>
                <a:tab pos="568325" algn="l"/>
              </a:tabLst>
            </a:pPr>
            <a:r>
              <a:rPr lang="nl-NL" altLang="nl-NL" sz="2400" dirty="0">
                <a:latin typeface="Futura Lt BT" panose="020B0602020204020303" pitchFamily="34" charset="-79"/>
              </a:rPr>
              <a:t>•	Inhoud/betekenis beroepsgeheim</a:t>
            </a:r>
          </a:p>
          <a:p>
            <a:pPr>
              <a:lnSpc>
                <a:spcPct val="50000"/>
              </a:lnSpc>
              <a:spcAft>
                <a:spcPts val="1320"/>
              </a:spcAft>
              <a:buNone/>
              <a:tabLst>
                <a:tab pos="568325" algn="l"/>
              </a:tabLst>
            </a:pPr>
            <a:endParaRPr lang="nl-NL" altLang="nl-NL" sz="2400" dirty="0">
              <a:latin typeface="Futura Lt BT" panose="020B0602020204020303" pitchFamily="34" charset="-79"/>
            </a:endParaRPr>
          </a:p>
          <a:p>
            <a:pPr>
              <a:lnSpc>
                <a:spcPct val="50000"/>
              </a:lnSpc>
              <a:spcAft>
                <a:spcPts val="1320"/>
              </a:spcAft>
              <a:buNone/>
              <a:tabLst>
                <a:tab pos="568325" algn="l"/>
              </a:tabLst>
            </a:pPr>
            <a:r>
              <a:rPr lang="nl-NL" altLang="nl-NL" sz="2400" dirty="0">
                <a:latin typeface="Futura Lt BT" panose="020B0602020204020303" pitchFamily="34" charset="-79"/>
              </a:rPr>
              <a:t>•	Doorbreking beroepsgeheim</a:t>
            </a:r>
          </a:p>
          <a:p>
            <a:pPr>
              <a:lnSpc>
                <a:spcPct val="50000"/>
              </a:lnSpc>
              <a:spcAft>
                <a:spcPts val="1320"/>
              </a:spcAft>
              <a:buNone/>
              <a:tabLst>
                <a:tab pos="568325" algn="l"/>
              </a:tabLst>
            </a:pPr>
            <a:endParaRPr lang="nl-NL" altLang="nl-NL" sz="2400" dirty="0">
              <a:latin typeface="Futura Lt BT" panose="020B0602020204020303" pitchFamily="34" charset="-79"/>
            </a:endParaRPr>
          </a:p>
          <a:p>
            <a:pPr>
              <a:lnSpc>
                <a:spcPct val="50000"/>
              </a:lnSpc>
              <a:spcAft>
                <a:spcPts val="1320"/>
              </a:spcAft>
              <a:buNone/>
              <a:tabLst>
                <a:tab pos="568325" algn="l"/>
              </a:tabLst>
            </a:pPr>
            <a:r>
              <a:rPr lang="nl-NL" altLang="nl-NL" sz="2400" dirty="0">
                <a:latin typeface="Futura Lt BT" panose="020B0602020204020303" pitchFamily="34" charset="-79"/>
              </a:rPr>
              <a:t>•	Handreiking signalering mensenhandel &amp; beroepsgeheim </a:t>
            </a:r>
          </a:p>
          <a:p>
            <a:pPr>
              <a:lnSpc>
                <a:spcPct val="50000"/>
              </a:lnSpc>
              <a:spcAft>
                <a:spcPts val="1320"/>
              </a:spcAft>
              <a:buNone/>
              <a:tabLst>
                <a:tab pos="568325" algn="l"/>
              </a:tabLst>
            </a:pPr>
            <a:endParaRPr lang="nl-NL" altLang="nl-NL" sz="2400" dirty="0">
              <a:latin typeface="Futura Lt BT" panose="020B0602020204020303" pitchFamily="34" charset="-79"/>
            </a:endParaRPr>
          </a:p>
          <a:p>
            <a:pPr>
              <a:lnSpc>
                <a:spcPct val="50000"/>
              </a:lnSpc>
              <a:spcAft>
                <a:spcPts val="1320"/>
              </a:spcAft>
              <a:buNone/>
              <a:tabLst>
                <a:tab pos="568325" algn="l"/>
              </a:tabLst>
            </a:pPr>
            <a:r>
              <a:rPr lang="nl-NL" altLang="nl-NL" sz="2400" dirty="0">
                <a:latin typeface="Futura Lt BT" panose="020B0602020204020303" pitchFamily="34" charset="-79"/>
              </a:rPr>
              <a:t>•	Nadere reflectie op casus </a:t>
            </a:r>
          </a:p>
          <a:p>
            <a:pPr>
              <a:lnSpc>
                <a:spcPct val="50000"/>
              </a:lnSpc>
              <a:spcAft>
                <a:spcPts val="1320"/>
              </a:spcAft>
              <a:buNone/>
              <a:tabLst>
                <a:tab pos="568325" algn="l"/>
              </a:tabLst>
            </a:pPr>
            <a:endParaRPr lang="nl-NL" altLang="nl-NL" sz="2400" dirty="0">
              <a:latin typeface="Futura Lt BT" panose="020B0602020204020303" pitchFamily="34" charset="-79"/>
            </a:endParaRPr>
          </a:p>
          <a:p>
            <a:pPr>
              <a:lnSpc>
                <a:spcPct val="50000"/>
              </a:lnSpc>
              <a:spcAft>
                <a:spcPts val="1320"/>
              </a:spcAft>
              <a:buNone/>
              <a:tabLst>
                <a:tab pos="568325" algn="l"/>
              </a:tabLst>
            </a:pPr>
            <a:r>
              <a:rPr lang="nl-NL" altLang="nl-NL" sz="2400" dirty="0">
                <a:latin typeface="Futura Lt BT" panose="020B0602020204020303" pitchFamily="34" charset="-79"/>
              </a:rPr>
              <a:t>•	Ter afsluiting</a:t>
            </a:r>
          </a:p>
          <a:p>
            <a:pPr>
              <a:lnSpc>
                <a:spcPct val="50000"/>
              </a:lnSpc>
              <a:spcAft>
                <a:spcPts val="1920"/>
              </a:spcAft>
              <a:buNone/>
              <a:tabLst>
                <a:tab pos="568325" algn="l"/>
              </a:tabLst>
            </a:pPr>
            <a:endParaRPr lang="nl-NL" altLang="nl-NL" sz="2400" dirty="0">
              <a:latin typeface="Futura Lt BT" panose="020B0602020204020303" pitchFamily="34" charset="-79"/>
            </a:endParaRPr>
          </a:p>
          <a:p>
            <a:pPr>
              <a:lnSpc>
                <a:spcPct val="50000"/>
              </a:lnSpc>
              <a:spcAft>
                <a:spcPts val="1920"/>
              </a:spcAft>
              <a:buNone/>
              <a:tabLst>
                <a:tab pos="568325" algn="l"/>
              </a:tabLst>
            </a:pPr>
            <a:endParaRPr lang="nl-NL" sz="2400" dirty="0">
              <a:latin typeface="Futura Lt BT" panose="020B0602020204020303" pitchFamily="34" charset="-79"/>
            </a:endParaRPr>
          </a:p>
          <a:p>
            <a:pPr>
              <a:lnSpc>
                <a:spcPct val="50000"/>
              </a:lnSpc>
              <a:spcAft>
                <a:spcPts val="1920"/>
              </a:spcAft>
              <a:buNone/>
              <a:tabLst>
                <a:tab pos="568325" algn="l"/>
              </a:tabLst>
            </a:pPr>
            <a:endParaRPr lang="en-US" sz="2400" dirty="0"/>
          </a:p>
        </p:txBody>
      </p:sp>
      <p:sp>
        <p:nvSpPr>
          <p:cNvPr id="4" name="Tijdelijke aanduiding voor voettekst 3">
            <a:extLst>
              <a:ext uri="{FF2B5EF4-FFF2-40B4-BE49-F238E27FC236}">
                <a16:creationId xmlns:a16="http://schemas.microsoft.com/office/drawing/2014/main" id="{6E123118-C916-4955-A820-FD19F68CE6E1}"/>
              </a:ext>
            </a:extLst>
          </p:cNvPr>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350163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a:xfrm>
            <a:off x="743966" y="202121"/>
            <a:ext cx="10766044" cy="1325563"/>
          </a:xfrm>
        </p:spPr>
        <p:txBody>
          <a:bodyPr/>
          <a:lstStyle/>
          <a:p>
            <a:r>
              <a:rPr lang="nl-NL" dirty="0"/>
              <a:t>Inhoud/betekenis beroepsgeheim (1) </a:t>
            </a:r>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2"/>
          </p:nvPr>
        </p:nvSpPr>
        <p:spPr>
          <a:xfrm>
            <a:off x="754888" y="1424783"/>
            <a:ext cx="10744200" cy="3751308"/>
          </a:xfrm>
        </p:spPr>
        <p:txBody>
          <a:bodyPr/>
          <a:lstStyle/>
          <a:p>
            <a:pPr>
              <a:lnSpc>
                <a:spcPct val="100000"/>
              </a:lnSpc>
              <a:spcAft>
                <a:spcPts val="350"/>
              </a:spcAft>
              <a:buNone/>
              <a:tabLst>
                <a:tab pos="568325" algn="l"/>
              </a:tabLst>
            </a:pPr>
            <a:r>
              <a:rPr lang="nl-NL" altLang="nl-NL" sz="2400" dirty="0">
                <a:latin typeface="Futura Lt BT" panose="020B0602020204020303" pitchFamily="34" charset="-79"/>
              </a:rPr>
              <a:t>•	</a:t>
            </a:r>
            <a:r>
              <a:rPr lang="nl-NL" altLang="nl-NL" sz="2000" b="1" dirty="0">
                <a:latin typeface="Futura Lt BT" panose="020B0602020204020303" pitchFamily="34" charset="-79"/>
              </a:rPr>
              <a:t>Waarom is beroepsgeheim belangrijk?</a:t>
            </a:r>
          </a:p>
          <a:p>
            <a:pPr lvl="1">
              <a:lnSpc>
                <a:spcPct val="100000"/>
              </a:lnSpc>
            </a:pPr>
            <a:r>
              <a:rPr lang="nl-NL" sz="2000" dirty="0">
                <a:latin typeface="Futura Medium" panose="020B0602020204020303" pitchFamily="34" charset="-79"/>
                <a:cs typeface="Futura Medium" panose="020B0602020204020303" pitchFamily="34" charset="-79"/>
              </a:rPr>
              <a:t>waarborgen vrije toegang tot zorg (algemeen belang)	</a:t>
            </a:r>
          </a:p>
          <a:p>
            <a:pPr lvl="1">
              <a:lnSpc>
                <a:spcPct val="100000"/>
              </a:lnSpc>
            </a:pPr>
            <a:r>
              <a:rPr lang="nl-NL" sz="2000" dirty="0">
                <a:latin typeface="Futura Medium" panose="020B0602020204020303" pitchFamily="34" charset="-79"/>
                <a:cs typeface="Futura Medium" panose="020B0602020204020303" pitchFamily="34" charset="-79"/>
              </a:rPr>
              <a:t>privacybescherming en in stand houden vertrouwensrelatie (individueel belang)</a:t>
            </a:r>
            <a:endParaRPr lang="nl-NL" altLang="nl-NL" sz="2000" dirty="0">
              <a:latin typeface="Futura Medium" panose="020B0602020204020303" pitchFamily="34" charset="-79"/>
              <a:cs typeface="Futura Medium" panose="020B0602020204020303" pitchFamily="34" charset="-79"/>
            </a:endParaRPr>
          </a:p>
          <a:p>
            <a:pPr>
              <a:lnSpc>
                <a:spcPct val="100000"/>
              </a:lnSpc>
              <a:spcAft>
                <a:spcPts val="120"/>
              </a:spcAft>
              <a:buNone/>
              <a:tabLst>
                <a:tab pos="568325" algn="l"/>
              </a:tabLst>
            </a:pPr>
            <a:endParaRPr lang="nl-NL" altLang="nl-NL" sz="2400" dirty="0">
              <a:latin typeface="Futura Lt BT" panose="020B0602020204020303" pitchFamily="34" charset="-79"/>
            </a:endParaRPr>
          </a:p>
          <a:p>
            <a:pPr>
              <a:lnSpc>
                <a:spcPct val="100000"/>
              </a:lnSpc>
              <a:spcAft>
                <a:spcPts val="350"/>
              </a:spcAft>
              <a:buNone/>
              <a:tabLst>
                <a:tab pos="568325" algn="l"/>
              </a:tabLst>
            </a:pPr>
            <a:r>
              <a:rPr lang="nl-NL" altLang="nl-NL" sz="2400" dirty="0">
                <a:latin typeface="Futura Lt BT" panose="020B0602020204020303" pitchFamily="34" charset="-79"/>
              </a:rPr>
              <a:t>•	</a:t>
            </a:r>
            <a:r>
              <a:rPr lang="nl-NL" altLang="nl-NL" sz="2000" b="1" dirty="0">
                <a:latin typeface="Futura Lt BT" panose="020B0602020204020303" pitchFamily="34" charset="-79"/>
              </a:rPr>
              <a:t>Hoe is het geregeld? </a:t>
            </a:r>
          </a:p>
          <a:p>
            <a:pPr lvl="1">
              <a:lnSpc>
                <a:spcPct val="100000"/>
              </a:lnSpc>
            </a:pPr>
            <a:r>
              <a:rPr lang="nl-NL" sz="2000" dirty="0">
                <a:latin typeface="Futura Medium" panose="020B0602020204020303" pitchFamily="34" charset="-79"/>
                <a:cs typeface="Futura Medium" panose="020B0602020204020303" pitchFamily="34" charset="-79"/>
              </a:rPr>
              <a:t>Via wetgeving en rechtspraak</a:t>
            </a:r>
            <a:r>
              <a:rPr lang="en-US" sz="2000" dirty="0">
                <a:latin typeface="Futura Medium" panose="020B0602020204020303" pitchFamily="34" charset="-79"/>
                <a:cs typeface="Futura Medium" panose="020B0602020204020303" pitchFamily="34" charset="-79"/>
              </a:rPr>
              <a:t> </a:t>
            </a:r>
          </a:p>
          <a:p>
            <a:pPr lvl="1">
              <a:lnSpc>
                <a:spcPct val="100000"/>
              </a:lnSpc>
            </a:pPr>
            <a:r>
              <a:rPr lang="nl-NL" sz="2000" dirty="0">
                <a:latin typeface="Futura Medium" panose="020B0602020204020303" pitchFamily="34" charset="-79"/>
                <a:cs typeface="Futura Medium" panose="020B0602020204020303" pitchFamily="34" charset="-79"/>
              </a:rPr>
              <a:t>Via zelfregulering, zoals Handreiking signalering mensenhandel</a:t>
            </a:r>
            <a:endParaRPr lang="nl-NL" altLang="nl-NL" sz="2400" dirty="0">
              <a:latin typeface="Futura Lt BT" panose="020B0602020204020303" pitchFamily="34" charset="-79"/>
            </a:endParaRPr>
          </a:p>
          <a:p>
            <a:pPr>
              <a:lnSpc>
                <a:spcPct val="100000"/>
              </a:lnSpc>
              <a:spcAft>
                <a:spcPts val="120"/>
              </a:spcAft>
              <a:buNone/>
              <a:tabLst>
                <a:tab pos="568325" algn="l"/>
              </a:tabLst>
            </a:pPr>
            <a:endParaRPr lang="nl-NL" altLang="nl-NL" sz="2400" dirty="0">
              <a:latin typeface="Futura Lt BT" panose="020B0602020204020303" pitchFamily="34" charset="-79"/>
            </a:endParaRPr>
          </a:p>
          <a:p>
            <a:pPr>
              <a:lnSpc>
                <a:spcPct val="100000"/>
              </a:lnSpc>
              <a:spcAft>
                <a:spcPts val="350"/>
              </a:spcAft>
              <a:buNone/>
              <a:tabLst>
                <a:tab pos="568325" algn="l"/>
              </a:tabLst>
            </a:pPr>
            <a:r>
              <a:rPr lang="nl-NL" altLang="nl-NL" sz="2400" dirty="0">
                <a:latin typeface="Futura Lt BT" panose="020B0602020204020303" pitchFamily="34" charset="-79"/>
              </a:rPr>
              <a:t>• 	</a:t>
            </a:r>
            <a:r>
              <a:rPr lang="nl-NL" altLang="nl-NL" sz="2000" b="1" dirty="0">
                <a:latin typeface="Futura Lt BT" panose="020B0602020204020303" pitchFamily="34" charset="-79"/>
              </a:rPr>
              <a:t>Wie moet zwijgen?</a:t>
            </a:r>
          </a:p>
          <a:p>
            <a:pPr lvl="1">
              <a:lnSpc>
                <a:spcPct val="100000"/>
              </a:lnSpc>
            </a:pPr>
            <a:r>
              <a:rPr lang="nl-NL" sz="2000" dirty="0">
                <a:latin typeface="Futura Medium" panose="020B0602020204020303" pitchFamily="34" charset="-79"/>
                <a:cs typeface="Futura Medium" panose="020B0602020204020303" pitchFamily="34" charset="-79"/>
              </a:rPr>
              <a:t>Artsen en andere hulpverleners</a:t>
            </a:r>
          </a:p>
          <a:p>
            <a:pPr lvl="1">
              <a:lnSpc>
                <a:spcPct val="100000"/>
              </a:lnSpc>
            </a:pPr>
            <a:r>
              <a:rPr lang="nl-NL" sz="2000" dirty="0">
                <a:latin typeface="Futura Medium" panose="020B0602020204020303" pitchFamily="34" charset="-79"/>
                <a:cs typeface="Futura Medium" panose="020B0602020204020303" pitchFamily="34" charset="-79"/>
              </a:rPr>
              <a:t>Bij zorg betrokken professionals (zij hebben </a:t>
            </a:r>
            <a:r>
              <a:rPr lang="nl-NL" sz="2000" u="sng" dirty="0">
                <a:latin typeface="Futura Medium" panose="020B0602020204020303" pitchFamily="34" charset="-79"/>
                <a:cs typeface="Futura Medium" panose="020B0602020204020303" pitchFamily="34" charset="-79"/>
              </a:rPr>
              <a:t>afgeleid</a:t>
            </a:r>
            <a:r>
              <a:rPr lang="nl-NL" sz="2000" dirty="0">
                <a:latin typeface="Futura Medium" panose="020B0602020204020303" pitchFamily="34" charset="-79"/>
                <a:cs typeface="Futura Medium" panose="020B0602020204020303" pitchFamily="34" charset="-79"/>
              </a:rPr>
              <a:t> beroepsgeheim) 	</a:t>
            </a:r>
          </a:p>
          <a:p>
            <a:pPr lvl="1">
              <a:lnSpc>
                <a:spcPct val="100000"/>
              </a:lnSpc>
            </a:pPr>
            <a:r>
              <a:rPr lang="nl-NL" sz="2000" dirty="0">
                <a:latin typeface="Futura Medium" panose="020B0602020204020303" pitchFamily="34" charset="-79"/>
                <a:cs typeface="Futura Medium" panose="020B0602020204020303" pitchFamily="34" charset="-79"/>
              </a:rPr>
              <a:t>Niet-behandelend artsen, zoals bedrijfsarts (beperkte zwijgplicht)</a:t>
            </a:r>
          </a:p>
          <a:p>
            <a:pPr>
              <a:lnSpc>
                <a:spcPct val="90000"/>
              </a:lnSpc>
              <a:spcAft>
                <a:spcPts val="120"/>
              </a:spcAft>
              <a:buNone/>
              <a:tabLst>
                <a:tab pos="568325" algn="l"/>
              </a:tabLst>
            </a:pPr>
            <a:endParaRPr lang="nl-NL" altLang="nl-NL" sz="2400" dirty="0">
              <a:latin typeface="Futura Lt BT" panose="020B0602020204020303" pitchFamily="34" charset="-79"/>
            </a:endParaRPr>
          </a:p>
          <a:p>
            <a:pPr>
              <a:lnSpc>
                <a:spcPct val="90000"/>
              </a:lnSpc>
              <a:spcAft>
                <a:spcPts val="120"/>
              </a:spcAft>
              <a:buNone/>
              <a:tabLst>
                <a:tab pos="568325" algn="l"/>
              </a:tabLst>
            </a:pPr>
            <a:endParaRPr lang="nl-NL" altLang="nl-NL" sz="2400" dirty="0">
              <a:latin typeface="Futura Lt BT" panose="020B0602020204020303" pitchFamily="34" charset="-79"/>
            </a:endParaRPr>
          </a:p>
          <a:p>
            <a:pPr>
              <a:lnSpc>
                <a:spcPct val="90000"/>
              </a:lnSpc>
              <a:spcAft>
                <a:spcPts val="120"/>
              </a:spcAft>
              <a:buNone/>
              <a:tabLst>
                <a:tab pos="568325" algn="l"/>
              </a:tabLst>
            </a:pPr>
            <a:endParaRPr lang="nl-NL" altLang="nl-NL" sz="2400" dirty="0">
              <a:latin typeface="Futura Lt BT" panose="020B0602020204020303" pitchFamily="34" charset="-79"/>
            </a:endParaRPr>
          </a:p>
          <a:p>
            <a:pPr>
              <a:lnSpc>
                <a:spcPct val="90000"/>
              </a:lnSpc>
              <a:spcAft>
                <a:spcPts val="120"/>
              </a:spcAft>
              <a:buNone/>
              <a:tabLst>
                <a:tab pos="568325" algn="l"/>
              </a:tabLst>
            </a:pPr>
            <a:r>
              <a:rPr lang="nl-NL" altLang="nl-NL" sz="2400" dirty="0">
                <a:latin typeface="Futura Lt BT" panose="020B0602020204020303" pitchFamily="34" charset="-79"/>
              </a:rPr>
              <a:t> </a:t>
            </a:r>
          </a:p>
          <a:p>
            <a:pPr>
              <a:lnSpc>
                <a:spcPct val="50000"/>
              </a:lnSpc>
              <a:spcAft>
                <a:spcPct val="25000"/>
              </a:spcAft>
              <a:buNone/>
              <a:tabLst>
                <a:tab pos="568325" algn="l"/>
              </a:tabLst>
            </a:pPr>
            <a:endParaRPr lang="en-US" sz="2400" dirty="0"/>
          </a:p>
        </p:txBody>
      </p:sp>
      <p:sp>
        <p:nvSpPr>
          <p:cNvPr id="4" name="Tijdelijke aanduiding voor voettekst 3">
            <a:extLst>
              <a:ext uri="{FF2B5EF4-FFF2-40B4-BE49-F238E27FC236}">
                <a16:creationId xmlns:a16="http://schemas.microsoft.com/office/drawing/2014/main" id="{6E123118-C916-4955-A820-FD19F68CE6E1}"/>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240272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a:xfrm>
            <a:off x="733044" y="330986"/>
            <a:ext cx="10766044" cy="1325563"/>
          </a:xfrm>
        </p:spPr>
        <p:txBody>
          <a:bodyPr/>
          <a:lstStyle/>
          <a:p>
            <a:r>
              <a:rPr lang="nl-NL" dirty="0"/>
              <a:t>Inhoud/betekenis beroepsgeheim (2) </a:t>
            </a:r>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2"/>
          </p:nvPr>
        </p:nvSpPr>
        <p:spPr>
          <a:xfrm>
            <a:off x="754887" y="1656549"/>
            <a:ext cx="11104177" cy="4294084"/>
          </a:xfrm>
        </p:spPr>
        <p:txBody>
          <a:bodyPr/>
          <a:lstStyle/>
          <a:p>
            <a:pPr>
              <a:lnSpc>
                <a:spcPct val="100000"/>
              </a:lnSpc>
              <a:spcAft>
                <a:spcPts val="350"/>
              </a:spcAft>
              <a:buNone/>
              <a:tabLst>
                <a:tab pos="568325" algn="l"/>
              </a:tabLst>
            </a:pPr>
            <a:r>
              <a:rPr lang="nl-NL" altLang="nl-NL" sz="2400" dirty="0">
                <a:latin typeface="Futura Lt BT" panose="020B0602020204020303" pitchFamily="34" charset="-79"/>
              </a:rPr>
              <a:t>•	</a:t>
            </a:r>
            <a:r>
              <a:rPr lang="nl-NL" altLang="nl-NL" sz="2000" b="1" dirty="0">
                <a:latin typeface="Futura Lt BT" panose="020B0602020204020303" pitchFamily="34" charset="-79"/>
              </a:rPr>
              <a:t>Waarover moet gezwegen worden?</a:t>
            </a:r>
          </a:p>
          <a:p>
            <a:pPr marL="628650" lvl="1" indent="-171450">
              <a:lnSpc>
                <a:spcPct val="120000"/>
              </a:lnSpc>
              <a:tabLst>
                <a:tab pos="627063" algn="l"/>
              </a:tabLst>
            </a:pPr>
            <a:r>
              <a:rPr lang="nl-NL" altLang="nl-NL" sz="2000" dirty="0">
                <a:latin typeface="Futura Lt BT" panose="020B0602020204020303" pitchFamily="34" charset="-79"/>
              </a:rPr>
              <a:t>Toevertrouwd geheim</a:t>
            </a:r>
          </a:p>
          <a:p>
            <a:pPr marL="628650" lvl="1" indent="-171450">
              <a:lnSpc>
                <a:spcPct val="120000"/>
              </a:lnSpc>
              <a:tabLst>
                <a:tab pos="627063" algn="l"/>
              </a:tabLst>
            </a:pPr>
            <a:r>
              <a:rPr lang="nl-NL" altLang="nl-NL" sz="2000" dirty="0">
                <a:latin typeface="Futura Lt BT" panose="020B0602020204020303" pitchFamily="34" charset="-79"/>
              </a:rPr>
              <a:t>Al hetgeen in kader van zorgverlening aan informatie beschikbaar komt en is waargenomen (NAW-gegevens patiënt;  werkaantekeningen hulpverlener; waarneming over patiënt buiten werktijd; waarneming tijdens noodhulpverlening in openbare ruimte)</a:t>
            </a:r>
            <a:endParaRPr lang="nl-NL" altLang="nl-NL" sz="2400" dirty="0">
              <a:latin typeface="Futura Lt BT" panose="020B0602020204020303" pitchFamily="34" charset="-79"/>
            </a:endParaRPr>
          </a:p>
          <a:p>
            <a:pPr>
              <a:lnSpc>
                <a:spcPct val="90000"/>
              </a:lnSpc>
              <a:spcAft>
                <a:spcPts val="120"/>
              </a:spcAft>
              <a:buNone/>
              <a:tabLst>
                <a:tab pos="568325" algn="l"/>
              </a:tabLst>
            </a:pPr>
            <a:endParaRPr lang="nl-NL" altLang="nl-NL" sz="2000" dirty="0">
              <a:latin typeface="Futura Lt BT" panose="020B0602020204020303" pitchFamily="34" charset="-79"/>
            </a:endParaRPr>
          </a:p>
          <a:p>
            <a:pPr marL="0" indent="0">
              <a:lnSpc>
                <a:spcPct val="100000"/>
              </a:lnSpc>
              <a:spcAft>
                <a:spcPts val="350"/>
              </a:spcAft>
              <a:buNone/>
              <a:tabLst>
                <a:tab pos="568325" algn="l"/>
              </a:tabLst>
            </a:pPr>
            <a:r>
              <a:rPr lang="nl-NL" altLang="nl-NL" sz="2400" dirty="0">
                <a:latin typeface="Futura Lt BT" panose="020B0602020204020303" pitchFamily="34" charset="-79"/>
              </a:rPr>
              <a:t>•	</a:t>
            </a:r>
            <a:r>
              <a:rPr lang="nl-NL" altLang="nl-NL" sz="2000" b="1" dirty="0">
                <a:latin typeface="Futura Lt BT" panose="020B0602020204020303" pitchFamily="34" charset="-79"/>
              </a:rPr>
              <a:t>Tegenover wie moet gezwegen worden?</a:t>
            </a:r>
          </a:p>
          <a:p>
            <a:pPr marL="628650" lvl="1" indent="-171450">
              <a:lnSpc>
                <a:spcPct val="120000"/>
              </a:lnSpc>
            </a:pPr>
            <a:r>
              <a:rPr lang="nl-NL" altLang="nl-NL" sz="2000" dirty="0">
                <a:latin typeface="Futura Lt BT" panose="020B0602020204020303" pitchFamily="34" charset="-79"/>
              </a:rPr>
              <a:t>Tegenover familie (zwijgplicht)</a:t>
            </a:r>
          </a:p>
          <a:p>
            <a:pPr marL="628650" lvl="1" indent="-171450">
              <a:lnSpc>
                <a:spcPct val="120000"/>
              </a:lnSpc>
            </a:pPr>
            <a:r>
              <a:rPr lang="nl-NL" altLang="nl-NL" sz="2000" dirty="0">
                <a:latin typeface="Futura Lt BT" panose="020B0602020204020303" pitchFamily="34" charset="-79"/>
              </a:rPr>
              <a:t>Tegenover niet-betrokken collega’s (zwijgplicht)  </a:t>
            </a:r>
          </a:p>
          <a:p>
            <a:pPr marL="628650" lvl="1" indent="-171450">
              <a:lnSpc>
                <a:spcPct val="120000"/>
              </a:lnSpc>
            </a:pPr>
            <a:r>
              <a:rPr lang="nl-NL" altLang="nl-NL" sz="2000" dirty="0">
                <a:latin typeface="Futura Lt BT" panose="020B0602020204020303" pitchFamily="34" charset="-79"/>
              </a:rPr>
              <a:t>Tegenover alle overige ‘derden’ (zwijgplicht), i.h.b. politie &amp; justitie (verschoningsrecht)</a:t>
            </a:r>
          </a:p>
          <a:p>
            <a:pPr>
              <a:lnSpc>
                <a:spcPct val="90000"/>
              </a:lnSpc>
              <a:spcAft>
                <a:spcPts val="120"/>
              </a:spcAft>
              <a:buNone/>
              <a:tabLst>
                <a:tab pos="568325" algn="l"/>
              </a:tabLst>
            </a:pPr>
            <a:endParaRPr lang="nl-NL" altLang="nl-NL" sz="2400" dirty="0">
              <a:latin typeface="Futura Lt BT" panose="020B0602020204020303" pitchFamily="34" charset="-79"/>
            </a:endParaRPr>
          </a:p>
          <a:p>
            <a:pPr>
              <a:lnSpc>
                <a:spcPct val="90000"/>
              </a:lnSpc>
              <a:spcAft>
                <a:spcPts val="120"/>
              </a:spcAft>
              <a:buNone/>
              <a:tabLst>
                <a:tab pos="568325" algn="l"/>
              </a:tabLst>
            </a:pPr>
            <a:r>
              <a:rPr lang="nl-NL" altLang="nl-NL" sz="2400" dirty="0">
                <a:latin typeface="Futura Lt BT" panose="020B0602020204020303" pitchFamily="34" charset="-79"/>
              </a:rPr>
              <a:t> </a:t>
            </a:r>
          </a:p>
          <a:p>
            <a:pPr>
              <a:lnSpc>
                <a:spcPct val="50000"/>
              </a:lnSpc>
              <a:spcAft>
                <a:spcPct val="25000"/>
              </a:spcAft>
              <a:buNone/>
              <a:tabLst>
                <a:tab pos="568325" algn="l"/>
              </a:tabLst>
            </a:pPr>
            <a:endParaRPr lang="en-US" sz="2400" dirty="0"/>
          </a:p>
        </p:txBody>
      </p:sp>
      <p:sp>
        <p:nvSpPr>
          <p:cNvPr id="4" name="Tijdelijke aanduiding voor voettekst 3">
            <a:extLst>
              <a:ext uri="{FF2B5EF4-FFF2-40B4-BE49-F238E27FC236}">
                <a16:creationId xmlns:a16="http://schemas.microsoft.com/office/drawing/2014/main" id="{6E123118-C916-4955-A820-FD19F68CE6E1}"/>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166855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a:xfrm>
            <a:off x="711200" y="485731"/>
            <a:ext cx="10766044" cy="1325563"/>
          </a:xfrm>
        </p:spPr>
        <p:txBody>
          <a:bodyPr/>
          <a:lstStyle/>
          <a:p>
            <a:r>
              <a:rPr lang="nl-NL" dirty="0"/>
              <a:t>Doorbreking beroepsgeheim (1) </a:t>
            </a:r>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2"/>
          </p:nvPr>
        </p:nvSpPr>
        <p:spPr>
          <a:xfrm>
            <a:off x="733044" y="2375613"/>
            <a:ext cx="10744200" cy="3751308"/>
          </a:xfrm>
        </p:spPr>
        <p:txBody>
          <a:bodyPr/>
          <a:lstStyle/>
          <a:p>
            <a:pPr>
              <a:lnSpc>
                <a:spcPct val="120000"/>
              </a:lnSpc>
              <a:buNone/>
              <a:tabLst>
                <a:tab pos="568325" algn="l"/>
              </a:tabLst>
            </a:pPr>
            <a:r>
              <a:rPr lang="nl-NL" altLang="nl-NL" sz="2400" dirty="0">
                <a:latin typeface="Futura Lt BT" panose="020B0602020204020303" pitchFamily="34" charset="-79"/>
              </a:rPr>
              <a:t>•	Toestemming van patiënt/cliënt (art. 7:457 BW)</a:t>
            </a:r>
          </a:p>
          <a:p>
            <a:pPr>
              <a:lnSpc>
                <a:spcPct val="120000"/>
              </a:lnSpc>
              <a:buNone/>
              <a:tabLst>
                <a:tab pos="568325" algn="l"/>
              </a:tabLst>
            </a:pPr>
            <a:endParaRPr lang="nl-NL" altLang="nl-NL" sz="2400" dirty="0">
              <a:latin typeface="Futura Lt BT" panose="020B0602020204020303" pitchFamily="34" charset="-79"/>
            </a:endParaRPr>
          </a:p>
          <a:p>
            <a:pPr>
              <a:lnSpc>
                <a:spcPct val="120000"/>
              </a:lnSpc>
              <a:buNone/>
              <a:tabLst>
                <a:tab pos="568325" algn="l"/>
              </a:tabLst>
            </a:pPr>
            <a:r>
              <a:rPr lang="nl-NL" altLang="nl-NL" sz="2400" dirty="0">
                <a:latin typeface="Futura Lt BT" panose="020B0602020204020303" pitchFamily="34" charset="-79"/>
              </a:rPr>
              <a:t>•	Wettelijke regeling (plicht of bevoegdheid) </a:t>
            </a:r>
          </a:p>
          <a:p>
            <a:pPr>
              <a:lnSpc>
                <a:spcPct val="120000"/>
              </a:lnSpc>
              <a:buNone/>
              <a:tabLst>
                <a:tab pos="568325" algn="l"/>
              </a:tabLst>
            </a:pPr>
            <a:endParaRPr lang="nl-NL" altLang="nl-NL" sz="2400" dirty="0">
              <a:latin typeface="Futura Lt BT" panose="020B0602020204020303" pitchFamily="34" charset="-79"/>
            </a:endParaRPr>
          </a:p>
          <a:p>
            <a:pPr>
              <a:lnSpc>
                <a:spcPct val="120000"/>
              </a:lnSpc>
              <a:buNone/>
              <a:tabLst>
                <a:tab pos="568325" algn="l"/>
              </a:tabLst>
            </a:pPr>
            <a:r>
              <a:rPr lang="nl-NL" altLang="nl-NL" sz="2400" dirty="0">
                <a:latin typeface="Futura Lt BT" panose="020B0602020204020303" pitchFamily="34" charset="-79"/>
              </a:rPr>
              <a:t>• 	‘Conflict van plichten’ (volgt uit rechtspraak)</a:t>
            </a:r>
          </a:p>
          <a:p>
            <a:pPr>
              <a:lnSpc>
                <a:spcPct val="120000"/>
              </a:lnSpc>
              <a:buNone/>
              <a:tabLst>
                <a:tab pos="568325" algn="l"/>
              </a:tabLst>
            </a:pPr>
            <a:endParaRPr lang="nl-NL" altLang="nl-NL" sz="2400" dirty="0">
              <a:latin typeface="Futura Lt BT" panose="020B0602020204020303" pitchFamily="34" charset="-79"/>
            </a:endParaRPr>
          </a:p>
        </p:txBody>
      </p:sp>
      <p:sp>
        <p:nvSpPr>
          <p:cNvPr id="4" name="Tijdelijke aanduiding voor voettekst 3">
            <a:extLst>
              <a:ext uri="{FF2B5EF4-FFF2-40B4-BE49-F238E27FC236}">
                <a16:creationId xmlns:a16="http://schemas.microsoft.com/office/drawing/2014/main" id="{6E123118-C916-4955-A820-FD19F68CE6E1}"/>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303218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a:xfrm>
            <a:off x="711200" y="485731"/>
            <a:ext cx="10766044" cy="1325563"/>
          </a:xfrm>
        </p:spPr>
        <p:txBody>
          <a:bodyPr/>
          <a:lstStyle/>
          <a:p>
            <a:r>
              <a:rPr lang="nl-NL" dirty="0"/>
              <a:t>Doorbreking beroepsgeheim (2) </a:t>
            </a:r>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2"/>
          </p:nvPr>
        </p:nvSpPr>
        <p:spPr>
          <a:xfrm>
            <a:off x="733044" y="2108326"/>
            <a:ext cx="10744200" cy="3751308"/>
          </a:xfrm>
        </p:spPr>
        <p:txBody>
          <a:bodyPr/>
          <a:lstStyle/>
          <a:p>
            <a:pPr>
              <a:lnSpc>
                <a:spcPct val="100000"/>
              </a:lnSpc>
              <a:spcAft>
                <a:spcPts val="1830"/>
              </a:spcAft>
              <a:buNone/>
              <a:tabLst>
                <a:tab pos="627063" algn="l"/>
              </a:tabLst>
            </a:pPr>
            <a:r>
              <a:rPr lang="nl-NL" altLang="nl-NL" sz="2800" dirty="0">
                <a:latin typeface="Futura Lt BT" panose="020B0602020204020303" pitchFamily="34" charset="-79"/>
              </a:rPr>
              <a:t>Criteria voor afweging conflict van plichten door hulpverlener</a:t>
            </a:r>
          </a:p>
          <a:p>
            <a:pPr>
              <a:lnSpc>
                <a:spcPct val="120000"/>
              </a:lnSpc>
              <a:spcAft>
                <a:spcPts val="1200"/>
              </a:spcAft>
              <a:tabLst>
                <a:tab pos="627063" algn="l"/>
              </a:tabLst>
            </a:pPr>
            <a:r>
              <a:rPr lang="nl-NL" altLang="nl-NL" sz="2000" dirty="0">
                <a:latin typeface="Futura Lt BT" panose="020B0602020204020303" pitchFamily="34" charset="-79"/>
              </a:rPr>
              <a:t>Alles gedaan om toestemming patiënt/cliënt te verkrijgen </a:t>
            </a:r>
          </a:p>
          <a:p>
            <a:pPr>
              <a:lnSpc>
                <a:spcPct val="120000"/>
              </a:lnSpc>
              <a:spcAft>
                <a:spcPts val="1200"/>
              </a:spcAft>
              <a:tabLst>
                <a:tab pos="627063" algn="l"/>
              </a:tabLst>
            </a:pPr>
            <a:r>
              <a:rPr lang="nl-NL" altLang="nl-NL" sz="2000" dirty="0">
                <a:latin typeface="Futura Lt BT" panose="020B0602020204020303" pitchFamily="34" charset="-79"/>
              </a:rPr>
              <a:t>Zwijgen levert ernstige schade op voor betrokkene zelf of derden</a:t>
            </a:r>
          </a:p>
          <a:p>
            <a:pPr>
              <a:lnSpc>
                <a:spcPct val="120000"/>
              </a:lnSpc>
              <a:spcAft>
                <a:spcPts val="1200"/>
              </a:spcAft>
              <a:tabLst>
                <a:tab pos="627063" algn="l"/>
              </a:tabLst>
            </a:pPr>
            <a:r>
              <a:rPr lang="nl-NL" altLang="nl-NL" sz="2000" dirty="0">
                <a:latin typeface="Futura Lt BT" panose="020B0602020204020303" pitchFamily="34" charset="-79"/>
              </a:rPr>
              <a:t>Enige mogelijkheid om schade tegen te gaan is via doorbreking beroepsgeheim </a:t>
            </a:r>
          </a:p>
          <a:p>
            <a:pPr>
              <a:lnSpc>
                <a:spcPct val="120000"/>
              </a:lnSpc>
              <a:spcAft>
                <a:spcPts val="1200"/>
              </a:spcAft>
              <a:tabLst>
                <a:tab pos="627063" algn="l"/>
              </a:tabLst>
            </a:pPr>
            <a:r>
              <a:rPr lang="nl-NL" altLang="nl-NL" sz="2000" dirty="0">
                <a:latin typeface="Futura Lt BT" panose="020B0602020204020303" pitchFamily="34" charset="-79"/>
              </a:rPr>
              <a:t>Door spreken wordt schade voorkomen of beperkt</a:t>
            </a:r>
          </a:p>
          <a:p>
            <a:pPr>
              <a:lnSpc>
                <a:spcPct val="120000"/>
              </a:lnSpc>
              <a:spcAft>
                <a:spcPts val="1200"/>
              </a:spcAft>
              <a:tabLst>
                <a:tab pos="627063" algn="l"/>
              </a:tabLst>
            </a:pPr>
            <a:r>
              <a:rPr lang="nl-NL" altLang="nl-NL" sz="2000" dirty="0">
                <a:latin typeface="Futura Lt BT" panose="020B0602020204020303" pitchFamily="34" charset="-79"/>
              </a:rPr>
              <a:t>Beroepsgeheim wordt zo min mogelijk geschonden</a:t>
            </a:r>
          </a:p>
          <a:p>
            <a:pPr>
              <a:lnSpc>
                <a:spcPct val="90000"/>
              </a:lnSpc>
              <a:spcAft>
                <a:spcPts val="120"/>
              </a:spcAft>
              <a:buNone/>
              <a:tabLst>
                <a:tab pos="568325" algn="l"/>
              </a:tabLst>
            </a:pPr>
            <a:endParaRPr lang="nl-NL" altLang="nl-NL" sz="2400" dirty="0">
              <a:latin typeface="Futura Lt BT" panose="020B0602020204020303" pitchFamily="34" charset="-79"/>
            </a:endParaRPr>
          </a:p>
          <a:p>
            <a:pPr>
              <a:lnSpc>
                <a:spcPct val="50000"/>
              </a:lnSpc>
              <a:spcAft>
                <a:spcPct val="25000"/>
              </a:spcAft>
              <a:buNone/>
              <a:tabLst>
                <a:tab pos="568325" algn="l"/>
              </a:tabLst>
            </a:pPr>
            <a:endParaRPr lang="en-US" sz="2400" dirty="0"/>
          </a:p>
        </p:txBody>
      </p:sp>
      <p:sp>
        <p:nvSpPr>
          <p:cNvPr id="4" name="Tijdelijke aanduiding voor voettekst 3">
            <a:extLst>
              <a:ext uri="{FF2B5EF4-FFF2-40B4-BE49-F238E27FC236}">
                <a16:creationId xmlns:a16="http://schemas.microsoft.com/office/drawing/2014/main" id="{6E123118-C916-4955-A820-FD19F68CE6E1}"/>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315913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a:xfrm>
            <a:off x="711200" y="485731"/>
            <a:ext cx="10766044" cy="1325563"/>
          </a:xfrm>
        </p:spPr>
        <p:txBody>
          <a:bodyPr/>
          <a:lstStyle/>
          <a:p>
            <a:r>
              <a:rPr lang="nl-NL" dirty="0"/>
              <a:t>Handreiking signalering mensenhandel &amp; beroepsgeheim: aandachtspunten (1)</a:t>
            </a:r>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2"/>
          </p:nvPr>
        </p:nvSpPr>
        <p:spPr>
          <a:xfrm>
            <a:off x="711200" y="2187749"/>
            <a:ext cx="11140088" cy="4039256"/>
          </a:xfrm>
        </p:spPr>
        <p:txBody>
          <a:bodyPr/>
          <a:lstStyle/>
          <a:p>
            <a:pPr>
              <a:lnSpc>
                <a:spcPct val="120000"/>
              </a:lnSpc>
              <a:spcAft>
                <a:spcPts val="350"/>
              </a:spcAft>
            </a:pPr>
            <a:r>
              <a:rPr lang="nl-NL" sz="2000" b="1" dirty="0">
                <a:latin typeface="Futura Medium" panose="020B0602020204020303" pitchFamily="34" charset="-79"/>
                <a:cs typeface="Futura Medium" panose="020B0602020204020303" pitchFamily="34" charset="-79"/>
              </a:rPr>
              <a:t>Algemeen</a:t>
            </a:r>
          </a:p>
          <a:p>
            <a:pPr marL="0" indent="0">
              <a:lnSpc>
                <a:spcPct val="120000"/>
              </a:lnSpc>
              <a:spcAft>
                <a:spcPts val="350"/>
              </a:spcAft>
              <a:buNone/>
            </a:pPr>
            <a:r>
              <a:rPr lang="nl-NL" sz="2000" dirty="0">
                <a:latin typeface="Futura Medium" panose="020B0602020204020303" pitchFamily="34" charset="-79"/>
                <a:cs typeface="Futura Medium" panose="020B0602020204020303" pitchFamily="34" charset="-79"/>
              </a:rPr>
              <a:t>Aandachtspunten: leeftijd cliënt (onder 16  jaar?); familie en/of sociaal netwerk cliënt</a:t>
            </a:r>
          </a:p>
          <a:p>
            <a:pPr marL="0" indent="0">
              <a:lnSpc>
                <a:spcPct val="120000"/>
              </a:lnSpc>
              <a:spcAft>
                <a:spcPts val="350"/>
              </a:spcAft>
              <a:buNone/>
            </a:pPr>
            <a:endParaRPr lang="nl-NL" sz="2000" dirty="0">
              <a:latin typeface="Futura Medium" panose="020B0602020204020303" pitchFamily="34" charset="-79"/>
              <a:cs typeface="Futura Medium" panose="020B0602020204020303" pitchFamily="34" charset="-79"/>
            </a:endParaRPr>
          </a:p>
          <a:p>
            <a:pPr>
              <a:lnSpc>
                <a:spcPct val="120000"/>
              </a:lnSpc>
              <a:spcAft>
                <a:spcPts val="350"/>
              </a:spcAft>
            </a:pPr>
            <a:r>
              <a:rPr lang="nl-NL" sz="2000" b="1" dirty="0">
                <a:latin typeface="Futura Medium" panose="020B0602020204020303" pitchFamily="34" charset="-79"/>
                <a:cs typeface="Futura Medium" panose="020B0602020204020303" pitchFamily="34" charset="-79"/>
              </a:rPr>
              <a:t>Stap 1</a:t>
            </a:r>
            <a:r>
              <a:rPr lang="nl-NL" sz="2000" dirty="0">
                <a:latin typeface="Futura Medium" panose="020B0602020204020303" pitchFamily="34" charset="-79"/>
                <a:cs typeface="Futura Medium" panose="020B0602020204020303" pitchFamily="34" charset="-79"/>
              </a:rPr>
              <a:t> </a:t>
            </a:r>
            <a:r>
              <a:rPr lang="nl-NL" sz="2000" b="1" dirty="0">
                <a:latin typeface="Futura Medium" panose="020B0602020204020303" pitchFamily="34" charset="-79"/>
                <a:cs typeface="Futura Medium" panose="020B0602020204020303" pitchFamily="34" charset="-79"/>
              </a:rPr>
              <a:t>Vastleggen relevante informatie</a:t>
            </a:r>
          </a:p>
          <a:p>
            <a:pPr marL="0" indent="0">
              <a:lnSpc>
                <a:spcPct val="120000"/>
              </a:lnSpc>
              <a:buNone/>
            </a:pPr>
            <a:r>
              <a:rPr lang="nl-NL" sz="2000" dirty="0">
                <a:latin typeface="Futura Medium" panose="020B0602020204020303" pitchFamily="34" charset="-79"/>
                <a:cs typeface="Futura Medium" panose="020B0602020204020303" pitchFamily="34" charset="-79"/>
              </a:rPr>
              <a:t>Aandachtspunten: alleen </a:t>
            </a:r>
            <a:r>
              <a:rPr lang="nl-NL" sz="2000" i="1" dirty="0">
                <a:latin typeface="Futura Medium" panose="020B0602020204020303" pitchFamily="34" charset="-79"/>
                <a:cs typeface="Futura Medium" panose="020B0602020204020303" pitchFamily="34" charset="-79"/>
              </a:rPr>
              <a:t>noodzakelijke gezondheidsinformatie </a:t>
            </a:r>
            <a:r>
              <a:rPr lang="nl-NL" sz="2000" dirty="0">
                <a:latin typeface="Futura Medium" panose="020B0602020204020303" pitchFamily="34" charset="-79"/>
                <a:cs typeface="Futura Medium" panose="020B0602020204020303" pitchFamily="34" charset="-79"/>
              </a:rPr>
              <a:t>vastleggen; duidelijkheid over wie toegang heeft tot cliëntdossier en hoe dat beveiligd is </a:t>
            </a:r>
          </a:p>
          <a:p>
            <a:pPr>
              <a:lnSpc>
                <a:spcPct val="120000"/>
              </a:lnSpc>
            </a:pPr>
            <a:endParaRPr lang="nl-NL" sz="2000" dirty="0">
              <a:latin typeface="Futura Medium" panose="020B0602020204020303" pitchFamily="34" charset="-79"/>
              <a:cs typeface="Futura Medium" panose="020B0602020204020303" pitchFamily="34" charset="-79"/>
            </a:endParaRPr>
          </a:p>
          <a:p>
            <a:pPr>
              <a:lnSpc>
                <a:spcPct val="120000"/>
              </a:lnSpc>
            </a:pPr>
            <a:r>
              <a:rPr lang="nl-NL" sz="2000" b="1" dirty="0">
                <a:latin typeface="Futura Medium" panose="020B0602020204020303" pitchFamily="34" charset="-79"/>
                <a:cs typeface="Futura Medium" panose="020B0602020204020303" pitchFamily="34" charset="-79"/>
              </a:rPr>
              <a:t>Stap 2</a:t>
            </a:r>
            <a:r>
              <a:rPr lang="nl-NL" sz="2000" dirty="0">
                <a:latin typeface="Futura Medium" panose="020B0602020204020303" pitchFamily="34" charset="-79"/>
                <a:cs typeface="Futura Medium" panose="020B0602020204020303" pitchFamily="34" charset="-79"/>
              </a:rPr>
              <a:t> </a:t>
            </a:r>
            <a:r>
              <a:rPr lang="nl-NL" sz="2000" b="1" dirty="0">
                <a:latin typeface="Futura Medium" panose="020B0602020204020303" pitchFamily="34" charset="-79"/>
                <a:cs typeface="Futura Medium" panose="020B0602020204020303" pitchFamily="34" charset="-79"/>
              </a:rPr>
              <a:t>Collegiale consultatie en raadpleging externe deskundigen</a:t>
            </a:r>
          </a:p>
          <a:p>
            <a:pPr marL="0" indent="0">
              <a:lnSpc>
                <a:spcPct val="120000"/>
              </a:lnSpc>
              <a:buNone/>
            </a:pPr>
            <a:r>
              <a:rPr lang="nl-NL" sz="2000" dirty="0">
                <a:latin typeface="Futura Medium" panose="020B0602020204020303" pitchFamily="34" charset="-79"/>
                <a:cs typeface="Futura Medium" panose="020B0602020204020303" pitchFamily="34" charset="-79"/>
              </a:rPr>
              <a:t>Aandachtspunt: geraadpleegde collega kan ook ‘derde’ zijn, dus ook dan ‘anoniem’ overleg</a:t>
            </a:r>
          </a:p>
          <a:p>
            <a:pPr marL="0" indent="0">
              <a:buNone/>
            </a:pPr>
            <a:endParaRPr lang="nl-NL" sz="2000" dirty="0">
              <a:latin typeface="Futura Medium" panose="020B0602020204020303" pitchFamily="34" charset="-79"/>
              <a:cs typeface="Futura Medium" panose="020B0602020204020303" pitchFamily="34" charset="-79"/>
            </a:endParaRPr>
          </a:p>
        </p:txBody>
      </p:sp>
      <p:sp>
        <p:nvSpPr>
          <p:cNvPr id="4" name="Tijdelijke aanduiding voor voettekst 3">
            <a:extLst>
              <a:ext uri="{FF2B5EF4-FFF2-40B4-BE49-F238E27FC236}">
                <a16:creationId xmlns:a16="http://schemas.microsoft.com/office/drawing/2014/main" id="{6E123118-C916-4955-A820-FD19F68CE6E1}"/>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85579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a:xfrm>
            <a:off x="711200" y="433561"/>
            <a:ext cx="10766044" cy="1325563"/>
          </a:xfrm>
        </p:spPr>
        <p:txBody>
          <a:bodyPr/>
          <a:lstStyle/>
          <a:p>
            <a:r>
              <a:rPr lang="nl-NL" dirty="0"/>
              <a:t>Handreiking signalering mensenhandel &amp; beroepsgeheim: aandachtspunten (2)</a:t>
            </a:r>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2"/>
          </p:nvPr>
        </p:nvSpPr>
        <p:spPr>
          <a:xfrm>
            <a:off x="817450" y="1953581"/>
            <a:ext cx="11140088" cy="4039256"/>
          </a:xfrm>
        </p:spPr>
        <p:txBody>
          <a:bodyPr/>
          <a:lstStyle/>
          <a:p>
            <a:r>
              <a:rPr lang="nl-NL" sz="2000" b="1" dirty="0">
                <a:latin typeface="Futura Medium" panose="020B0602020204020303" pitchFamily="34" charset="-79"/>
                <a:cs typeface="Futura Medium" panose="020B0602020204020303" pitchFamily="34" charset="-79"/>
              </a:rPr>
              <a:t>Stap 3 Zorgen bespreken met cliënt</a:t>
            </a:r>
            <a:endParaRPr lang="nl-NL" sz="2000" dirty="0">
              <a:latin typeface="Futura Medium" panose="020B0602020204020303" pitchFamily="34" charset="-79"/>
              <a:cs typeface="Futura Medium" panose="020B0602020204020303" pitchFamily="34" charset="-79"/>
            </a:endParaRPr>
          </a:p>
          <a:p>
            <a:pPr marL="0" indent="0">
              <a:buNone/>
            </a:pPr>
            <a:r>
              <a:rPr lang="nl-NL" sz="2000" dirty="0">
                <a:latin typeface="Futura Medium" panose="020B0602020204020303" pitchFamily="34" charset="-79"/>
                <a:cs typeface="Futura Medium" panose="020B0602020204020303" pitchFamily="34" charset="-79"/>
              </a:rPr>
              <a:t>Aandachtspunt: toestemming voor delen van informatie staat voorop tenzij minderjarigheid of wilsonbekwaamheid</a:t>
            </a:r>
          </a:p>
          <a:p>
            <a:pPr marL="0" indent="0">
              <a:lnSpc>
                <a:spcPct val="100000"/>
              </a:lnSpc>
              <a:buNone/>
            </a:pPr>
            <a:endParaRPr lang="nl-NL" sz="2000" i="1" dirty="0">
              <a:latin typeface="Futura Medium" panose="020B0602020204020303" pitchFamily="34" charset="-79"/>
              <a:cs typeface="Futura Medium" panose="020B0602020204020303" pitchFamily="34" charset="-79"/>
            </a:endParaRPr>
          </a:p>
          <a:p>
            <a:r>
              <a:rPr lang="nl-NL" sz="2000" b="1" dirty="0">
                <a:latin typeface="Futura Medium" panose="020B0602020204020303" pitchFamily="34" charset="-79"/>
                <a:cs typeface="Futura Medium" panose="020B0602020204020303" pitchFamily="34" charset="-79"/>
              </a:rPr>
              <a:t>Stap 4 Wegen van verzamelde informatie</a:t>
            </a:r>
          </a:p>
          <a:p>
            <a:pPr marL="0" indent="0">
              <a:buNone/>
            </a:pPr>
            <a:r>
              <a:rPr lang="nl-NL" sz="2000" dirty="0">
                <a:latin typeface="Futura Medium" panose="020B0602020204020303" pitchFamily="34" charset="-79"/>
                <a:cs typeface="Futura Medium" panose="020B0602020204020303" pitchFamily="34" charset="-79"/>
              </a:rPr>
              <a:t>Aandachtspunten: melden tegen wens cliënt alleen bij kans op </a:t>
            </a:r>
            <a:r>
              <a:rPr lang="nl-NL" sz="2000" i="1" dirty="0">
                <a:latin typeface="Futura Medium" panose="020B0602020204020303" pitchFamily="34" charset="-79"/>
                <a:cs typeface="Futura Medium" panose="020B0602020204020303" pitchFamily="34" charset="-79"/>
              </a:rPr>
              <a:t>ernstige schade; </a:t>
            </a:r>
            <a:r>
              <a:rPr lang="nl-NL" sz="2000" dirty="0">
                <a:latin typeface="Futura Medium" panose="020B0602020204020303" pitchFamily="34" charset="-79"/>
                <a:cs typeface="Futura Medium" panose="020B0602020204020303" pitchFamily="34" charset="-79"/>
              </a:rPr>
              <a:t>essentieel dat cliënt vertrouwen in zorg niet kwijtraakt   </a:t>
            </a:r>
          </a:p>
          <a:p>
            <a:pPr marL="0" indent="0">
              <a:lnSpc>
                <a:spcPct val="100000"/>
              </a:lnSpc>
              <a:buNone/>
            </a:pPr>
            <a:r>
              <a:rPr lang="nl-NL" sz="2000" dirty="0">
                <a:latin typeface="Futura Medium" panose="020B0602020204020303" pitchFamily="34" charset="-79"/>
                <a:cs typeface="Futura Medium" panose="020B0602020204020303" pitchFamily="34" charset="-79"/>
              </a:rPr>
              <a:t> </a:t>
            </a:r>
          </a:p>
          <a:p>
            <a:r>
              <a:rPr lang="nl-NL" sz="2000" b="1" dirty="0">
                <a:latin typeface="Futura Medium" panose="020B0602020204020303" pitchFamily="34" charset="-79"/>
                <a:cs typeface="Futura Medium" panose="020B0602020204020303" pitchFamily="34" charset="-79"/>
              </a:rPr>
              <a:t>Stap 5 Zelf helpen of melden bij/organiseren zorg door andere instanties  </a:t>
            </a:r>
          </a:p>
          <a:p>
            <a:pPr marL="0" indent="0">
              <a:buNone/>
            </a:pPr>
            <a:r>
              <a:rPr lang="nl-NL" sz="2000" dirty="0">
                <a:latin typeface="Futura Medium" panose="020B0602020204020303" pitchFamily="34" charset="-79"/>
                <a:cs typeface="Futura Medium" panose="020B0602020204020303" pitchFamily="34" charset="-79"/>
              </a:rPr>
              <a:t>Aandachtspunten: alleen </a:t>
            </a:r>
            <a:r>
              <a:rPr lang="nl-NL" sz="2000" i="1" dirty="0">
                <a:latin typeface="Futura Medium" panose="020B0602020204020303" pitchFamily="34" charset="-79"/>
                <a:cs typeface="Futura Medium" panose="020B0602020204020303" pitchFamily="34" charset="-79"/>
              </a:rPr>
              <a:t>noodzakelijke</a:t>
            </a:r>
            <a:r>
              <a:rPr lang="nl-NL" sz="2000" dirty="0">
                <a:latin typeface="Futura Medium" panose="020B0602020204020303" pitchFamily="34" charset="-79"/>
                <a:cs typeface="Futura Medium" panose="020B0602020204020303" pitchFamily="34" charset="-79"/>
              </a:rPr>
              <a:t> info. delen; bij melding aan/spreken tegenover politie/justitie: verschoningsrecht! </a:t>
            </a:r>
          </a:p>
          <a:p>
            <a:pPr marL="0" indent="0">
              <a:buNone/>
            </a:pPr>
            <a:endParaRPr lang="en-US" sz="2400" i="1" dirty="0"/>
          </a:p>
        </p:txBody>
      </p:sp>
      <p:sp>
        <p:nvSpPr>
          <p:cNvPr id="4" name="Tijdelijke aanduiding voor voettekst 3">
            <a:extLst>
              <a:ext uri="{FF2B5EF4-FFF2-40B4-BE49-F238E27FC236}">
                <a16:creationId xmlns:a16="http://schemas.microsoft.com/office/drawing/2014/main" id="{6E123118-C916-4955-A820-FD19F68CE6E1}"/>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274801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a:xfrm>
            <a:off x="725268" y="485731"/>
            <a:ext cx="10766044" cy="1325563"/>
          </a:xfrm>
        </p:spPr>
        <p:txBody>
          <a:bodyPr/>
          <a:lstStyle/>
          <a:p>
            <a:r>
              <a:rPr lang="nl-NL" dirty="0"/>
              <a:t>Nadere reflectie op casus (1)</a:t>
            </a:r>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2"/>
          </p:nvPr>
        </p:nvSpPr>
        <p:spPr>
          <a:xfrm>
            <a:off x="733044" y="2108326"/>
            <a:ext cx="10744200" cy="3751308"/>
          </a:xfrm>
        </p:spPr>
        <p:txBody>
          <a:bodyPr/>
          <a:lstStyle/>
          <a:p>
            <a:pPr marL="0" indent="0">
              <a:lnSpc>
                <a:spcPct val="120000"/>
              </a:lnSpc>
              <a:spcAft>
                <a:spcPts val="1800"/>
              </a:spcAft>
              <a:buNone/>
              <a:tabLst>
                <a:tab pos="627063" algn="l"/>
              </a:tabLst>
            </a:pPr>
            <a:r>
              <a:rPr lang="nl-NL" altLang="nl-NL" sz="2400" dirty="0">
                <a:latin typeface="Futura Lt BT" panose="020B0602020204020303" pitchFamily="34" charset="-79"/>
              </a:rPr>
              <a:t>Boris is gevallen</a:t>
            </a:r>
            <a:endParaRPr lang="nl-NL" sz="2000" dirty="0">
              <a:latin typeface="Calibri" panose="020F0502020204030204" pitchFamily="34" charset="0"/>
              <a:cs typeface="Calibri" panose="020F0502020204030204" pitchFamily="34" charset="0"/>
            </a:endParaRPr>
          </a:p>
          <a:p>
            <a:pPr marL="0" indent="0">
              <a:buNone/>
            </a:pPr>
            <a:r>
              <a:rPr lang="nl-NL" sz="2000" dirty="0">
                <a:latin typeface="Calibri" panose="020F0502020204030204" pitchFamily="34" charset="0"/>
                <a:cs typeface="Calibri" panose="020F0502020204030204" pitchFamily="34" charset="0"/>
              </a:rPr>
              <a:t>De Oekraïense Boris meldt zich met pijn in zijn rug en borst bij de huisarts. Na onderzoek vermoedt de huisarts enkele gekneusde ribben en een gebroken sleutelbeen. Dit alles lijkt al enkele dagen geleden opgelopen te zijn. Desgevraagd vertelt Boris dat hij ‘gevallen’ is en niet eerder gekomen is omdat hij van zijn baas niet weg mocht van de bouwplaats. Meer wil hij er niet over kwijt. Doorgestuurd worden naar het ziekenhuis wil hij niet. Hij is onverzekerd en bang dat hij het land wordt uitgezet. De huisarts heeft er geen goed gevoel bij. Wat kan hij doen?</a:t>
            </a:r>
          </a:p>
          <a:p>
            <a:pPr marL="0" indent="0">
              <a:buNone/>
            </a:pPr>
            <a:endParaRPr lang="nl-NL" sz="2000" dirty="0">
              <a:latin typeface="Calibri" panose="020F0502020204030204" pitchFamily="34" charset="0"/>
              <a:cs typeface="Calibri" panose="020F0502020204030204" pitchFamily="34" charset="0"/>
            </a:endParaRPr>
          </a:p>
          <a:p>
            <a:pPr marL="0" indent="0">
              <a:buNone/>
            </a:pPr>
            <a:r>
              <a:rPr lang="nl-NL" sz="2000" b="1" dirty="0">
                <a:latin typeface="Calibri" panose="020F0502020204030204" pitchFamily="34" charset="0"/>
                <a:cs typeface="Calibri" panose="020F0502020204030204" pitchFamily="34" charset="0"/>
              </a:rPr>
              <a:t>Beroepsgeheim doorbreken? Zonder toestemming Boris?</a:t>
            </a:r>
          </a:p>
          <a:p>
            <a:pPr marL="0" indent="0">
              <a:buNone/>
            </a:pPr>
            <a:endParaRPr lang="nl-NL" sz="2000" dirty="0">
              <a:latin typeface="Calibri" panose="020F0502020204030204" pitchFamily="34" charset="0"/>
              <a:cs typeface="Calibri" panose="020F0502020204030204" pitchFamily="34" charset="0"/>
            </a:endParaRPr>
          </a:p>
          <a:p>
            <a:pPr marL="0" indent="0">
              <a:lnSpc>
                <a:spcPct val="120000"/>
              </a:lnSpc>
              <a:spcAft>
                <a:spcPts val="1200"/>
              </a:spcAft>
              <a:buNone/>
              <a:tabLst>
                <a:tab pos="627063" algn="l"/>
              </a:tabLst>
            </a:pPr>
            <a:endParaRPr lang="nl-NL" altLang="nl-NL" sz="2400" dirty="0">
              <a:latin typeface="Futura Lt BT" panose="020B0602020204020303" pitchFamily="34" charset="-79"/>
            </a:endParaRPr>
          </a:p>
          <a:p>
            <a:pPr>
              <a:lnSpc>
                <a:spcPct val="50000"/>
              </a:lnSpc>
              <a:spcAft>
                <a:spcPct val="25000"/>
              </a:spcAft>
              <a:buNone/>
              <a:tabLst>
                <a:tab pos="568325" algn="l"/>
              </a:tabLst>
            </a:pPr>
            <a:endParaRPr lang="en-US" sz="2400" dirty="0"/>
          </a:p>
        </p:txBody>
      </p:sp>
      <p:sp>
        <p:nvSpPr>
          <p:cNvPr id="4" name="Tijdelijke aanduiding voor voettekst 3">
            <a:extLst>
              <a:ext uri="{FF2B5EF4-FFF2-40B4-BE49-F238E27FC236}">
                <a16:creationId xmlns:a16="http://schemas.microsoft.com/office/drawing/2014/main" id="{6E123118-C916-4955-A820-FD19F68CE6E1}"/>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402533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3802</TotalTime>
  <Words>2856</Words>
  <Application>Microsoft Office PowerPoint</Application>
  <PresentationFormat>Breedbeeld</PresentationFormat>
  <Paragraphs>294</Paragraphs>
  <Slides>12</Slides>
  <Notes>12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12</vt:i4>
      </vt:variant>
    </vt:vector>
  </HeadingPairs>
  <TitlesOfParts>
    <vt:vector size="18" baseType="lpstr">
      <vt:lpstr>Arial</vt:lpstr>
      <vt:lpstr>Calibri</vt:lpstr>
      <vt:lpstr>Futura Lt BT</vt:lpstr>
      <vt:lpstr>Futura Medium</vt:lpstr>
      <vt:lpstr>Trebuchet MS</vt:lpstr>
      <vt:lpstr>Kantoorthema</vt:lpstr>
      <vt:lpstr>             Signaleren van mensenhandel het perspectief van het beroepsgeheim  28 februari 2020 Mr. dr. M.C. (Corrette) Ploem </vt:lpstr>
      <vt:lpstr>Opzet van co-referaat </vt:lpstr>
      <vt:lpstr>Inhoud/betekenis beroepsgeheim (1) </vt:lpstr>
      <vt:lpstr>Inhoud/betekenis beroepsgeheim (2) </vt:lpstr>
      <vt:lpstr>Doorbreking beroepsgeheim (1) </vt:lpstr>
      <vt:lpstr>Doorbreking beroepsgeheim (2) </vt:lpstr>
      <vt:lpstr>Handreiking signalering mensenhandel &amp; beroepsgeheim: aandachtspunten (1)</vt:lpstr>
      <vt:lpstr>Handreiking signalering mensenhandel &amp; beroepsgeheim: aandachtspunten (2)</vt:lpstr>
      <vt:lpstr>Nadere reflectie op casus (1)</vt:lpstr>
      <vt:lpstr>Nadere reflectie op casus (2)</vt:lpstr>
      <vt:lpstr>Nadere reflectie op casus (3)</vt:lpstr>
      <vt:lpstr>Ter afsluiting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Petra de Jong</cp:lastModifiedBy>
  <cp:revision>279</cp:revision>
  <cp:lastPrinted>2019-04-08T12:08:35Z</cp:lastPrinted>
  <dcterms:created xsi:type="dcterms:W3CDTF">2018-06-28T15:32:29Z</dcterms:created>
  <dcterms:modified xsi:type="dcterms:W3CDTF">2020-03-10T18:50:52Z</dcterms:modified>
</cp:coreProperties>
</file>