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20" r:id="rId2"/>
  </p:sldMasterIdLst>
  <p:notesMasterIdLst>
    <p:notesMasterId r:id="rId28"/>
  </p:notesMasterIdLst>
  <p:handoutMasterIdLst>
    <p:handoutMasterId r:id="rId29"/>
  </p:handoutMasterIdLst>
  <p:sldIdLst>
    <p:sldId id="262" r:id="rId3"/>
    <p:sldId id="378" r:id="rId4"/>
    <p:sldId id="516" r:id="rId5"/>
    <p:sldId id="358" r:id="rId6"/>
    <p:sldId id="340" r:id="rId7"/>
    <p:sldId id="331" r:id="rId8"/>
    <p:sldId id="524" r:id="rId9"/>
    <p:sldId id="411" r:id="rId10"/>
    <p:sldId id="414" r:id="rId11"/>
    <p:sldId id="335" r:id="rId12"/>
    <p:sldId id="533" r:id="rId13"/>
    <p:sldId id="431" r:id="rId14"/>
    <p:sldId id="526" r:id="rId15"/>
    <p:sldId id="527" r:id="rId16"/>
    <p:sldId id="529" r:id="rId17"/>
    <p:sldId id="521" r:id="rId18"/>
    <p:sldId id="519" r:id="rId19"/>
    <p:sldId id="520" r:id="rId20"/>
    <p:sldId id="530" r:id="rId21"/>
    <p:sldId id="531" r:id="rId22"/>
    <p:sldId id="532" r:id="rId23"/>
    <p:sldId id="510" r:id="rId24"/>
    <p:sldId id="430" r:id="rId25"/>
    <p:sldId id="534" r:id="rId26"/>
    <p:sldId id="528" r:id="rId27"/>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us de Koning-Man" initials="MdK" lastIdx="1" clrIdx="0">
    <p:extLst>
      <p:ext uri="{19B8F6BF-5375-455C-9EA6-DF929625EA0E}">
        <p15:presenceInfo xmlns:p15="http://schemas.microsoft.com/office/powerpoint/2012/main" userId="S-1-5-21-27479093-355219511-3504933504-1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0" autoAdjust="0"/>
    <p:restoredTop sz="60459" autoAdjust="0"/>
  </p:normalViewPr>
  <p:slideViewPr>
    <p:cSldViewPr snapToGrid="0">
      <p:cViewPr varScale="1">
        <p:scale>
          <a:sx n="41" d="100"/>
          <a:sy n="41" d="100"/>
        </p:scale>
        <p:origin x="1572" y="40"/>
      </p:cViewPr>
      <p:guideLst>
        <p:guide orient="horz" pos="2160"/>
        <p:guide pos="3840"/>
      </p:guideLst>
    </p:cSldViewPr>
  </p:slideViewPr>
  <p:notesTextViewPr>
    <p:cViewPr>
      <p:scale>
        <a:sx n="1" d="1"/>
        <a:sy n="1" d="1"/>
      </p:scale>
      <p:origin x="0" y="0"/>
    </p:cViewPr>
  </p:notesTextViewPr>
  <p:sorterViewPr>
    <p:cViewPr>
      <p:scale>
        <a:sx n="100" d="100"/>
        <a:sy n="100" d="100"/>
      </p:scale>
      <p:origin x="0" y="-1584"/>
    </p:cViewPr>
  </p:sorterViewPr>
  <p:notesViewPr>
    <p:cSldViewPr snapToGrid="0">
      <p:cViewPr varScale="1">
        <p:scale>
          <a:sx n="56" d="100"/>
          <a:sy n="56" d="100"/>
        </p:scale>
        <p:origin x="-283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3DA8480-8204-4260-8185-2FF8F0DB6C63}" type="datetimeFigureOut">
              <a:rPr lang="nl-NL" smtClean="0"/>
              <a:t>10-3-2020</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5FD1E6C-2F83-4B8A-8393-7FA6CC443FC2}" type="slidenum">
              <a:rPr lang="nl-NL" smtClean="0"/>
              <a:t>‹nr.›</a:t>
            </a:fld>
            <a:endParaRPr lang="nl-NL"/>
          </a:p>
        </p:txBody>
      </p:sp>
    </p:spTree>
    <p:extLst>
      <p:ext uri="{BB962C8B-B14F-4D97-AF65-F5344CB8AC3E}">
        <p14:creationId xmlns:p14="http://schemas.microsoft.com/office/powerpoint/2010/main" val="10235012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F56F08D-479A-4AFC-A7AA-BA3F19F81540}" type="datetimeFigureOut">
              <a:rPr lang="nl-NL" smtClean="0"/>
              <a:t>10-3-2020</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DF4004C-5F53-4AD0-B74C-7E6B3E56961E}" type="slidenum">
              <a:rPr lang="nl-NL" smtClean="0"/>
              <a:t>‹nr.›</a:t>
            </a:fld>
            <a:endParaRPr lang="nl-NL"/>
          </a:p>
        </p:txBody>
      </p:sp>
    </p:spTree>
    <p:extLst>
      <p:ext uri="{BB962C8B-B14F-4D97-AF65-F5344CB8AC3E}">
        <p14:creationId xmlns:p14="http://schemas.microsoft.com/office/powerpoint/2010/main" val="22700352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35ACE0-2A72-49D9-81BD-741339AC1B01}" type="slidenum">
              <a:rPr lang="nl-NL" smtClean="0"/>
              <a:t>1</a:t>
            </a:fld>
            <a:endParaRPr lang="nl-NL"/>
          </a:p>
        </p:txBody>
      </p:sp>
      <p:sp>
        <p:nvSpPr>
          <p:cNvPr id="5" name="Tijdelijke aanduiding voor datum 4"/>
          <p:cNvSpPr>
            <a:spLocks noGrp="1"/>
          </p:cNvSpPr>
          <p:nvPr>
            <p:ph type="dt" idx="11"/>
          </p:nvPr>
        </p:nvSpPr>
        <p:spPr/>
        <p:txBody>
          <a:bodyPr/>
          <a:lstStyle/>
          <a:p>
            <a:r>
              <a:rPr lang="nl-NL"/>
              <a:t>19 juni 2017</a:t>
            </a:r>
          </a:p>
        </p:txBody>
      </p:sp>
    </p:spTree>
    <p:extLst>
      <p:ext uri="{BB962C8B-B14F-4D97-AF65-F5344CB8AC3E}">
        <p14:creationId xmlns:p14="http://schemas.microsoft.com/office/powerpoint/2010/main" val="93424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DF4004C-5F53-4AD0-B74C-7E6B3E56961E}" type="slidenum">
              <a:rPr lang="nl-NL" smtClean="0"/>
              <a:t>10</a:t>
            </a:fld>
            <a:endParaRPr lang="nl-NL"/>
          </a:p>
        </p:txBody>
      </p:sp>
    </p:spTree>
    <p:extLst>
      <p:ext uri="{BB962C8B-B14F-4D97-AF65-F5344CB8AC3E}">
        <p14:creationId xmlns:p14="http://schemas.microsoft.com/office/powerpoint/2010/main" val="10708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F4004C-5F53-4AD0-B74C-7E6B3E56961E}" type="slidenum">
              <a:rPr lang="nl-NL" smtClean="0"/>
              <a:t>11</a:t>
            </a:fld>
            <a:endParaRPr lang="nl-NL"/>
          </a:p>
        </p:txBody>
      </p:sp>
    </p:spTree>
    <p:extLst>
      <p:ext uri="{BB962C8B-B14F-4D97-AF65-F5344CB8AC3E}">
        <p14:creationId xmlns:p14="http://schemas.microsoft.com/office/powerpoint/2010/main" val="428229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4004C-5F53-4AD0-B74C-7E6B3E56961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952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41334BCE-CF7C-4153-A090-08799A71DDCF}"/>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39787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96A21CB2-E15F-417F-BB85-C292D2214B2D}"/>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407449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FDA784BE-8C82-4716-BCB2-5E7D9D140DEE}"/>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24198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F4004C-5F53-4AD0-B74C-7E6B3E56961E}" type="slidenum">
              <a:rPr lang="nl-NL" smtClean="0"/>
              <a:t>16</a:t>
            </a:fld>
            <a:endParaRPr lang="nl-NL"/>
          </a:p>
        </p:txBody>
      </p:sp>
    </p:spTree>
    <p:extLst>
      <p:ext uri="{BB962C8B-B14F-4D97-AF65-F5344CB8AC3E}">
        <p14:creationId xmlns:p14="http://schemas.microsoft.com/office/powerpoint/2010/main" val="1915212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F4004C-5F53-4AD0-B74C-7E6B3E56961E}" type="slidenum">
              <a:rPr lang="nl-NL" smtClean="0"/>
              <a:t>17</a:t>
            </a:fld>
            <a:endParaRPr lang="nl-NL"/>
          </a:p>
        </p:txBody>
      </p:sp>
    </p:spTree>
    <p:extLst>
      <p:ext uri="{BB962C8B-B14F-4D97-AF65-F5344CB8AC3E}">
        <p14:creationId xmlns:p14="http://schemas.microsoft.com/office/powerpoint/2010/main" val="4160552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F4004C-5F53-4AD0-B74C-7E6B3E56961E}" type="slidenum">
              <a:rPr lang="nl-NL" smtClean="0"/>
              <a:t>18</a:t>
            </a:fld>
            <a:endParaRPr lang="nl-NL"/>
          </a:p>
        </p:txBody>
      </p:sp>
    </p:spTree>
    <p:extLst>
      <p:ext uri="{BB962C8B-B14F-4D97-AF65-F5344CB8AC3E}">
        <p14:creationId xmlns:p14="http://schemas.microsoft.com/office/powerpoint/2010/main" val="1498529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F4004C-5F53-4AD0-B74C-7E6B3E56961E}" type="slidenum">
              <a:rPr lang="nl-NL" smtClean="0"/>
              <a:t>19</a:t>
            </a:fld>
            <a:endParaRPr lang="nl-NL"/>
          </a:p>
        </p:txBody>
      </p:sp>
    </p:spTree>
    <p:extLst>
      <p:ext uri="{BB962C8B-B14F-4D97-AF65-F5344CB8AC3E}">
        <p14:creationId xmlns:p14="http://schemas.microsoft.com/office/powerpoint/2010/main" val="355546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baseline="0"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4004C-5F53-4AD0-B74C-7E6B3E56961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085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F4004C-5F53-4AD0-B74C-7E6B3E56961E}" type="slidenum">
              <a:rPr lang="nl-NL" smtClean="0"/>
              <a:t>20</a:t>
            </a:fld>
            <a:endParaRPr lang="nl-NL"/>
          </a:p>
        </p:txBody>
      </p:sp>
    </p:spTree>
    <p:extLst>
      <p:ext uri="{BB962C8B-B14F-4D97-AF65-F5344CB8AC3E}">
        <p14:creationId xmlns:p14="http://schemas.microsoft.com/office/powerpoint/2010/main" val="2795592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F4004C-5F53-4AD0-B74C-7E6B3E56961E}" type="slidenum">
              <a:rPr lang="nl-NL" smtClean="0"/>
              <a:t>21</a:t>
            </a:fld>
            <a:endParaRPr lang="nl-NL"/>
          </a:p>
        </p:txBody>
      </p:sp>
    </p:spTree>
    <p:extLst>
      <p:ext uri="{BB962C8B-B14F-4D97-AF65-F5344CB8AC3E}">
        <p14:creationId xmlns:p14="http://schemas.microsoft.com/office/powerpoint/2010/main" val="2118795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F4004C-5F53-4AD0-B74C-7E6B3E56961E}" type="slidenum">
              <a:rPr lang="nl-NL" smtClean="0"/>
              <a:t>22</a:t>
            </a:fld>
            <a:endParaRPr lang="nl-NL"/>
          </a:p>
        </p:txBody>
      </p:sp>
    </p:spTree>
    <p:extLst>
      <p:ext uri="{BB962C8B-B14F-4D97-AF65-F5344CB8AC3E}">
        <p14:creationId xmlns:p14="http://schemas.microsoft.com/office/powerpoint/2010/main" val="2219418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4004C-5F53-4AD0-B74C-7E6B3E56961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9522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4004C-5F53-4AD0-B74C-7E6B3E56961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544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4004C-5F53-4AD0-B74C-7E6B3E56961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660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kumimoji="0" lang="nl-NL"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4" name="Tijdelijke aanduiding voor dianummer 3"/>
          <p:cNvSpPr>
            <a:spLocks noGrp="1"/>
          </p:cNvSpPr>
          <p:nvPr>
            <p:ph type="sldNum" sz="quarter" idx="5"/>
          </p:nvPr>
        </p:nvSpPr>
        <p:spPr/>
        <p:txBody>
          <a:bodyPr/>
          <a:lstStyle/>
          <a:p>
            <a:fld id="{7DF4004C-5F53-4AD0-B74C-7E6B3E56961E}" type="slidenum">
              <a:rPr lang="nl-NL" smtClean="0"/>
              <a:t>3</a:t>
            </a:fld>
            <a:endParaRPr lang="nl-NL"/>
          </a:p>
        </p:txBody>
      </p:sp>
    </p:spTree>
    <p:extLst>
      <p:ext uri="{BB962C8B-B14F-4D97-AF65-F5344CB8AC3E}">
        <p14:creationId xmlns:p14="http://schemas.microsoft.com/office/powerpoint/2010/main" val="314726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aseline="0" dirty="0"/>
          </a:p>
        </p:txBody>
      </p:sp>
      <p:sp>
        <p:nvSpPr>
          <p:cNvPr id="4" name="Tijdelijke aanduiding voor dianummer 3"/>
          <p:cNvSpPr>
            <a:spLocks noGrp="1"/>
          </p:cNvSpPr>
          <p:nvPr>
            <p:ph type="sldNum" sz="quarter" idx="10"/>
          </p:nvPr>
        </p:nvSpPr>
        <p:spPr/>
        <p:txBody>
          <a:bodyPr/>
          <a:lstStyle/>
          <a:p>
            <a:fld id="{7DF4004C-5F53-4AD0-B74C-7E6B3E56961E}" type="slidenum">
              <a:rPr lang="nl-NL" smtClean="0"/>
              <a:t>4</a:t>
            </a:fld>
            <a:endParaRPr lang="nl-NL"/>
          </a:p>
        </p:txBody>
      </p:sp>
    </p:spTree>
    <p:extLst>
      <p:ext uri="{BB962C8B-B14F-4D97-AF65-F5344CB8AC3E}">
        <p14:creationId xmlns:p14="http://schemas.microsoft.com/office/powerpoint/2010/main" val="2454014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baseline="0" dirty="0"/>
          </a:p>
        </p:txBody>
      </p:sp>
      <p:sp>
        <p:nvSpPr>
          <p:cNvPr id="4" name="Tijdelijke aanduiding voor dianummer 3"/>
          <p:cNvSpPr>
            <a:spLocks noGrp="1"/>
          </p:cNvSpPr>
          <p:nvPr>
            <p:ph type="sldNum" sz="quarter" idx="10"/>
          </p:nvPr>
        </p:nvSpPr>
        <p:spPr/>
        <p:txBody>
          <a:bodyPr/>
          <a:lstStyle/>
          <a:p>
            <a:fld id="{7DF4004C-5F53-4AD0-B74C-7E6B3E56961E}" type="slidenum">
              <a:rPr lang="nl-NL" smtClean="0"/>
              <a:t>5</a:t>
            </a:fld>
            <a:endParaRPr lang="nl-NL"/>
          </a:p>
        </p:txBody>
      </p:sp>
    </p:spTree>
    <p:extLst>
      <p:ext uri="{BB962C8B-B14F-4D97-AF65-F5344CB8AC3E}">
        <p14:creationId xmlns:p14="http://schemas.microsoft.com/office/powerpoint/2010/main" val="417884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7DF4004C-5F53-4AD0-B74C-7E6B3E56961E}" type="slidenum">
              <a:rPr lang="nl-NL" smtClean="0"/>
              <a:t>6</a:t>
            </a:fld>
            <a:endParaRPr lang="nl-NL"/>
          </a:p>
        </p:txBody>
      </p:sp>
    </p:spTree>
    <p:extLst>
      <p:ext uri="{BB962C8B-B14F-4D97-AF65-F5344CB8AC3E}">
        <p14:creationId xmlns:p14="http://schemas.microsoft.com/office/powerpoint/2010/main" val="120895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5"/>
          </p:nvPr>
        </p:nvSpPr>
        <p:spPr/>
        <p:txBody>
          <a:bodyPr/>
          <a:lstStyle/>
          <a:p>
            <a:fld id="{7DF4004C-5F53-4AD0-B74C-7E6B3E56961E}" type="slidenum">
              <a:rPr lang="nl-NL" smtClean="0"/>
              <a:t>7</a:t>
            </a:fld>
            <a:endParaRPr lang="nl-NL"/>
          </a:p>
        </p:txBody>
      </p:sp>
    </p:spTree>
    <p:extLst>
      <p:ext uri="{BB962C8B-B14F-4D97-AF65-F5344CB8AC3E}">
        <p14:creationId xmlns:p14="http://schemas.microsoft.com/office/powerpoint/2010/main" val="106119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notities 1">
            <a:extLst>
              <a:ext uri="{FF2B5EF4-FFF2-40B4-BE49-F238E27FC236}">
                <a16:creationId xmlns:a16="http://schemas.microsoft.com/office/drawing/2014/main" id="{13B3A688-17CE-4D44-BD25-A910D200506C}"/>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10612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4004C-5F53-4AD0-B74C-7E6B3E56961E}"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306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nl-NL"/>
              <a:t>Klik om de stijl te bewerken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F2883C88-54B6-471E-84F5-04EDE333A53F}"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9" name="Footer Placeholder 8"/>
          <p:cNvSpPr>
            <a:spLocks noGrp="1"/>
          </p:cNvSpPr>
          <p:nvPr>
            <p:ph type="ftr" sz="quarter" idx="11"/>
          </p:nvPr>
        </p:nvSpPr>
        <p:spPr/>
        <p:txBody>
          <a:bodyPr/>
          <a:lstStyle/>
          <a:p>
            <a:endParaRPr lang="en-US">
              <a:solidFill>
                <a:srgbClr val="D34817">
                  <a:lumMod val="40000"/>
                  <a:lumOff val="6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Tree>
    <p:extLst>
      <p:ext uri="{BB962C8B-B14F-4D97-AF65-F5344CB8AC3E}">
        <p14:creationId xmlns:p14="http://schemas.microsoft.com/office/powerpoint/2010/main" val="21841108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1F26A66-EDF7-4FB7-B8A9-5581057316B2}"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en-US">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95172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1C78F95-66EB-4640-902E-3FDDA07D46CA}"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en-US">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2687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nl-NL"/>
              <a:t>Klik om de stijl te bewerken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F2883C88-54B6-471E-84F5-04EDE333A53F}"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9" name="Footer Placeholder 8"/>
          <p:cNvSpPr>
            <a:spLocks noGrp="1"/>
          </p:cNvSpPr>
          <p:nvPr>
            <p:ph type="ftr" sz="quarter" idx="11"/>
          </p:nvPr>
        </p:nvSpPr>
        <p:spPr/>
        <p:txBody>
          <a:bodyPr/>
          <a:lstStyle/>
          <a:p>
            <a:endParaRPr lang="en-US">
              <a:solidFill>
                <a:srgbClr val="D34817">
                  <a:lumMod val="40000"/>
                  <a:lumOff val="6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Tree>
    <p:extLst>
      <p:ext uri="{BB962C8B-B14F-4D97-AF65-F5344CB8AC3E}">
        <p14:creationId xmlns:p14="http://schemas.microsoft.com/office/powerpoint/2010/main" val="36016763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5050857-ED2B-43FC-9908-973228209D42}"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en-US">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4772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nl-NL"/>
              <a:t>Klik om de stijl te bewerken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4D731A7-87AA-4663-AFDA-8A5916444430}"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en-US">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18713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2D1A2A6-B58E-4201-B5B3-DE5A728B4133}"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en-US">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7713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nl-NL"/>
              <a:t>Klik om de modelstijlen te bewerken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1739BFA-DE2D-47A7-B27D-238B6F998F69}"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8" name="Footer Placeholder 7"/>
          <p:cNvSpPr>
            <a:spLocks noGrp="1"/>
          </p:cNvSpPr>
          <p:nvPr>
            <p:ph type="ftr" sz="quarter" idx="11"/>
          </p:nvPr>
        </p:nvSpPr>
        <p:spPr/>
        <p:txBody>
          <a:bodyPr/>
          <a:lstStyle/>
          <a:p>
            <a:endParaRPr lang="en-US">
              <a:solidFill>
                <a:srgbClr val="D34817">
                  <a:lumMod val="40000"/>
                  <a:lumOff val="6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1796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BEF05CE-3974-4053-A1BD-5EEC7DE28187}"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4" name="Footer Placeholder 3"/>
          <p:cNvSpPr>
            <a:spLocks noGrp="1"/>
          </p:cNvSpPr>
          <p:nvPr>
            <p:ph type="ftr" sz="quarter" idx="11"/>
          </p:nvPr>
        </p:nvSpPr>
        <p:spPr/>
        <p:txBody>
          <a:bodyPr/>
          <a:lstStyle/>
          <a:p>
            <a:endParaRPr lang="en-US">
              <a:solidFill>
                <a:srgbClr val="D34817">
                  <a:lumMod val="40000"/>
                  <a:lumOff val="6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87239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2F83B-71A7-4954-877E-761553D4AA80}"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3" name="Footer Placeholder 2"/>
          <p:cNvSpPr>
            <a:spLocks noGrp="1"/>
          </p:cNvSpPr>
          <p:nvPr>
            <p:ph type="ftr" sz="quarter" idx="11"/>
          </p:nvPr>
        </p:nvSpPr>
        <p:spPr/>
        <p:txBody>
          <a:bodyPr/>
          <a:lstStyle/>
          <a:p>
            <a:endParaRPr lang="en-US">
              <a:solidFill>
                <a:srgbClr val="D34817">
                  <a:lumMod val="40000"/>
                  <a:lumOff val="6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21168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nl-NL"/>
              <a:t>Klik om de stijl te bewerken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21A6A617-A352-49B4-9B20-AD2E6830C441}"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en-US">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Tree>
    <p:extLst>
      <p:ext uri="{BB962C8B-B14F-4D97-AF65-F5344CB8AC3E}">
        <p14:creationId xmlns:p14="http://schemas.microsoft.com/office/powerpoint/2010/main" val="42203560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5050857-ED2B-43FC-9908-973228209D42}"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en-US">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0499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C9344B1B-6A50-44D2-BF49-7DB31B27FC2B}"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en-US">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Tree>
    <p:extLst>
      <p:ext uri="{BB962C8B-B14F-4D97-AF65-F5344CB8AC3E}">
        <p14:creationId xmlns:p14="http://schemas.microsoft.com/office/powerpoint/2010/main" val="1405128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1F26A66-EDF7-4FB7-B8A9-5581057316B2}"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en-US">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99131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1C78F95-66EB-4640-902E-3FDDA07D46CA}"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en-US">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75622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nl-NL"/>
              <a:t>Klik om de stijl te bewerken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4D731A7-87AA-4663-AFDA-8A5916444430}"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5" name="Footer Placeholder 4"/>
          <p:cNvSpPr>
            <a:spLocks noGrp="1"/>
          </p:cNvSpPr>
          <p:nvPr>
            <p:ph type="ftr" sz="quarter" idx="11"/>
          </p:nvPr>
        </p:nvSpPr>
        <p:spPr/>
        <p:txBody>
          <a:bodyPr/>
          <a:lstStyle/>
          <a:p>
            <a:endParaRPr lang="en-US">
              <a:solidFill>
                <a:srgbClr val="D34817">
                  <a:lumMod val="40000"/>
                  <a:lumOff val="6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1397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2D1A2A6-B58E-4201-B5B3-DE5A728B4133}"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en-US">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1421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nl-NL"/>
              <a:t>Klik om de modelstijlen te bewerken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1739BFA-DE2D-47A7-B27D-238B6F998F69}"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8" name="Footer Placeholder 7"/>
          <p:cNvSpPr>
            <a:spLocks noGrp="1"/>
          </p:cNvSpPr>
          <p:nvPr>
            <p:ph type="ftr" sz="quarter" idx="11"/>
          </p:nvPr>
        </p:nvSpPr>
        <p:spPr/>
        <p:txBody>
          <a:bodyPr/>
          <a:lstStyle/>
          <a:p>
            <a:endParaRPr lang="en-US">
              <a:solidFill>
                <a:srgbClr val="D34817">
                  <a:lumMod val="40000"/>
                  <a:lumOff val="6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5127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BEF05CE-3974-4053-A1BD-5EEC7DE28187}"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4" name="Footer Placeholder 3"/>
          <p:cNvSpPr>
            <a:spLocks noGrp="1"/>
          </p:cNvSpPr>
          <p:nvPr>
            <p:ph type="ftr" sz="quarter" idx="11"/>
          </p:nvPr>
        </p:nvSpPr>
        <p:spPr/>
        <p:txBody>
          <a:bodyPr/>
          <a:lstStyle/>
          <a:p>
            <a:endParaRPr lang="en-US">
              <a:solidFill>
                <a:srgbClr val="D34817">
                  <a:lumMod val="40000"/>
                  <a:lumOff val="6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4200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2F83B-71A7-4954-877E-761553D4AA80}"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3" name="Footer Placeholder 2"/>
          <p:cNvSpPr>
            <a:spLocks noGrp="1"/>
          </p:cNvSpPr>
          <p:nvPr>
            <p:ph type="ftr" sz="quarter" idx="11"/>
          </p:nvPr>
        </p:nvSpPr>
        <p:spPr/>
        <p:txBody>
          <a:bodyPr/>
          <a:lstStyle/>
          <a:p>
            <a:endParaRPr lang="en-US">
              <a:solidFill>
                <a:srgbClr val="D34817">
                  <a:lumMod val="40000"/>
                  <a:lumOff val="6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2737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nl-NL"/>
              <a:t>Klik om de stijl te bewerken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21A6A617-A352-49B4-9B20-AD2E6830C441}"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en-US">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Tree>
    <p:extLst>
      <p:ext uri="{BB962C8B-B14F-4D97-AF65-F5344CB8AC3E}">
        <p14:creationId xmlns:p14="http://schemas.microsoft.com/office/powerpoint/2010/main" val="19052787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C9344B1B-6A50-44D2-BF49-7DB31B27FC2B}"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6" name="Footer Placeholder 5"/>
          <p:cNvSpPr>
            <a:spLocks noGrp="1"/>
          </p:cNvSpPr>
          <p:nvPr>
            <p:ph type="ftr" sz="quarter" idx="11"/>
          </p:nvPr>
        </p:nvSpPr>
        <p:spPr/>
        <p:txBody>
          <a:bodyPr/>
          <a:lstStyle/>
          <a:p>
            <a:endParaRPr lang="en-US">
              <a:solidFill>
                <a:srgbClr val="D34817">
                  <a:lumMod val="40000"/>
                  <a:lumOff val="6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a:solidFill>
                  <a:srgbClr val="D34817">
                    <a:lumMod val="60000"/>
                    <a:lumOff val="40000"/>
                  </a:srgbClr>
                </a:solidFill>
              </a:rPr>
              <a:pPr/>
              <a:t>‹nr.›</a:t>
            </a:fld>
            <a:endParaRPr lang="en-US">
              <a:solidFill>
                <a:srgbClr val="D34817">
                  <a:lumMod val="60000"/>
                  <a:lumOff val="40000"/>
                </a:srgbClr>
              </a:solidFill>
            </a:endParaRPr>
          </a:p>
        </p:txBody>
      </p:sp>
    </p:spTree>
    <p:extLst>
      <p:ext uri="{BB962C8B-B14F-4D97-AF65-F5344CB8AC3E}">
        <p14:creationId xmlns:p14="http://schemas.microsoft.com/office/powerpoint/2010/main" val="158355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defTabSz="457200"/>
            <a:fld id="{E009CF30-D622-42ED-B90A-6949946FFE1B}"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pPr defTabSz="457200"/>
            <a:endParaRPr lang="en-US">
              <a:solidFill>
                <a:srgbClr val="D34817">
                  <a:lumMod val="40000"/>
                  <a:lumOff val="60000"/>
                </a:srgbClr>
              </a:solidFill>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pPr defTabSz="457200"/>
            <a:fld id="{4FAB73BC-B049-4115-A692-8D63A059BFB8}" type="slidenum">
              <a:rPr lang="en-US">
                <a:solidFill>
                  <a:srgbClr val="D34817">
                    <a:lumMod val="60000"/>
                    <a:lumOff val="40000"/>
                  </a:srgbClr>
                </a:solidFill>
              </a:rPr>
              <a:pPr defTabSz="457200"/>
              <a:t>‹nr.›</a:t>
            </a:fld>
            <a:endParaRPr lang="en-US">
              <a:solidFill>
                <a:srgbClr val="D34817">
                  <a:lumMod val="60000"/>
                  <a:lumOff val="40000"/>
                </a:srgbClr>
              </a:solidFill>
            </a:endParaRPr>
          </a:p>
        </p:txBody>
      </p:sp>
    </p:spTree>
    <p:extLst>
      <p:ext uri="{BB962C8B-B14F-4D97-AF65-F5344CB8AC3E}">
        <p14:creationId xmlns:p14="http://schemas.microsoft.com/office/powerpoint/2010/main" val="4185854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defTabSz="457200"/>
            <a:fld id="{E009CF30-D622-42ED-B90A-6949946FFE1B}" type="datetime1">
              <a:rPr lang="en-US" smtClean="0">
                <a:solidFill>
                  <a:srgbClr val="D34817">
                    <a:lumMod val="40000"/>
                    <a:lumOff val="60000"/>
                  </a:srgbClr>
                </a:solidFill>
              </a:rPr>
              <a:t>3/10/2020</a:t>
            </a:fld>
            <a:endParaRPr lang="en-US">
              <a:solidFill>
                <a:srgbClr val="D34817">
                  <a:lumMod val="40000"/>
                  <a:lumOff val="60000"/>
                </a:srgbClr>
              </a:solidFill>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pPr defTabSz="457200"/>
            <a:endParaRPr lang="en-US">
              <a:solidFill>
                <a:srgbClr val="D34817">
                  <a:lumMod val="40000"/>
                  <a:lumOff val="60000"/>
                </a:srgbClr>
              </a:solidFill>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pPr defTabSz="457200"/>
            <a:fld id="{4FAB73BC-B049-4115-A692-8D63A059BFB8}" type="slidenum">
              <a:rPr lang="en-US">
                <a:solidFill>
                  <a:srgbClr val="D34817">
                    <a:lumMod val="60000"/>
                    <a:lumOff val="40000"/>
                  </a:srgbClr>
                </a:solidFill>
              </a:rPr>
              <a:pPr defTabSz="457200"/>
              <a:t>‹nr.›</a:t>
            </a:fld>
            <a:endParaRPr lang="en-US">
              <a:solidFill>
                <a:srgbClr val="D34817">
                  <a:lumMod val="60000"/>
                  <a:lumOff val="40000"/>
                </a:srgbClr>
              </a:solidFill>
            </a:endParaRPr>
          </a:p>
        </p:txBody>
      </p:sp>
    </p:spTree>
    <p:extLst>
      <p:ext uri="{BB962C8B-B14F-4D97-AF65-F5344CB8AC3E}">
        <p14:creationId xmlns:p14="http://schemas.microsoft.com/office/powerpoint/2010/main" val="11323442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huiselijkgeweld.nl/meisjesprostitutie/factsheet" TargetMode="External"/><Relationship Id="rId7" Type="http://schemas.openxmlformats.org/officeDocument/2006/relationships/hyperlink" Target="https://www.huiselijkgeweld.nl/mensenhandel/factshe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jpeg"/><Relationship Id="rId5" Type="http://schemas.openxmlformats.org/officeDocument/2006/relationships/hyperlink" Target="https://www.huiselijkgeweld.nl/jongensprostitutie/factsheet" TargetMode="External"/><Relationship Id="rId10" Type="http://schemas.openxmlformats.org/officeDocument/2006/relationships/hyperlink" Target="https://signalenkaart.nl/" TargetMode="External"/><Relationship Id="rId4" Type="http://schemas.openxmlformats.org/officeDocument/2006/relationships/image" Target="../media/image15.png"/><Relationship Id="rId9" Type="http://schemas.openxmlformats.org/officeDocument/2006/relationships/hyperlink" Target="https://www.huiselijkgeweld.nl/vorm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egwijzermensenhandel.n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signalenkaart.n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hyperlink" Target="mailto:m.dekoning-man@comensha.nl"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hyperlink" Target="http://www.comensha.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uiselijkgeweld.nl/vorm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070271" y="4278086"/>
            <a:ext cx="4074820" cy="2409562"/>
          </a:xfrm>
        </p:spPr>
        <p:txBody>
          <a:bodyPr>
            <a:normAutofit fontScale="90000"/>
          </a:bodyPr>
          <a:lstStyle/>
          <a:p>
            <a:pPr algn="r"/>
            <a:r>
              <a:rPr lang="nl-NL" sz="2700" dirty="0">
                <a:solidFill>
                  <a:schemeClr val="bg1">
                    <a:lumMod val="50000"/>
                  </a:schemeClr>
                </a:solidFill>
                <a:latin typeface="Calibri" panose="020F0502020204030204" pitchFamily="34" charset="0"/>
                <a:ea typeface="Verdana" panose="020B0604030504040204" pitchFamily="34" charset="0"/>
                <a:cs typeface="Verdana" panose="020B0604030504040204" pitchFamily="34" charset="0"/>
              </a:rPr>
              <a:t/>
            </a:r>
            <a:br>
              <a:rPr lang="nl-NL" sz="2700" dirty="0">
                <a:solidFill>
                  <a:schemeClr val="bg1">
                    <a:lumMod val="50000"/>
                  </a:schemeClr>
                </a:solidFill>
                <a:latin typeface="Calibri" panose="020F0502020204030204" pitchFamily="34" charset="0"/>
                <a:ea typeface="Verdana" panose="020B0604030504040204" pitchFamily="34" charset="0"/>
                <a:cs typeface="Verdana" panose="020B0604030504040204" pitchFamily="34" charset="0"/>
              </a:rPr>
            </a:br>
            <a:r>
              <a:rPr lang="nl-NL" sz="2700" dirty="0">
                <a:solidFill>
                  <a:schemeClr val="bg1">
                    <a:lumMod val="50000"/>
                  </a:schemeClr>
                </a:solidFill>
                <a:latin typeface="Calibri" panose="020F0502020204030204" pitchFamily="34" charset="0"/>
                <a:ea typeface="Verdana" panose="020B0604030504040204" pitchFamily="34" charset="0"/>
                <a:cs typeface="Verdana" panose="020B0604030504040204" pitchFamily="34" charset="0"/>
              </a:rPr>
              <a:t/>
            </a:r>
            <a:br>
              <a:rPr lang="nl-NL" sz="2700" dirty="0">
                <a:solidFill>
                  <a:schemeClr val="bg1">
                    <a:lumMod val="50000"/>
                  </a:schemeClr>
                </a:solidFill>
                <a:latin typeface="Calibri" panose="020F0502020204030204" pitchFamily="34" charset="0"/>
                <a:ea typeface="Verdana" panose="020B0604030504040204" pitchFamily="34" charset="0"/>
                <a:cs typeface="Verdana" panose="020B0604030504040204" pitchFamily="34" charset="0"/>
              </a:rPr>
            </a:br>
            <a:r>
              <a:rPr lang="nl-NL" sz="2700" dirty="0">
                <a:solidFill>
                  <a:schemeClr val="bg1">
                    <a:lumMod val="50000"/>
                  </a:schemeClr>
                </a:solidFill>
                <a:latin typeface="Calibri" panose="020F0502020204030204" pitchFamily="34" charset="0"/>
                <a:ea typeface="Verdana" panose="020B0604030504040204" pitchFamily="34" charset="0"/>
                <a:cs typeface="Verdana" panose="020B0604030504040204" pitchFamily="34" charset="0"/>
              </a:rPr>
              <a:t/>
            </a:r>
            <a:br>
              <a:rPr lang="nl-NL" sz="2700" dirty="0">
                <a:solidFill>
                  <a:schemeClr val="bg1">
                    <a:lumMod val="50000"/>
                  </a:schemeClr>
                </a:solidFill>
                <a:latin typeface="Calibri" panose="020F0502020204030204" pitchFamily="34" charset="0"/>
                <a:ea typeface="Verdana" panose="020B0604030504040204" pitchFamily="34" charset="0"/>
                <a:cs typeface="Verdana" panose="020B0604030504040204" pitchFamily="34" charset="0"/>
              </a:rPr>
            </a:br>
            <a:r>
              <a:rPr lang="nl-NL" sz="3100" dirty="0">
                <a:solidFill>
                  <a:schemeClr val="bg1">
                    <a:lumMod val="50000"/>
                  </a:schemeClr>
                </a:solidFill>
                <a:latin typeface="Calibri" panose="020F0502020204030204" pitchFamily="34" charset="0"/>
                <a:ea typeface="Verdana" panose="020B0604030504040204" pitchFamily="34" charset="0"/>
                <a:cs typeface="Verdana" panose="020B0604030504040204" pitchFamily="34" charset="0"/>
              </a:rPr>
              <a:t>28 februari 2020</a:t>
            </a:r>
            <a:br>
              <a:rPr lang="nl-NL" sz="3100" dirty="0">
                <a:solidFill>
                  <a:schemeClr val="bg1">
                    <a:lumMod val="50000"/>
                  </a:schemeClr>
                </a:solidFill>
                <a:latin typeface="Calibri" panose="020F0502020204030204" pitchFamily="34" charset="0"/>
                <a:ea typeface="Verdana" panose="020B0604030504040204" pitchFamily="34" charset="0"/>
                <a:cs typeface="Verdana" panose="020B0604030504040204" pitchFamily="34" charset="0"/>
              </a:rPr>
            </a:br>
            <a:r>
              <a:rPr lang="nl-NL" sz="3100" dirty="0">
                <a:solidFill>
                  <a:schemeClr val="bg1">
                    <a:lumMod val="50000"/>
                  </a:schemeClr>
                </a:solidFill>
                <a:latin typeface="Calibri" panose="020F0502020204030204" pitchFamily="34" charset="0"/>
                <a:ea typeface="Verdana" panose="020B0604030504040204" pitchFamily="34" charset="0"/>
                <a:cs typeface="Verdana" panose="020B0604030504040204" pitchFamily="34" charset="0"/>
              </a:rPr>
              <a:t/>
            </a:r>
            <a:br>
              <a:rPr lang="nl-NL" sz="3100" dirty="0">
                <a:solidFill>
                  <a:schemeClr val="bg1">
                    <a:lumMod val="50000"/>
                  </a:schemeClr>
                </a:solidFill>
                <a:latin typeface="Calibri" panose="020F0502020204030204" pitchFamily="34" charset="0"/>
                <a:ea typeface="Verdana" panose="020B0604030504040204" pitchFamily="34" charset="0"/>
                <a:cs typeface="Verdana" panose="020B0604030504040204" pitchFamily="34" charset="0"/>
              </a:rPr>
            </a:br>
            <a:r>
              <a:rPr lang="nl-NL" sz="3100" dirty="0">
                <a:solidFill>
                  <a:schemeClr val="bg1">
                    <a:lumMod val="50000"/>
                  </a:schemeClr>
                </a:solidFill>
                <a:latin typeface="Calibri" panose="020F0502020204030204" pitchFamily="34" charset="0"/>
                <a:ea typeface="Verdana" panose="020B0604030504040204" pitchFamily="34" charset="0"/>
                <a:cs typeface="Verdana" panose="020B0604030504040204" pitchFamily="34" charset="0"/>
              </a:rPr>
              <a:t>Marcus de Koning-Man</a:t>
            </a:r>
            <a:r>
              <a:rPr lang="nl-NL" sz="2700" dirty="0">
                <a:solidFill>
                  <a:schemeClr val="bg1">
                    <a:lumMod val="50000"/>
                  </a:schemeClr>
                </a:solidFill>
                <a:latin typeface="Calibri" panose="020F0502020204030204" pitchFamily="34" charset="0"/>
                <a:ea typeface="Verdana" panose="020B0604030504040204" pitchFamily="34" charset="0"/>
                <a:cs typeface="Verdana" panose="020B0604030504040204" pitchFamily="34" charset="0"/>
              </a:rPr>
              <a:t/>
            </a:r>
            <a:br>
              <a:rPr lang="nl-NL" sz="2700" dirty="0">
                <a:solidFill>
                  <a:schemeClr val="bg1">
                    <a:lumMod val="50000"/>
                  </a:schemeClr>
                </a:solidFill>
                <a:latin typeface="Calibri" panose="020F0502020204030204" pitchFamily="34" charset="0"/>
                <a:ea typeface="Verdana" panose="020B0604030504040204" pitchFamily="34" charset="0"/>
                <a:cs typeface="Verdana" panose="020B0604030504040204" pitchFamily="34" charset="0"/>
              </a:rPr>
            </a:br>
            <a:r>
              <a:rPr lang="nl-NL" sz="4900" dirty="0">
                <a:solidFill>
                  <a:schemeClr val="tx1"/>
                </a:solidFill>
                <a:latin typeface="Calibri" panose="020F0502020204030204" pitchFamily="34" charset="0"/>
                <a:ea typeface="Verdana" panose="020B0604030504040204" pitchFamily="34" charset="0"/>
                <a:cs typeface="Verdana" panose="020B0604030504040204" pitchFamily="34" charset="0"/>
              </a:rPr>
              <a:t/>
            </a:r>
            <a:br>
              <a:rPr lang="nl-NL" sz="4900" dirty="0">
                <a:solidFill>
                  <a:schemeClr val="tx1"/>
                </a:solidFill>
                <a:latin typeface="Calibri" panose="020F0502020204030204" pitchFamily="34" charset="0"/>
                <a:ea typeface="Verdana" panose="020B0604030504040204" pitchFamily="34" charset="0"/>
                <a:cs typeface="Verdana" panose="020B0604030504040204" pitchFamily="34" charset="0"/>
              </a:rPr>
            </a:br>
            <a: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nl-NL" sz="21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Afbeelding 1" descr="logocomensha-k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316" y="602072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4"/>
          <p:cNvSpPr txBox="1">
            <a:spLocks/>
          </p:cNvSpPr>
          <p:nvPr/>
        </p:nvSpPr>
        <p:spPr>
          <a:xfrm>
            <a:off x="6482443" y="163291"/>
            <a:ext cx="4729317" cy="3624942"/>
          </a:xfrm>
          <a:prstGeom prst="rect">
            <a:avLst/>
          </a:prstGeom>
        </p:spPr>
        <p:txBody>
          <a:bodyPr vert="horz" lIns="91440" tIns="27432" rIns="91440" bIns="45720" rtlCol="0" anchor="b">
            <a:normAutofit fontScale="90000" lnSpcReduction="20000"/>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r"/>
            <a:r>
              <a:rPr lang="nl-NL" sz="5600" dirty="0">
                <a:solidFill>
                  <a:schemeClr val="tx1"/>
                </a:solidFill>
                <a:latin typeface="Calibri" panose="020F0502020204030204" pitchFamily="34" charset="0"/>
                <a:ea typeface="Verdana" panose="020B0604030504040204" pitchFamily="34" charset="0"/>
                <a:cs typeface="Verdana" panose="020B0604030504040204" pitchFamily="34" charset="0"/>
              </a:rPr>
              <a:t>Johannes Wier Stichting</a:t>
            </a:r>
          </a:p>
          <a:p>
            <a:pPr algn="r"/>
            <a:endParaRPr lang="nl-NL" sz="4900" dirty="0">
              <a:solidFill>
                <a:schemeClr val="tx1"/>
              </a:solidFill>
              <a:latin typeface="Calibri" panose="020F0502020204030204" pitchFamily="34" charset="0"/>
            </a:endParaRPr>
          </a:p>
          <a:p>
            <a:pPr algn="r"/>
            <a:endParaRPr lang="nl-NL" sz="4900" dirty="0">
              <a:solidFill>
                <a:schemeClr val="tx1"/>
              </a:solidFill>
              <a:latin typeface="Calibri" panose="020F0502020204030204" pitchFamily="34" charset="0"/>
            </a:endParaRPr>
          </a:p>
          <a:p>
            <a:pPr algn="r"/>
            <a:r>
              <a:rPr lang="nl-NL" sz="4900" dirty="0">
                <a:solidFill>
                  <a:schemeClr val="tx1"/>
                </a:solidFill>
                <a:latin typeface="Calibri" panose="020F0502020204030204" pitchFamily="34" charset="0"/>
              </a:rPr>
              <a:t>Symposium  Mensenhandel</a:t>
            </a:r>
          </a:p>
          <a:p>
            <a:pPr algn="r"/>
            <a:r>
              <a:rPr lang="nl-NL" sz="4900" dirty="0">
                <a:solidFill>
                  <a:schemeClr val="tx1"/>
                </a:solidFill>
                <a:latin typeface="Calibri" panose="020F0502020204030204" pitchFamily="34" charset="0"/>
                <a:ea typeface="Verdana" panose="020B0604030504040204" pitchFamily="34" charset="0"/>
                <a:cs typeface="Verdana" panose="020B0604030504040204" pitchFamily="34" charset="0"/>
              </a:rPr>
              <a:t>Signaleren</a:t>
            </a:r>
          </a:p>
        </p:txBody>
      </p:sp>
      <p:pic>
        <p:nvPicPr>
          <p:cNvPr id="7" name="Afbeelding 1"/>
          <p:cNvPicPr>
            <a:picLocks noChangeAspect="1"/>
          </p:cNvPicPr>
          <p:nvPr/>
        </p:nvPicPr>
        <p:blipFill>
          <a:blip r:embed="rId4"/>
          <a:stretch>
            <a:fillRect/>
          </a:stretch>
        </p:blipFill>
        <p:spPr>
          <a:xfrm>
            <a:off x="449850" y="1"/>
            <a:ext cx="5306182" cy="6886940"/>
          </a:xfrm>
          <a:prstGeom prst="rect">
            <a:avLst/>
          </a:prstGeom>
        </p:spPr>
      </p:pic>
      <p:sp>
        <p:nvSpPr>
          <p:cNvPr id="2" name="Rechthoek 1">
            <a:extLst>
              <a:ext uri="{FF2B5EF4-FFF2-40B4-BE49-F238E27FC236}">
                <a16:creationId xmlns:a16="http://schemas.microsoft.com/office/drawing/2014/main" id="{6564DC6D-A2AF-4061-9B93-E85849F5B957}"/>
              </a:ext>
            </a:extLst>
          </p:cNvPr>
          <p:cNvSpPr/>
          <p:nvPr/>
        </p:nvSpPr>
        <p:spPr>
          <a:xfrm>
            <a:off x="5974813" y="3244334"/>
            <a:ext cx="242374" cy="369332"/>
          </a:xfrm>
          <a:prstGeom prst="rect">
            <a:avLst/>
          </a:prstGeom>
        </p:spPr>
        <p:txBody>
          <a:bodyPr wrap="none">
            <a:spAutoFit/>
          </a:bodyPr>
          <a:lstStyle/>
          <a:p>
            <a:r>
              <a:rPr lang="nl-NL" dirty="0">
                <a:solidFill>
                  <a:srgbClr val="000000"/>
                </a:solidFill>
                <a:latin typeface="Times New Roman" panose="02020603050405020304" pitchFamily="18" charset="0"/>
              </a:rPr>
              <a:t> </a:t>
            </a:r>
            <a:endParaRPr lang="nl-NL" dirty="0"/>
          </a:p>
        </p:txBody>
      </p:sp>
      <p:sp>
        <p:nvSpPr>
          <p:cNvPr id="3" name="Rechthoek 2">
            <a:extLst>
              <a:ext uri="{FF2B5EF4-FFF2-40B4-BE49-F238E27FC236}">
                <a16:creationId xmlns:a16="http://schemas.microsoft.com/office/drawing/2014/main" id="{166D28C9-8A59-4BE7-88CB-26BFB22B94B8}"/>
              </a:ext>
            </a:extLst>
          </p:cNvPr>
          <p:cNvSpPr/>
          <p:nvPr/>
        </p:nvSpPr>
        <p:spPr>
          <a:xfrm>
            <a:off x="5974813" y="3244334"/>
            <a:ext cx="242374" cy="369332"/>
          </a:xfrm>
          <a:prstGeom prst="rect">
            <a:avLst/>
          </a:prstGeom>
        </p:spPr>
        <p:txBody>
          <a:bodyPr wrap="none">
            <a:spAutoFit/>
          </a:bodyPr>
          <a:lstStyle/>
          <a:p>
            <a:r>
              <a:rPr lang="nl-NL" dirty="0">
                <a:solidFill>
                  <a:srgbClr val="000000"/>
                </a:solidFill>
                <a:latin typeface="Times New Roman" panose="02020603050405020304" pitchFamily="18" charset="0"/>
              </a:rPr>
              <a:t> </a:t>
            </a:r>
            <a:endParaRPr lang="nl-NL" dirty="0"/>
          </a:p>
        </p:txBody>
      </p:sp>
      <p:sp>
        <p:nvSpPr>
          <p:cNvPr id="4" name="Rechthoek 3">
            <a:extLst>
              <a:ext uri="{FF2B5EF4-FFF2-40B4-BE49-F238E27FC236}">
                <a16:creationId xmlns:a16="http://schemas.microsoft.com/office/drawing/2014/main" id="{DB8E1EBB-0521-4F85-A1DA-7F56BE63C017}"/>
              </a:ext>
            </a:extLst>
          </p:cNvPr>
          <p:cNvSpPr/>
          <p:nvPr/>
        </p:nvSpPr>
        <p:spPr>
          <a:xfrm>
            <a:off x="5974813" y="3244334"/>
            <a:ext cx="242374" cy="369332"/>
          </a:xfrm>
          <a:prstGeom prst="rect">
            <a:avLst/>
          </a:prstGeom>
        </p:spPr>
        <p:txBody>
          <a:bodyPr wrap="none">
            <a:spAutoFit/>
          </a:bodyPr>
          <a:lstStyle/>
          <a:p>
            <a:r>
              <a:rPr lang="nl-NL" dirty="0">
                <a:solidFill>
                  <a:srgbClr val="000000"/>
                </a:solidFill>
                <a:latin typeface="Times New Roman" panose="02020603050405020304" pitchFamily="18" charset="0"/>
              </a:rPr>
              <a:t> </a:t>
            </a:r>
            <a:endParaRPr lang="nl-NL" dirty="0"/>
          </a:p>
        </p:txBody>
      </p:sp>
    </p:spTree>
    <p:extLst>
      <p:ext uri="{BB962C8B-B14F-4D97-AF65-F5344CB8AC3E}">
        <p14:creationId xmlns:p14="http://schemas.microsoft.com/office/powerpoint/2010/main" val="1533495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1872" y="294198"/>
            <a:ext cx="9692640" cy="803082"/>
          </a:xfrm>
        </p:spPr>
        <p:txBody>
          <a:bodyPr>
            <a:normAutofit/>
          </a:bodyPr>
          <a:lstStyle/>
          <a:p>
            <a:r>
              <a:rPr lang="nl-NL" dirty="0">
                <a:latin typeface="Calibri" panose="020F0502020204030204" pitchFamily="34" charset="0"/>
                <a:ea typeface="Verdana" panose="020B0604030504040204" pitchFamily="34" charset="0"/>
                <a:cs typeface="Arial" panose="020B0604020202020204" pitchFamily="34" charset="0"/>
              </a:rPr>
              <a:t>Mensenhandel en de meldcode HGKM</a:t>
            </a:r>
          </a:p>
        </p:txBody>
      </p:sp>
      <p:pic>
        <p:nvPicPr>
          <p:cNvPr id="1026" name="Afbeelding 1" descr="logocomensha-k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316" y="602072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1342541" y="1277502"/>
            <a:ext cx="9056301" cy="4743223"/>
          </a:xfrm>
        </p:spPr>
        <p:txBody>
          <a:bodyPr>
            <a:noAutofit/>
          </a:bodyPr>
          <a:lstStyle/>
          <a:p>
            <a:pPr marL="0" indent="0">
              <a:buNone/>
            </a:pPr>
            <a:r>
              <a:rPr lang="nl-NL" sz="2800" b="1" dirty="0">
                <a:latin typeface="Calibri" panose="020F0502020204030204" pitchFamily="34" charset="0"/>
                <a:cs typeface="Arial" panose="020B0604020202020204" pitchFamily="34" charset="0"/>
              </a:rPr>
              <a:t>Project zorgverleners 2018-2020</a:t>
            </a:r>
          </a:p>
          <a:p>
            <a:pPr lvl="0">
              <a:buClr>
                <a:srgbClr val="D34817"/>
              </a:buClr>
            </a:pPr>
            <a:r>
              <a:rPr lang="nl-NL" sz="2800" b="1" dirty="0">
                <a:solidFill>
                  <a:prstClr val="black"/>
                </a:solidFill>
                <a:latin typeface="Calibri" panose="020F0502020204030204" pitchFamily="34" charset="0"/>
                <a:cs typeface="Arial" panose="020B0604020202020204" pitchFamily="34" charset="0"/>
              </a:rPr>
              <a:t> </a:t>
            </a:r>
            <a:r>
              <a:rPr lang="nl-NL" sz="2400" dirty="0">
                <a:latin typeface="Calibri" panose="020F0502020204030204" pitchFamily="34" charset="0"/>
                <a:cs typeface="Arial" panose="020B0604020202020204" pitchFamily="34" charset="0"/>
              </a:rPr>
              <a:t>KNMG-meldcode HGKM</a:t>
            </a:r>
          </a:p>
          <a:p>
            <a:pPr lvl="0">
              <a:buClr>
                <a:srgbClr val="D34817"/>
              </a:buClr>
            </a:pPr>
            <a:r>
              <a:rPr lang="nl-NL" sz="2400" dirty="0">
                <a:latin typeface="Calibri" panose="020F0502020204030204" pitchFamily="34" charset="0"/>
                <a:cs typeface="Arial" panose="020B0604020202020204" pitchFamily="34" charset="0"/>
              </a:rPr>
              <a:t> </a:t>
            </a:r>
            <a:r>
              <a:rPr lang="nl-NL" sz="2400" dirty="0" err="1">
                <a:latin typeface="Calibri" panose="020F0502020204030204" pitchFamily="34" charset="0"/>
                <a:cs typeface="Arial" panose="020B0604020202020204" pitchFamily="34" charset="0"/>
              </a:rPr>
              <a:t>Factsheets</a:t>
            </a:r>
            <a:r>
              <a:rPr lang="nl-NL" sz="2400" dirty="0">
                <a:latin typeface="Calibri" panose="020F0502020204030204" pitchFamily="34" charset="0"/>
                <a:cs typeface="Arial" panose="020B0604020202020204" pitchFamily="34" charset="0"/>
              </a:rPr>
              <a:t> </a:t>
            </a:r>
          </a:p>
          <a:p>
            <a:pPr lvl="0">
              <a:buClr>
                <a:srgbClr val="D34817"/>
              </a:buClr>
            </a:pPr>
            <a:r>
              <a:rPr lang="nl-NL" sz="2400" dirty="0">
                <a:latin typeface="Calibri" panose="020F0502020204030204" pitchFamily="34" charset="0"/>
                <a:cs typeface="Arial" panose="020B0604020202020204" pitchFamily="34" charset="0"/>
              </a:rPr>
              <a:t> Veilig Thuis bewustwordingsbijeenkomsten</a:t>
            </a:r>
          </a:p>
          <a:p>
            <a:pPr lvl="0">
              <a:buClr>
                <a:srgbClr val="D34817"/>
              </a:buClr>
            </a:pPr>
            <a:r>
              <a:rPr lang="nl-NL" sz="2400" dirty="0">
                <a:latin typeface="Calibri" panose="020F0502020204030204" pitchFamily="34" charset="0"/>
                <a:cs typeface="Arial" panose="020B0604020202020204" pitchFamily="34" charset="0"/>
              </a:rPr>
              <a:t> Landelijk overleg </a:t>
            </a:r>
            <a:r>
              <a:rPr lang="nl-NL" sz="2400" dirty="0" err="1">
                <a:latin typeface="Calibri" panose="020F0502020204030204" pitchFamily="34" charset="0"/>
                <a:cs typeface="Arial" panose="020B0604020202020204" pitchFamily="34" charset="0"/>
              </a:rPr>
              <a:t>aandachtsfunctionarissen</a:t>
            </a:r>
            <a:r>
              <a:rPr lang="nl-NL" sz="2400" dirty="0">
                <a:latin typeface="Calibri" panose="020F0502020204030204" pitchFamily="34" charset="0"/>
                <a:cs typeface="Arial" panose="020B0604020202020204" pitchFamily="34" charset="0"/>
              </a:rPr>
              <a:t> mensenhandel VT</a:t>
            </a:r>
          </a:p>
          <a:p>
            <a:pPr marL="0" indent="0">
              <a:buNone/>
            </a:pPr>
            <a:r>
              <a:rPr lang="nl-NL" sz="2800" b="1" dirty="0">
                <a:latin typeface="Calibri" panose="020F0502020204030204" pitchFamily="34" charset="0"/>
                <a:cs typeface="Arial" panose="020B0604020202020204" pitchFamily="34" charset="0"/>
              </a:rPr>
              <a:t>Project zorgverleners 2020-2022</a:t>
            </a:r>
          </a:p>
          <a:p>
            <a:r>
              <a:rPr lang="nl-NL" sz="2800" b="1" dirty="0">
                <a:solidFill>
                  <a:schemeClr val="tx1"/>
                </a:solidFill>
                <a:latin typeface="Calibri" panose="020F0502020204030204" pitchFamily="34" charset="0"/>
                <a:cs typeface="Arial" panose="020B0604020202020204" pitchFamily="34" charset="0"/>
              </a:rPr>
              <a:t> </a:t>
            </a:r>
            <a:r>
              <a:rPr lang="nl-NL" sz="2400" dirty="0">
                <a:latin typeface="Calibri" panose="020F0502020204030204" pitchFamily="34" charset="0"/>
                <a:cs typeface="Arial" panose="020B0604020202020204" pitchFamily="34" charset="0"/>
              </a:rPr>
              <a:t>Bewustwordings- en signaleringsbijeenkomsten KNMG districten  </a:t>
            </a:r>
          </a:p>
          <a:p>
            <a:r>
              <a:rPr lang="nl-NL" sz="2400" dirty="0">
                <a:latin typeface="Calibri" panose="020F0502020204030204" pitchFamily="34" charset="0"/>
                <a:cs typeface="Arial" panose="020B0604020202020204" pitchFamily="34" charset="0"/>
              </a:rPr>
              <a:t> Trainingen huisartsen</a:t>
            </a:r>
          </a:p>
          <a:p>
            <a:r>
              <a:rPr lang="nl-NL" sz="2400" dirty="0">
                <a:latin typeface="Calibri" panose="020F0502020204030204" pitchFamily="34" charset="0"/>
                <a:cs typeface="Arial" panose="020B0604020202020204" pitchFamily="34" charset="0"/>
              </a:rPr>
              <a:t> Veilige vragen, E-</a:t>
            </a:r>
            <a:r>
              <a:rPr lang="nl-NL" sz="2400" dirty="0" err="1">
                <a:latin typeface="Calibri" panose="020F0502020204030204" pitchFamily="34" charset="0"/>
                <a:cs typeface="Arial" panose="020B0604020202020204" pitchFamily="34" charset="0"/>
              </a:rPr>
              <a:t>learning</a:t>
            </a:r>
            <a:endParaRPr lang="nl-NL" sz="2400" dirty="0">
              <a:latin typeface="Calibri" panose="020F0502020204030204" pitchFamily="34" charset="0"/>
              <a:cs typeface="Arial" panose="020B0604020202020204" pitchFamily="34" charset="0"/>
            </a:endParaRPr>
          </a:p>
          <a:p>
            <a:pPr marL="0" indent="0">
              <a:buNone/>
            </a:pPr>
            <a:endParaRPr lang="nl-NL" sz="2800" b="1"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631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descr="Afbeelding met persoon, foto, mensen, groep&#10;&#10;Automatisch gegenereerde beschrijving">
            <a:extLst>
              <a:ext uri="{FF2B5EF4-FFF2-40B4-BE49-F238E27FC236}">
                <a16:creationId xmlns:a16="http://schemas.microsoft.com/office/drawing/2014/main" id="{26FFFE6B-4088-441B-8B19-38484CAA8B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4" r="2846" b="2"/>
          <a:stretch/>
        </p:blipFill>
        <p:spPr bwMode="auto">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 descr="logocomensha-kl">
            <a:extLst>
              <a:ext uri="{FF2B5EF4-FFF2-40B4-BE49-F238E27FC236}">
                <a16:creationId xmlns:a16="http://schemas.microsoft.com/office/drawing/2014/main" id="{2C037662-0519-47DD-9038-1B5C07461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4316" y="602072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367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1872" y="294198"/>
            <a:ext cx="9692640" cy="784508"/>
          </a:xfrm>
        </p:spPr>
        <p:txBody>
          <a:bodyPr/>
          <a:lstStyle/>
          <a:p>
            <a:r>
              <a:rPr lang="nl-NL" dirty="0">
                <a:latin typeface="Calibri" panose="020F0502020204030204" pitchFamily="34" charset="0"/>
                <a:cs typeface="Arial" panose="020B0604020202020204" pitchFamily="34" charset="0"/>
              </a:rPr>
              <a:t>Signalen van mensenhandel</a:t>
            </a:r>
            <a:endParaRPr lang="nl-NL" dirty="0"/>
          </a:p>
        </p:txBody>
      </p:sp>
      <p:sp>
        <p:nvSpPr>
          <p:cNvPr id="3" name="Tijdelijke aanduiding voor inhoud 2"/>
          <p:cNvSpPr>
            <a:spLocks noGrp="1"/>
          </p:cNvSpPr>
          <p:nvPr>
            <p:ph idx="1"/>
          </p:nvPr>
        </p:nvSpPr>
        <p:spPr>
          <a:xfrm>
            <a:off x="1083279" y="1378743"/>
            <a:ext cx="8595360" cy="4608000"/>
          </a:xfrm>
        </p:spPr>
        <p:txBody>
          <a:bodyPr/>
          <a:lstStyle/>
          <a:p>
            <a:pPr marL="0" indent="0">
              <a:buNone/>
            </a:pPr>
            <a:r>
              <a:rPr lang="nl-NL" sz="2800" dirty="0">
                <a:latin typeface="Calibri" panose="020F0502020204030204" pitchFamily="34" charset="0"/>
              </a:rPr>
              <a:t>Waar moet/kun je op letten?</a:t>
            </a:r>
          </a:p>
          <a:p>
            <a:endParaRPr lang="nl-NL" dirty="0">
              <a:latin typeface="Calibri" panose="020F0502020204030204" pitchFamily="34" charset="0"/>
            </a:endParaRPr>
          </a:p>
          <a:p>
            <a:endParaRPr lang="nl-NL" dirty="0">
              <a:latin typeface="Calibri" panose="020F0502020204030204" pitchFamily="34" charset="0"/>
            </a:endParaRPr>
          </a:p>
          <a:p>
            <a:pPr marL="0" indent="0">
              <a:buNone/>
            </a:pPr>
            <a:endParaRPr lang="nl-NL" dirty="0"/>
          </a:p>
        </p:txBody>
      </p:sp>
      <p:pic>
        <p:nvPicPr>
          <p:cNvPr id="1032" name="Picture 8" descr="https://www.huiselijkgeweld.nl/foto/iconen/nieuw/jeugdprostitutie-meisjes.png">
            <a:hlinkClick r:id="rId3"/>
            <a:extLst>
              <a:ext uri="{FF2B5EF4-FFF2-40B4-BE49-F238E27FC236}">
                <a16:creationId xmlns:a16="http://schemas.microsoft.com/office/drawing/2014/main" id="{062B0D6F-1E1E-4A67-8C28-C00F315BE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196" y="2091508"/>
            <a:ext cx="2076929" cy="234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www.huiselijkgeweld.nl/foto/iconen/nieuw/jeugdprostitutie-jongens.png">
            <a:hlinkClick r:id="rId5"/>
            <a:extLst>
              <a:ext uri="{FF2B5EF4-FFF2-40B4-BE49-F238E27FC236}">
                <a16:creationId xmlns:a16="http://schemas.microsoft.com/office/drawing/2014/main" id="{C4069758-2EDF-4F0E-B268-B1866CBE90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9884" y="2071171"/>
            <a:ext cx="2076929" cy="234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www.huiselijkgeweld.nl/foto/iconen/nieuw/mensenhandel.png">
            <a:hlinkClick r:id="rId7"/>
            <a:extLst>
              <a:ext uri="{FF2B5EF4-FFF2-40B4-BE49-F238E27FC236}">
                <a16:creationId xmlns:a16="http://schemas.microsoft.com/office/drawing/2014/main" id="{67F97C1F-013D-466F-B6BC-7A89A1BBB1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1872" y="2071171"/>
            <a:ext cx="2074542" cy="234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698191A4-C734-45FF-B86A-4760FFE5CFFF}"/>
              </a:ext>
            </a:extLst>
          </p:cNvPr>
          <p:cNvSpPr/>
          <p:nvPr/>
        </p:nvSpPr>
        <p:spPr>
          <a:xfrm>
            <a:off x="1261872" y="4571316"/>
            <a:ext cx="6235233" cy="1815882"/>
          </a:xfrm>
          <a:prstGeom prst="rect">
            <a:avLst/>
          </a:prstGeom>
        </p:spPr>
        <p:txBody>
          <a:bodyPr wrap="none">
            <a:spAutoFit/>
          </a:bodyPr>
          <a:lstStyle/>
          <a:p>
            <a:pPr lvl="0"/>
            <a:r>
              <a:rPr lang="nl-NL" sz="2800" b="1" dirty="0">
                <a:solidFill>
                  <a:schemeClr val="tx1">
                    <a:lumMod val="65000"/>
                    <a:lumOff val="35000"/>
                  </a:schemeClr>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xmlns="" val="tx"/>
                    </a:ext>
                  </a:extLst>
                </a:hlinkClick>
              </a:rPr>
              <a:t>https://www.huiselijkgeweld.nl/vormen</a:t>
            </a:r>
            <a:endParaRPr lang="nl-NL" sz="2800" b="1" dirty="0">
              <a:solidFill>
                <a:schemeClr val="tx1">
                  <a:lumMod val="65000"/>
                  <a:lumOff val="35000"/>
                </a:schemeClr>
              </a:solidFill>
              <a:latin typeface="Calibri" panose="020F0502020204030204" pitchFamily="34" charset="0"/>
              <a:cs typeface="Calibri" panose="020F0502020204030204" pitchFamily="34" charset="0"/>
            </a:endParaRPr>
          </a:p>
          <a:p>
            <a:pPr lvl="0"/>
            <a:endParaRPr lang="nl-NL" sz="2800" b="1" dirty="0">
              <a:solidFill>
                <a:schemeClr val="tx1">
                  <a:lumMod val="65000"/>
                  <a:lumOff val="35000"/>
                </a:schemeClr>
              </a:solidFill>
              <a:latin typeface="Calibri" panose="020F0502020204030204" pitchFamily="34" charset="0"/>
              <a:cs typeface="Calibri" panose="020F0502020204030204" pitchFamily="34" charset="0"/>
            </a:endParaRPr>
          </a:p>
          <a:p>
            <a:pPr lvl="0"/>
            <a:r>
              <a:rPr lang="nl-NL" sz="2800" b="1" dirty="0">
                <a:solidFill>
                  <a:schemeClr val="tx1">
                    <a:lumMod val="65000"/>
                    <a:lumOff val="35000"/>
                  </a:schemeClr>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xmlns="" val="tx"/>
                    </a:ext>
                  </a:extLst>
                </a:hlinkClick>
              </a:rPr>
              <a:t>https://signalenkaart.nl/</a:t>
            </a:r>
            <a:r>
              <a:rPr lang="nl-NL" sz="2800" b="1" dirty="0">
                <a:solidFill>
                  <a:schemeClr val="tx1">
                    <a:lumMod val="65000"/>
                    <a:lumOff val="35000"/>
                  </a:schemeClr>
                </a:solidFill>
                <a:latin typeface="Calibri" panose="020F0502020204030204" pitchFamily="34" charset="0"/>
                <a:cs typeface="Calibri" panose="020F0502020204030204" pitchFamily="34" charset="0"/>
              </a:rPr>
              <a:t>  </a:t>
            </a:r>
          </a:p>
          <a:p>
            <a:pPr lvl="0"/>
            <a:endParaRPr lang="nl-NL" sz="28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 name="Afbeelding 1" descr="logocomensha-kl">
            <a:extLst>
              <a:ext uri="{FF2B5EF4-FFF2-40B4-BE49-F238E27FC236}">
                <a16:creationId xmlns:a16="http://schemas.microsoft.com/office/drawing/2014/main" id="{CE749007-CA32-4410-AE87-F21751A71C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54316" y="602072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17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1872" y="1314450"/>
            <a:ext cx="8595360" cy="4865687"/>
          </a:xfrm>
        </p:spPr>
        <p:txBody>
          <a:bodyPr>
            <a:normAutofit/>
          </a:bodyPr>
          <a:lstStyle/>
          <a:p>
            <a:r>
              <a:rPr lang="nl-NL" sz="2600" dirty="0">
                <a:latin typeface="Calibri" panose="020F0502020204030204" pitchFamily="34" charset="0"/>
              </a:rPr>
              <a:t>Werkt afwisselend op verschillende plaatsen</a:t>
            </a:r>
          </a:p>
          <a:p>
            <a:r>
              <a:rPr lang="nl-NL" sz="2600" dirty="0">
                <a:latin typeface="Calibri" panose="020F0502020204030204" pitchFamily="34" charset="0"/>
              </a:rPr>
              <a:t>Heeft kenmerken die duiden op afhankelijkheid van de exploitant/uitbuiter (tatoeages of voodoomateriaal)</a:t>
            </a:r>
          </a:p>
          <a:p>
            <a:r>
              <a:rPr lang="nl-NL" sz="2600" dirty="0">
                <a:latin typeface="Calibri" panose="020F0502020204030204" pitchFamily="34" charset="0"/>
              </a:rPr>
              <a:t>Wordt gechanteerd of bedreigd (ook familie kan bedreigd worden)</a:t>
            </a:r>
          </a:p>
          <a:p>
            <a:r>
              <a:rPr lang="nl-NL" sz="2600" dirty="0">
                <a:latin typeface="Calibri" panose="020F0502020204030204" pitchFamily="34" charset="0"/>
              </a:rPr>
              <a:t>Werkt onder gevaarlijke omstandigheden</a:t>
            </a:r>
          </a:p>
          <a:p>
            <a:r>
              <a:rPr lang="nl-NL" sz="2600" dirty="0">
                <a:latin typeface="Calibri" panose="020F0502020204030204" pitchFamily="34" charset="0"/>
              </a:rPr>
              <a:t>Ontvangt een ongebruikelijk laag loon</a:t>
            </a:r>
          </a:p>
          <a:p>
            <a:r>
              <a:rPr lang="nl-NL" sz="2600" dirty="0">
                <a:latin typeface="Calibri" panose="020F0502020204030204" pitchFamily="34" charset="0"/>
              </a:rPr>
              <a:t>Spijbelt en/of heeft achteruitgaande schoolresultaten</a:t>
            </a:r>
          </a:p>
          <a:p>
            <a:pPr lvl="0">
              <a:buClr>
                <a:srgbClr val="D34817"/>
              </a:buClr>
            </a:pPr>
            <a:r>
              <a:rPr lang="nl-NL" sz="2600" dirty="0">
                <a:solidFill>
                  <a:prstClr val="black">
                    <a:lumMod val="65000"/>
                    <a:lumOff val="35000"/>
                  </a:prstClr>
                </a:solidFill>
                <a:latin typeface="Calibri" panose="020F0502020204030204" pitchFamily="34" charset="0"/>
              </a:rPr>
              <a:t>Geeft vage verklaringen voor of verbergt lichamelijk letsel</a:t>
            </a:r>
          </a:p>
          <a:p>
            <a:endParaRPr lang="nl-NL" sz="2600" dirty="0">
              <a:latin typeface="Calibri" panose="020F0502020204030204" pitchFamily="34" charset="0"/>
            </a:endParaRPr>
          </a:p>
          <a:p>
            <a:pPr marL="0" indent="0">
              <a:buNone/>
            </a:pPr>
            <a:endParaRPr lang="nl-NL" sz="2400" dirty="0">
              <a:latin typeface="Calibri" panose="020F0502020204030204" pitchFamily="34" charset="0"/>
            </a:endParaRPr>
          </a:p>
        </p:txBody>
      </p:sp>
      <p:sp>
        <p:nvSpPr>
          <p:cNvPr id="5" name="Titel 1"/>
          <p:cNvSpPr txBox="1">
            <a:spLocks/>
          </p:cNvSpPr>
          <p:nvPr/>
        </p:nvSpPr>
        <p:spPr>
          <a:xfrm>
            <a:off x="1149118" y="424904"/>
            <a:ext cx="9692640" cy="676515"/>
          </a:xfrm>
          <a:prstGeom prst="rect">
            <a:avLst/>
          </a:prstGeom>
        </p:spPr>
        <p:txBody>
          <a:bodyPr vert="horz" lIns="91440" tIns="27432" rIns="91440" bIns="45720" rtlCol="0" anchor="b">
            <a:no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50" normalizeH="0" baseline="0" noProof="0" dirty="0">
                <a:ln>
                  <a:noFill/>
                </a:ln>
                <a:solidFill>
                  <a:srgbClr val="D34817"/>
                </a:solidFill>
                <a:effectLst/>
                <a:uLnTx/>
                <a:uFillTx/>
                <a:latin typeface="Calibri" panose="020F0502020204030204" pitchFamily="34" charset="0"/>
                <a:ea typeface="+mj-ea"/>
                <a:cs typeface="Arial" panose="020B0604020202020204" pitchFamily="34" charset="0"/>
              </a:rPr>
              <a:t>Signalen van mensenhandel</a:t>
            </a:r>
          </a:p>
        </p:txBody>
      </p:sp>
      <p:pic>
        <p:nvPicPr>
          <p:cNvPr id="4" name="Afbeelding 1" descr="logocomensha-k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316" y="602072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015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1872" y="1314450"/>
            <a:ext cx="8595360" cy="4865687"/>
          </a:xfrm>
        </p:spPr>
        <p:txBody>
          <a:bodyPr>
            <a:normAutofit fontScale="85000" lnSpcReduction="10000"/>
          </a:bodyPr>
          <a:lstStyle/>
          <a:p>
            <a:r>
              <a:rPr lang="nl-NL" sz="2800" dirty="0">
                <a:latin typeface="Calibri" panose="020F0502020204030204" pitchFamily="34" charset="0"/>
              </a:rPr>
              <a:t>Heeft vertekende ideeën over vriendschap, liefde en aandacht</a:t>
            </a:r>
          </a:p>
          <a:p>
            <a:r>
              <a:rPr lang="nl-NL" sz="2800" dirty="0">
                <a:latin typeface="Calibri" panose="020F0502020204030204" pitchFamily="34" charset="0"/>
              </a:rPr>
              <a:t>Neemt werkgever of derden overdreven in bescherming</a:t>
            </a:r>
          </a:p>
          <a:p>
            <a:r>
              <a:rPr lang="nl-NL" sz="2800" dirty="0">
                <a:latin typeface="Calibri" panose="020F0502020204030204" pitchFamily="34" charset="0"/>
              </a:rPr>
              <a:t>Vertoont plotselinge gedragsverandering en normafwijkend gedrag</a:t>
            </a:r>
          </a:p>
          <a:p>
            <a:r>
              <a:rPr lang="nl-NL" sz="2800" dirty="0">
                <a:latin typeface="Calibri" panose="020F0502020204030204" pitchFamily="34" charset="0"/>
              </a:rPr>
              <a:t>Heeft veel nieuwe vriendschappen en contacten (niet leeftijdsconform)</a:t>
            </a:r>
          </a:p>
          <a:p>
            <a:r>
              <a:rPr lang="nl-NL" sz="2800" dirty="0">
                <a:latin typeface="Calibri" panose="020F0502020204030204" pitchFamily="34" charset="0"/>
              </a:rPr>
              <a:t>Verwaarloost of beëindigt oude vriendschappen en familierelaties</a:t>
            </a:r>
          </a:p>
          <a:p>
            <a:r>
              <a:rPr lang="nl-NL" sz="2800" dirty="0">
                <a:latin typeface="Calibri" panose="020F0502020204030204" pitchFamily="34" charset="0"/>
              </a:rPr>
              <a:t>Er is sprake van dubieuze schuldopbouw bij werkgever of derden</a:t>
            </a:r>
          </a:p>
          <a:p>
            <a:r>
              <a:rPr lang="nl-NL" sz="2800" dirty="0">
                <a:latin typeface="Calibri" panose="020F0502020204030204" pitchFamily="34" charset="0"/>
              </a:rPr>
              <a:t>Is bang voor uitzetting of mishandeling</a:t>
            </a:r>
          </a:p>
          <a:p>
            <a:endParaRPr lang="nl-NL" sz="2400" dirty="0">
              <a:latin typeface="Calibri" panose="020F0502020204030204" pitchFamily="34" charset="0"/>
            </a:endParaRPr>
          </a:p>
          <a:p>
            <a:endParaRPr lang="nl-NL" sz="2400" dirty="0">
              <a:latin typeface="Calibri" panose="020F0502020204030204" pitchFamily="34" charset="0"/>
            </a:endParaRPr>
          </a:p>
          <a:p>
            <a:pPr marL="0" indent="0">
              <a:buNone/>
            </a:pPr>
            <a:endParaRPr lang="nl-NL" sz="2400" dirty="0">
              <a:latin typeface="Calibri" panose="020F0502020204030204" pitchFamily="34" charset="0"/>
            </a:endParaRPr>
          </a:p>
        </p:txBody>
      </p:sp>
      <p:sp>
        <p:nvSpPr>
          <p:cNvPr id="5" name="Titel 1"/>
          <p:cNvSpPr txBox="1">
            <a:spLocks/>
          </p:cNvSpPr>
          <p:nvPr/>
        </p:nvSpPr>
        <p:spPr>
          <a:xfrm>
            <a:off x="1149118" y="424904"/>
            <a:ext cx="9692640" cy="676515"/>
          </a:xfrm>
          <a:prstGeom prst="rect">
            <a:avLst/>
          </a:prstGeom>
        </p:spPr>
        <p:txBody>
          <a:bodyPr vert="horz" lIns="91440" tIns="27432" rIns="91440" bIns="45720" rtlCol="0" anchor="b">
            <a:no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50" normalizeH="0" baseline="0" noProof="0" dirty="0">
                <a:ln>
                  <a:noFill/>
                </a:ln>
                <a:solidFill>
                  <a:srgbClr val="D34817"/>
                </a:solidFill>
                <a:effectLst/>
                <a:uLnTx/>
                <a:uFillTx/>
                <a:latin typeface="Calibri" panose="020F0502020204030204" pitchFamily="34" charset="0"/>
                <a:ea typeface="+mj-ea"/>
                <a:cs typeface="Arial" panose="020B0604020202020204" pitchFamily="34" charset="0"/>
              </a:rPr>
              <a:t>Signalen van mensenhandel</a:t>
            </a:r>
          </a:p>
        </p:txBody>
      </p:sp>
      <p:pic>
        <p:nvPicPr>
          <p:cNvPr id="4" name="Afbeelding 1" descr="logocomensha-k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316" y="602072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806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1872" y="1314450"/>
            <a:ext cx="8595360" cy="4865687"/>
          </a:xfrm>
        </p:spPr>
        <p:txBody>
          <a:bodyPr>
            <a:normAutofit lnSpcReduction="10000"/>
          </a:bodyPr>
          <a:lstStyle/>
          <a:p>
            <a:r>
              <a:rPr lang="nl-NL" sz="2600" dirty="0">
                <a:latin typeface="Calibri" panose="020F0502020204030204" pitchFamily="34" charset="0"/>
              </a:rPr>
              <a:t>Is in het bezit van een vals paspoort</a:t>
            </a:r>
          </a:p>
          <a:p>
            <a:r>
              <a:rPr lang="nl-NL" sz="2600" dirty="0">
                <a:latin typeface="Calibri" panose="020F0502020204030204" pitchFamily="34" charset="0"/>
              </a:rPr>
              <a:t>Heeft niet zelf een reis of visa geregeld</a:t>
            </a:r>
          </a:p>
          <a:p>
            <a:r>
              <a:rPr lang="nl-NL" sz="2600" dirty="0">
                <a:latin typeface="Calibri" panose="020F0502020204030204" pitchFamily="34" charset="0"/>
              </a:rPr>
              <a:t>Verblijft illegaal in Nederland</a:t>
            </a:r>
          </a:p>
          <a:p>
            <a:r>
              <a:rPr lang="nl-NL" sz="2600" dirty="0">
                <a:latin typeface="Calibri" panose="020F0502020204030204" pitchFamily="34" charset="0"/>
              </a:rPr>
              <a:t>Kan niet vrijelijk beschikken over eigen verdiensten en/of moet een onredelijk groot deel van de inkomsten afdragen</a:t>
            </a:r>
          </a:p>
          <a:p>
            <a:r>
              <a:rPr lang="nl-NL" sz="2600" dirty="0">
                <a:latin typeface="Calibri" panose="020F0502020204030204" pitchFamily="34" charset="0"/>
              </a:rPr>
              <a:t>Beschikt niet over een eigen woonruimte</a:t>
            </a:r>
          </a:p>
          <a:p>
            <a:r>
              <a:rPr lang="nl-NL" sz="2600" dirty="0">
                <a:latin typeface="Calibri" panose="020F0502020204030204" pitchFamily="34" charset="0"/>
              </a:rPr>
              <a:t>Heeft weinig tot geen contact met de buitenwereld</a:t>
            </a:r>
          </a:p>
          <a:p>
            <a:r>
              <a:rPr lang="nl-NL" sz="2600" dirty="0">
                <a:latin typeface="Calibri" panose="020F0502020204030204" pitchFamily="34" charset="0"/>
              </a:rPr>
              <a:t>Maakt uitzonderlijk lange werkdagen of werkweken</a:t>
            </a:r>
          </a:p>
          <a:p>
            <a:r>
              <a:rPr lang="nl-NL" sz="2600" dirty="0">
                <a:latin typeface="Calibri" panose="020F0502020204030204" pitchFamily="34" charset="0"/>
              </a:rPr>
              <a:t>Heeft beperkte bewegingsvrijheid</a:t>
            </a:r>
          </a:p>
          <a:p>
            <a:endParaRPr lang="nl-NL" sz="2400" dirty="0">
              <a:latin typeface="Calibri" panose="020F0502020204030204" pitchFamily="34" charset="0"/>
            </a:endParaRPr>
          </a:p>
          <a:p>
            <a:endParaRPr lang="nl-NL" sz="2400" dirty="0">
              <a:latin typeface="Calibri" panose="020F0502020204030204" pitchFamily="34" charset="0"/>
            </a:endParaRPr>
          </a:p>
          <a:p>
            <a:endParaRPr lang="nl-NL" sz="2400" dirty="0">
              <a:latin typeface="Calibri" panose="020F0502020204030204" pitchFamily="34" charset="0"/>
            </a:endParaRPr>
          </a:p>
          <a:p>
            <a:pPr marL="0" indent="0">
              <a:buNone/>
            </a:pPr>
            <a:endParaRPr lang="nl-NL" sz="2400" dirty="0">
              <a:latin typeface="Calibri" panose="020F0502020204030204" pitchFamily="34" charset="0"/>
            </a:endParaRPr>
          </a:p>
        </p:txBody>
      </p:sp>
      <p:sp>
        <p:nvSpPr>
          <p:cNvPr id="5" name="Titel 1"/>
          <p:cNvSpPr txBox="1">
            <a:spLocks/>
          </p:cNvSpPr>
          <p:nvPr/>
        </p:nvSpPr>
        <p:spPr>
          <a:xfrm>
            <a:off x="1149118" y="424904"/>
            <a:ext cx="9692640" cy="676515"/>
          </a:xfrm>
          <a:prstGeom prst="rect">
            <a:avLst/>
          </a:prstGeom>
        </p:spPr>
        <p:txBody>
          <a:bodyPr vert="horz" lIns="91440" tIns="27432" rIns="91440" bIns="45720" rtlCol="0" anchor="b">
            <a:no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50" normalizeH="0" baseline="0" noProof="0" dirty="0">
                <a:ln>
                  <a:noFill/>
                </a:ln>
                <a:solidFill>
                  <a:srgbClr val="D34817"/>
                </a:solidFill>
                <a:effectLst/>
                <a:uLnTx/>
                <a:uFillTx/>
                <a:latin typeface="Calibri" panose="020F0502020204030204" pitchFamily="34" charset="0"/>
                <a:ea typeface="+mj-ea"/>
                <a:cs typeface="Arial" panose="020B0604020202020204" pitchFamily="34" charset="0"/>
              </a:rPr>
              <a:t>Signalen van mensenhandel</a:t>
            </a:r>
          </a:p>
        </p:txBody>
      </p:sp>
      <p:pic>
        <p:nvPicPr>
          <p:cNvPr id="4" name="Afbeelding 1" descr="logocomensha-k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316" y="602072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68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5CD7C6F-3391-4A22-9214-DF52ACCC0B8D}"/>
              </a:ext>
            </a:extLst>
          </p:cNvPr>
          <p:cNvPicPr>
            <a:picLocks noChangeAspect="1"/>
          </p:cNvPicPr>
          <p:nvPr/>
        </p:nvPicPr>
        <p:blipFill>
          <a:blip r:embed="rId3"/>
          <a:stretch>
            <a:fillRect/>
          </a:stretch>
        </p:blipFill>
        <p:spPr>
          <a:xfrm>
            <a:off x="999823" y="873000"/>
            <a:ext cx="9458780" cy="5112000"/>
          </a:xfrm>
          <a:prstGeom prst="rect">
            <a:avLst/>
          </a:prstGeom>
        </p:spPr>
      </p:pic>
      <p:pic>
        <p:nvPicPr>
          <p:cNvPr id="10" name="Afbeelding 1" descr="logocomensha-kl">
            <a:extLst>
              <a:ext uri="{FF2B5EF4-FFF2-40B4-BE49-F238E27FC236}">
                <a16:creationId xmlns:a16="http://schemas.microsoft.com/office/drawing/2014/main" id="{9CBB6D48-1F81-440D-B43F-6EFEE2AF8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4316" y="602072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106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87BBAFA-7DAB-4EF7-AD5B-09895D6C4687}"/>
              </a:ext>
            </a:extLst>
          </p:cNvPr>
          <p:cNvPicPr>
            <a:picLocks noChangeAspect="1"/>
          </p:cNvPicPr>
          <p:nvPr/>
        </p:nvPicPr>
        <p:blipFill>
          <a:blip r:embed="rId3"/>
          <a:stretch>
            <a:fillRect/>
          </a:stretch>
        </p:blipFill>
        <p:spPr>
          <a:xfrm>
            <a:off x="1164017" y="1304334"/>
            <a:ext cx="9347759" cy="3384000"/>
          </a:xfrm>
          <a:prstGeom prst="rect">
            <a:avLst/>
          </a:prstGeom>
        </p:spPr>
      </p:pic>
      <p:pic>
        <p:nvPicPr>
          <p:cNvPr id="3" name="Afbeelding 2">
            <a:extLst>
              <a:ext uri="{FF2B5EF4-FFF2-40B4-BE49-F238E27FC236}">
                <a16:creationId xmlns:a16="http://schemas.microsoft.com/office/drawing/2014/main" id="{B4ED96A7-814C-45CF-8350-75948CBFE3EC}"/>
              </a:ext>
            </a:extLst>
          </p:cNvPr>
          <p:cNvPicPr>
            <a:picLocks noChangeAspect="1"/>
          </p:cNvPicPr>
          <p:nvPr/>
        </p:nvPicPr>
        <p:blipFill>
          <a:blip r:embed="rId4"/>
          <a:stretch>
            <a:fillRect/>
          </a:stretch>
        </p:blipFill>
        <p:spPr>
          <a:xfrm>
            <a:off x="8719101" y="5955127"/>
            <a:ext cx="2389839" cy="530398"/>
          </a:xfrm>
          <a:prstGeom prst="rect">
            <a:avLst/>
          </a:prstGeom>
        </p:spPr>
      </p:pic>
    </p:spTree>
    <p:extLst>
      <p:ext uri="{BB962C8B-B14F-4D97-AF65-F5344CB8AC3E}">
        <p14:creationId xmlns:p14="http://schemas.microsoft.com/office/powerpoint/2010/main" val="2458259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1F45486-7385-4319-A405-94746164C394}"/>
              </a:ext>
            </a:extLst>
          </p:cNvPr>
          <p:cNvPicPr>
            <a:picLocks noChangeAspect="1"/>
          </p:cNvPicPr>
          <p:nvPr/>
        </p:nvPicPr>
        <p:blipFill>
          <a:blip r:embed="rId3"/>
          <a:stretch>
            <a:fillRect/>
          </a:stretch>
        </p:blipFill>
        <p:spPr>
          <a:xfrm>
            <a:off x="1104031" y="270026"/>
            <a:ext cx="8119662" cy="5724000"/>
          </a:xfrm>
          <a:prstGeom prst="rect">
            <a:avLst/>
          </a:prstGeom>
        </p:spPr>
      </p:pic>
      <p:pic>
        <p:nvPicPr>
          <p:cNvPr id="3" name="Afbeelding 2">
            <a:extLst>
              <a:ext uri="{FF2B5EF4-FFF2-40B4-BE49-F238E27FC236}">
                <a16:creationId xmlns:a16="http://schemas.microsoft.com/office/drawing/2014/main" id="{913BFFE4-F742-4965-A812-464D0AB7DC88}"/>
              </a:ext>
            </a:extLst>
          </p:cNvPr>
          <p:cNvPicPr>
            <a:picLocks noChangeAspect="1"/>
          </p:cNvPicPr>
          <p:nvPr/>
        </p:nvPicPr>
        <p:blipFill>
          <a:blip r:embed="rId4"/>
          <a:stretch>
            <a:fillRect/>
          </a:stretch>
        </p:blipFill>
        <p:spPr>
          <a:xfrm>
            <a:off x="8638890" y="6057576"/>
            <a:ext cx="2389839" cy="530398"/>
          </a:xfrm>
          <a:prstGeom prst="rect">
            <a:avLst/>
          </a:prstGeom>
        </p:spPr>
      </p:pic>
    </p:spTree>
    <p:extLst>
      <p:ext uri="{BB962C8B-B14F-4D97-AF65-F5344CB8AC3E}">
        <p14:creationId xmlns:p14="http://schemas.microsoft.com/office/powerpoint/2010/main" val="2080310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13BFFE4-F742-4965-A812-464D0AB7DC88}"/>
              </a:ext>
            </a:extLst>
          </p:cNvPr>
          <p:cNvPicPr>
            <a:picLocks noChangeAspect="1"/>
          </p:cNvPicPr>
          <p:nvPr/>
        </p:nvPicPr>
        <p:blipFill>
          <a:blip r:embed="rId3"/>
          <a:stretch>
            <a:fillRect/>
          </a:stretch>
        </p:blipFill>
        <p:spPr>
          <a:xfrm>
            <a:off x="8638890" y="6057576"/>
            <a:ext cx="2389839" cy="530398"/>
          </a:xfrm>
          <a:prstGeom prst="rect">
            <a:avLst/>
          </a:prstGeom>
        </p:spPr>
      </p:pic>
      <p:sp>
        <p:nvSpPr>
          <p:cNvPr id="4" name="Rechthoek 3">
            <a:extLst>
              <a:ext uri="{FF2B5EF4-FFF2-40B4-BE49-F238E27FC236}">
                <a16:creationId xmlns:a16="http://schemas.microsoft.com/office/drawing/2014/main" id="{E3568E25-6F00-4563-B8C4-C9EC8E077834}"/>
              </a:ext>
            </a:extLst>
          </p:cNvPr>
          <p:cNvSpPr/>
          <p:nvPr/>
        </p:nvSpPr>
        <p:spPr>
          <a:xfrm>
            <a:off x="1690777" y="1410289"/>
            <a:ext cx="7919049" cy="3170099"/>
          </a:xfrm>
          <a:prstGeom prst="rect">
            <a:avLst/>
          </a:prstGeom>
        </p:spPr>
        <p:txBody>
          <a:bodyPr wrap="square">
            <a:spAutoFit/>
          </a:bodyPr>
          <a:lstStyle/>
          <a:p>
            <a:r>
              <a:rPr lang="nl-NL" sz="2000" b="1" dirty="0">
                <a:latin typeface="Calibri" panose="020F0502020204030204" pitchFamily="34" charset="0"/>
                <a:cs typeface="Calibri" panose="020F0502020204030204" pitchFamily="34" charset="0"/>
              </a:rPr>
              <a:t>Boris is gevallen</a:t>
            </a:r>
          </a:p>
          <a:p>
            <a:endParaRPr lang="nl-NL" sz="2000" dirty="0">
              <a:latin typeface="Calibri" panose="020F0502020204030204" pitchFamily="34" charset="0"/>
              <a:cs typeface="Calibri" panose="020F0502020204030204" pitchFamily="34" charset="0"/>
            </a:endParaRPr>
          </a:p>
          <a:p>
            <a:r>
              <a:rPr lang="nl-NL" sz="2000" dirty="0">
                <a:latin typeface="Calibri" panose="020F0502020204030204" pitchFamily="34" charset="0"/>
                <a:cs typeface="Calibri" panose="020F0502020204030204" pitchFamily="34" charset="0"/>
              </a:rPr>
              <a:t>De Oekraïense Boris meldt zich met pijn in zijn rug en borst bij de huisarts. Na onderzoek vermoedt de huisarts enkele gekneusde ribben en een gebroken sleutelbeen. Dit alles lijkt al enkele dagen geleden opgelopen te zijn. Desgevraagd vertelt Boris dat hij ‘gevallen’ is en niet eerder gekomen is omdat hij van zijn baas niet weg mocht van de bouwplaats. Meer wil hij er niet over kwijt. Doorgestuurd worden naar het ziekenhuis wil hij niet. Hij is onverzekerd en bang dat hij het land wordt uitgezet . De huisarts heeft er geen goed gevoel bij. Wat kan hij doen?</a:t>
            </a:r>
          </a:p>
        </p:txBody>
      </p:sp>
    </p:spTree>
    <p:extLst>
      <p:ext uri="{BB962C8B-B14F-4D97-AF65-F5344CB8AC3E}">
        <p14:creationId xmlns:p14="http://schemas.microsoft.com/office/powerpoint/2010/main" val="2223475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1872" y="294198"/>
            <a:ext cx="9692640" cy="803082"/>
          </a:xfrm>
        </p:spPr>
        <p:txBody>
          <a:bodyPr>
            <a:normAutofit/>
          </a:bodyPr>
          <a:lstStyle/>
          <a:p>
            <a:r>
              <a:rPr lang="nl-NL" dirty="0">
                <a:latin typeface="Calibri" panose="020F0502020204030204" pitchFamily="34" charset="0"/>
                <a:ea typeface="Verdana" panose="020B0604030504040204" pitchFamily="34" charset="0"/>
                <a:cs typeface="Arial" panose="020B0604020202020204" pitchFamily="34" charset="0"/>
              </a:rPr>
              <a:t>Waarom ben ik hier vandaag? </a:t>
            </a:r>
          </a:p>
        </p:txBody>
      </p:sp>
      <p:pic>
        <p:nvPicPr>
          <p:cNvPr id="1026" name="Afbeelding 1" descr="logocomensha-k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316" y="602072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1342541" y="1277502"/>
            <a:ext cx="9056301" cy="4743223"/>
          </a:xfrm>
        </p:spPr>
        <p:txBody>
          <a:bodyPr>
            <a:noAutofit/>
          </a:bodyPr>
          <a:lstStyle/>
          <a:p>
            <a:pPr marL="548640" lvl="2" indent="0">
              <a:buNone/>
            </a:pPr>
            <a:r>
              <a:rPr lang="nl-NL" sz="4400" dirty="0">
                <a:latin typeface="Calibri" panose="020F0502020204030204" pitchFamily="34" charset="0"/>
              </a:rPr>
              <a:t> </a:t>
            </a:r>
          </a:p>
          <a:p>
            <a:pPr lvl="2">
              <a:buFont typeface="Wingdings" panose="05000000000000000000" pitchFamily="2" charset="2"/>
              <a:buChar char="v"/>
            </a:pPr>
            <a:r>
              <a:rPr lang="nl-NL" sz="4400" dirty="0">
                <a:latin typeface="Calibri" panose="020F0502020204030204" pitchFamily="34" charset="0"/>
              </a:rPr>
              <a:t>Bewustwording over mensenhandel</a:t>
            </a:r>
          </a:p>
          <a:p>
            <a:pPr lvl="2">
              <a:buFont typeface="Wingdings" panose="05000000000000000000" pitchFamily="2" charset="2"/>
              <a:buChar char="v"/>
            </a:pPr>
            <a:r>
              <a:rPr lang="nl-NL" sz="4400" dirty="0">
                <a:latin typeface="Calibri" panose="020F0502020204030204" pitchFamily="34" charset="0"/>
              </a:rPr>
              <a:t> Signalen van mensenhandel</a:t>
            </a:r>
          </a:p>
          <a:p>
            <a:pPr lvl="2">
              <a:buFont typeface="Wingdings" panose="05000000000000000000" pitchFamily="2" charset="2"/>
              <a:buChar char="v"/>
            </a:pPr>
            <a:r>
              <a:rPr lang="nl-NL" sz="4400" dirty="0">
                <a:latin typeface="Calibri" panose="020F0502020204030204" pitchFamily="34" charset="0"/>
              </a:rPr>
              <a:t> Meldcode en meldroute(-s) </a:t>
            </a:r>
          </a:p>
          <a:p>
            <a:pPr lvl="2">
              <a:buFont typeface="Wingdings" panose="05000000000000000000" pitchFamily="2" charset="2"/>
              <a:buChar char="v"/>
            </a:pPr>
            <a:r>
              <a:rPr lang="nl-NL" sz="4400" dirty="0">
                <a:latin typeface="Calibri" panose="020F0502020204030204" pitchFamily="34" charset="0"/>
              </a:rPr>
              <a:t> Wat kun jij doen?</a:t>
            </a:r>
          </a:p>
          <a:p>
            <a:pPr marL="0" indent="0">
              <a:buNone/>
            </a:pPr>
            <a:endParaRPr lang="nl-NL" sz="2800" dirty="0">
              <a:solidFill>
                <a:srgbClr val="FF0000"/>
              </a:solidFill>
              <a:latin typeface="Calibri" panose="020F0502020204030204" pitchFamily="34" charset="0"/>
              <a:cs typeface="Arial" panose="020B0604020202020204" pitchFamily="34" charset="0"/>
            </a:endParaRPr>
          </a:p>
        </p:txBody>
      </p:sp>
      <p:sp>
        <p:nvSpPr>
          <p:cNvPr id="4" name="Rechthoek 3">
            <a:extLst>
              <a:ext uri="{FF2B5EF4-FFF2-40B4-BE49-F238E27FC236}">
                <a16:creationId xmlns:a16="http://schemas.microsoft.com/office/drawing/2014/main" id="{4002AB06-7EC5-4E12-9630-B44EF10037BD}"/>
              </a:ext>
            </a:extLst>
          </p:cNvPr>
          <p:cNvSpPr/>
          <p:nvPr/>
        </p:nvSpPr>
        <p:spPr>
          <a:xfrm>
            <a:off x="5974813" y="3244334"/>
            <a:ext cx="242374" cy="369332"/>
          </a:xfrm>
          <a:prstGeom prst="rect">
            <a:avLst/>
          </a:prstGeom>
        </p:spPr>
        <p:txBody>
          <a:bodyPr wrap="none">
            <a:spAutoFit/>
          </a:bodyPr>
          <a:lstStyle/>
          <a:p>
            <a:r>
              <a:rPr lang="nl-NL" dirty="0">
                <a:solidFill>
                  <a:srgbClr val="000000"/>
                </a:solidFill>
                <a:latin typeface="Times New Roman" panose="02020603050405020304" pitchFamily="18" charset="0"/>
              </a:rPr>
              <a:t> </a:t>
            </a:r>
            <a:endParaRPr lang="nl-NL" dirty="0"/>
          </a:p>
        </p:txBody>
      </p:sp>
    </p:spTree>
    <p:extLst>
      <p:ext uri="{BB962C8B-B14F-4D97-AF65-F5344CB8AC3E}">
        <p14:creationId xmlns:p14="http://schemas.microsoft.com/office/powerpoint/2010/main" val="1462129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13BFFE4-F742-4965-A812-464D0AB7DC88}"/>
              </a:ext>
            </a:extLst>
          </p:cNvPr>
          <p:cNvPicPr>
            <a:picLocks noChangeAspect="1"/>
          </p:cNvPicPr>
          <p:nvPr/>
        </p:nvPicPr>
        <p:blipFill>
          <a:blip r:embed="rId3"/>
          <a:stretch>
            <a:fillRect/>
          </a:stretch>
        </p:blipFill>
        <p:spPr>
          <a:xfrm>
            <a:off x="8638890" y="6057576"/>
            <a:ext cx="2389839" cy="530398"/>
          </a:xfrm>
          <a:prstGeom prst="rect">
            <a:avLst/>
          </a:prstGeom>
        </p:spPr>
      </p:pic>
      <p:sp>
        <p:nvSpPr>
          <p:cNvPr id="4" name="Rechthoek 3">
            <a:extLst>
              <a:ext uri="{FF2B5EF4-FFF2-40B4-BE49-F238E27FC236}">
                <a16:creationId xmlns:a16="http://schemas.microsoft.com/office/drawing/2014/main" id="{3A647183-8B98-4D41-A074-8C06D92F4C51}"/>
              </a:ext>
            </a:extLst>
          </p:cNvPr>
          <p:cNvSpPr/>
          <p:nvPr/>
        </p:nvSpPr>
        <p:spPr>
          <a:xfrm>
            <a:off x="1639019" y="1601502"/>
            <a:ext cx="7522234" cy="2862322"/>
          </a:xfrm>
          <a:prstGeom prst="rect">
            <a:avLst/>
          </a:prstGeom>
        </p:spPr>
        <p:txBody>
          <a:bodyPr wrap="square">
            <a:spAutoFit/>
          </a:bodyPr>
          <a:lstStyle/>
          <a:p>
            <a:r>
              <a:rPr lang="nl-NL" sz="2000" b="1" dirty="0">
                <a:latin typeface="Calibri" panose="020F0502020204030204" pitchFamily="34" charset="0"/>
                <a:cs typeface="Calibri" panose="020F0502020204030204" pitchFamily="34" charset="0"/>
              </a:rPr>
              <a:t>Monica moet zonder condoom werken </a:t>
            </a:r>
          </a:p>
          <a:p>
            <a:endParaRPr lang="nl-NL" sz="2000" dirty="0">
              <a:latin typeface="Calibri" panose="020F0502020204030204" pitchFamily="34" charset="0"/>
              <a:cs typeface="Calibri" panose="020F0502020204030204" pitchFamily="34" charset="0"/>
            </a:endParaRPr>
          </a:p>
          <a:p>
            <a:r>
              <a:rPr lang="nl-NL" sz="2000" dirty="0">
                <a:latin typeface="Calibri" panose="020F0502020204030204" pitchFamily="34" charset="0"/>
                <a:cs typeface="Calibri" panose="020F0502020204030204" pitchFamily="34" charset="0"/>
              </a:rPr>
              <a:t>Op de </a:t>
            </a:r>
            <a:r>
              <a:rPr lang="nl-NL" sz="2000" dirty="0" err="1">
                <a:latin typeface="Calibri" panose="020F0502020204030204" pitchFamily="34" charset="0"/>
                <a:cs typeface="Calibri" panose="020F0502020204030204" pitchFamily="34" charset="0"/>
              </a:rPr>
              <a:t>SOA­poli</a:t>
            </a:r>
            <a:r>
              <a:rPr lang="nl-NL" sz="2000" dirty="0">
                <a:latin typeface="Calibri" panose="020F0502020204030204" pitchFamily="34" charset="0"/>
                <a:cs typeface="Calibri" panose="020F0502020204030204" pitchFamily="34" charset="0"/>
              </a:rPr>
              <a:t> ziet de verpleegkundige regelmatig sekswerker Monica langskomen.  In de wachtkamer zit een man die haar zaken regelt. Monica is erg tevreden met hem.  Als je doorvraagt blijkt ze zonder condoom te moeten werken. Ook staat ze het grootste gedeelte van haar inkomsten af en maakt ze lange dagen. Ze vindt dit niet meer dan redelijk. De verpleegkundige vraagt zich af of ze middelen heeft om in te grijpen.</a:t>
            </a:r>
          </a:p>
        </p:txBody>
      </p:sp>
    </p:spTree>
    <p:extLst>
      <p:ext uri="{BB962C8B-B14F-4D97-AF65-F5344CB8AC3E}">
        <p14:creationId xmlns:p14="http://schemas.microsoft.com/office/powerpoint/2010/main" val="3356209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13BFFE4-F742-4965-A812-464D0AB7DC88}"/>
              </a:ext>
            </a:extLst>
          </p:cNvPr>
          <p:cNvPicPr>
            <a:picLocks noChangeAspect="1"/>
          </p:cNvPicPr>
          <p:nvPr/>
        </p:nvPicPr>
        <p:blipFill>
          <a:blip r:embed="rId3"/>
          <a:stretch>
            <a:fillRect/>
          </a:stretch>
        </p:blipFill>
        <p:spPr>
          <a:xfrm>
            <a:off x="8638890" y="6057576"/>
            <a:ext cx="2389839" cy="530398"/>
          </a:xfrm>
          <a:prstGeom prst="rect">
            <a:avLst/>
          </a:prstGeom>
        </p:spPr>
      </p:pic>
      <p:sp>
        <p:nvSpPr>
          <p:cNvPr id="4" name="Rechthoek 3">
            <a:extLst>
              <a:ext uri="{FF2B5EF4-FFF2-40B4-BE49-F238E27FC236}">
                <a16:creationId xmlns:a16="http://schemas.microsoft.com/office/drawing/2014/main" id="{33F1623D-834D-41D9-B946-60CFEC51A450}"/>
              </a:ext>
            </a:extLst>
          </p:cNvPr>
          <p:cNvSpPr/>
          <p:nvPr/>
        </p:nvSpPr>
        <p:spPr>
          <a:xfrm>
            <a:off x="1518249" y="1600548"/>
            <a:ext cx="7608498" cy="2862322"/>
          </a:xfrm>
          <a:prstGeom prst="rect">
            <a:avLst/>
          </a:prstGeom>
        </p:spPr>
        <p:txBody>
          <a:bodyPr wrap="square">
            <a:spAutoFit/>
          </a:bodyPr>
          <a:lstStyle/>
          <a:p>
            <a:r>
              <a:rPr lang="nl-NL" sz="2000" b="1" dirty="0" err="1">
                <a:latin typeface="Calibri" panose="020F0502020204030204" pitchFamily="34" charset="0"/>
                <a:cs typeface="Calibri" panose="020F0502020204030204" pitchFamily="34" charset="0"/>
              </a:rPr>
              <a:t>Malika</a:t>
            </a:r>
            <a:r>
              <a:rPr lang="nl-NL" sz="2000" b="1" dirty="0">
                <a:latin typeface="Calibri" panose="020F0502020204030204" pitchFamily="34" charset="0"/>
                <a:cs typeface="Calibri" panose="020F0502020204030204" pitchFamily="34" charset="0"/>
              </a:rPr>
              <a:t> is bang op straat gezet te worden</a:t>
            </a:r>
          </a:p>
          <a:p>
            <a:endParaRPr lang="nl-NL" sz="2000" dirty="0">
              <a:latin typeface="Calibri" panose="020F0502020204030204" pitchFamily="34" charset="0"/>
              <a:cs typeface="Calibri" panose="020F0502020204030204" pitchFamily="34" charset="0"/>
            </a:endParaRPr>
          </a:p>
          <a:p>
            <a:r>
              <a:rPr lang="nl-NL" sz="2000" dirty="0">
                <a:latin typeface="Calibri" panose="020F0502020204030204" pitchFamily="34" charset="0"/>
                <a:cs typeface="Calibri" panose="020F0502020204030204" pitchFamily="34" charset="0"/>
              </a:rPr>
              <a:t>De Marokkaanse </a:t>
            </a:r>
            <a:r>
              <a:rPr lang="nl-NL" sz="2000" dirty="0" err="1">
                <a:latin typeface="Calibri" panose="020F0502020204030204" pitchFamily="34" charset="0"/>
                <a:cs typeface="Calibri" panose="020F0502020204030204" pitchFamily="34" charset="0"/>
              </a:rPr>
              <a:t>Malika</a:t>
            </a:r>
            <a:r>
              <a:rPr lang="nl-NL" sz="2000" dirty="0">
                <a:latin typeface="Calibri" panose="020F0502020204030204" pitchFamily="34" charset="0"/>
                <a:cs typeface="Calibri" panose="020F0502020204030204" pitchFamily="34" charset="0"/>
              </a:rPr>
              <a:t> van 17 jaar komt in het derde stadium van haar zwangerschap  bij de verloskundige. Ze vertelt desgevraagd dat ze ‘al heel lang’ niet naar school geweest is.  De verloskundige vraagt wat ze de hele dag doet. </a:t>
            </a:r>
            <a:r>
              <a:rPr lang="nl-NL" sz="2000" dirty="0" err="1">
                <a:latin typeface="Calibri" panose="020F0502020204030204" pitchFamily="34" charset="0"/>
                <a:cs typeface="Calibri" panose="020F0502020204030204" pitchFamily="34" charset="0"/>
              </a:rPr>
              <a:t>Malika</a:t>
            </a:r>
            <a:r>
              <a:rPr lang="nl-NL" sz="2000" dirty="0">
                <a:latin typeface="Calibri" panose="020F0502020204030204" pitchFamily="34" charset="0"/>
                <a:cs typeface="Calibri" panose="020F0502020204030204" pitchFamily="34" charset="0"/>
              </a:rPr>
              <a:t> vertelt dat ze voor de vier kinderen van haar achternicht zorgt, kookt en schoonmaakt. Ze maakt zich zorgen over de periode na de bevalling. Ze zal niet zoveel meer in huis kunnen werken. Ze vreest dat haar achternicht haar dan op straat zet. </a:t>
            </a:r>
          </a:p>
        </p:txBody>
      </p:sp>
    </p:spTree>
    <p:extLst>
      <p:ext uri="{BB962C8B-B14F-4D97-AF65-F5344CB8AC3E}">
        <p14:creationId xmlns:p14="http://schemas.microsoft.com/office/powerpoint/2010/main" val="589938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1872" y="235132"/>
            <a:ext cx="9692640" cy="837882"/>
          </a:xfrm>
        </p:spPr>
        <p:txBody>
          <a:bodyPr/>
          <a:lstStyle/>
          <a:p>
            <a:r>
              <a:rPr lang="nl-NL" dirty="0">
                <a:latin typeface="Calibri" panose="020F0502020204030204" pitchFamily="34" charset="0"/>
              </a:rPr>
              <a:t>Wat kun jij doen?</a:t>
            </a:r>
          </a:p>
        </p:txBody>
      </p:sp>
      <p:sp>
        <p:nvSpPr>
          <p:cNvPr id="3" name="Tijdelijke aanduiding voor inhoud 2"/>
          <p:cNvSpPr>
            <a:spLocks noGrp="1"/>
          </p:cNvSpPr>
          <p:nvPr>
            <p:ph idx="1"/>
          </p:nvPr>
        </p:nvSpPr>
        <p:spPr>
          <a:xfrm>
            <a:off x="1261871" y="1212352"/>
            <a:ext cx="9292917" cy="5371328"/>
          </a:xfrm>
        </p:spPr>
        <p:txBody>
          <a:bodyPr>
            <a:normAutofit/>
          </a:bodyPr>
          <a:lstStyle/>
          <a:p>
            <a:pPr lvl="0">
              <a:buFont typeface="Wingdings" panose="05000000000000000000" pitchFamily="2" charset="2"/>
              <a:buChar char="q"/>
            </a:pPr>
            <a:r>
              <a:rPr lang="nl-NL" sz="2400" dirty="0">
                <a:solidFill>
                  <a:schemeClr val="tx1"/>
                </a:solidFill>
                <a:latin typeface="Calibri" panose="020F0502020204030204" pitchFamily="34" charset="0"/>
              </a:rPr>
              <a:t> Bel CoMensha voor advies: bespreek (anonieme) casus (033) 448 11 86</a:t>
            </a:r>
          </a:p>
          <a:p>
            <a:pPr lvl="0">
              <a:buFont typeface="Wingdings" panose="05000000000000000000" pitchFamily="2" charset="2"/>
              <a:buChar char="q"/>
            </a:pPr>
            <a:r>
              <a:rPr lang="nl-NL" sz="2400" dirty="0">
                <a:solidFill>
                  <a:schemeClr val="tx1"/>
                </a:solidFill>
                <a:latin typeface="Calibri" panose="020F0502020204030204" pitchFamily="34" charset="0"/>
              </a:rPr>
              <a:t> Overleg met een arts: vertrouwensarts Veilig Thuis (0800) 20 00 </a:t>
            </a:r>
          </a:p>
          <a:p>
            <a:pPr lvl="0">
              <a:buFont typeface="Wingdings" panose="05000000000000000000" pitchFamily="2" charset="2"/>
              <a:buChar char="q"/>
            </a:pPr>
            <a:r>
              <a:rPr lang="nl-NL" sz="2400" dirty="0">
                <a:solidFill>
                  <a:schemeClr val="tx1"/>
                </a:solidFill>
                <a:latin typeface="Calibri" panose="020F0502020204030204" pitchFamily="34" charset="0"/>
              </a:rPr>
              <a:t> Anoniem melding doen van mensenhandel? </a:t>
            </a:r>
            <a:br>
              <a:rPr lang="nl-NL" sz="2400" dirty="0">
                <a:solidFill>
                  <a:schemeClr val="tx1"/>
                </a:solidFill>
                <a:latin typeface="Calibri" panose="020F0502020204030204" pitchFamily="34" charset="0"/>
              </a:rPr>
            </a:br>
            <a:r>
              <a:rPr lang="nl-NL" sz="2400" dirty="0">
                <a:solidFill>
                  <a:schemeClr val="tx1"/>
                </a:solidFill>
                <a:latin typeface="Calibri" panose="020F0502020204030204" pitchFamily="34" charset="0"/>
              </a:rPr>
              <a:t> Bel Meld Misdaad Anoniem: (0800) 70 00</a:t>
            </a:r>
          </a:p>
          <a:p>
            <a:pPr lvl="0">
              <a:buFont typeface="Wingdings" panose="05000000000000000000" pitchFamily="2" charset="2"/>
              <a:buChar char="q"/>
            </a:pPr>
            <a:r>
              <a:rPr lang="nl-NL" sz="2400" dirty="0">
                <a:solidFill>
                  <a:schemeClr val="tx1"/>
                </a:solidFill>
                <a:latin typeface="Calibri" panose="020F0502020204030204" pitchFamily="34" charset="0"/>
              </a:rPr>
              <a:t> Sprake van seksueel geweld, denk aan Centrum Seksueel Geweld</a:t>
            </a:r>
          </a:p>
          <a:p>
            <a:pPr lvl="0">
              <a:buFont typeface="Wingdings" panose="05000000000000000000" pitchFamily="2" charset="2"/>
              <a:buChar char="q"/>
            </a:pPr>
            <a:r>
              <a:rPr lang="nl-NL" sz="2400" u="sng" dirty="0">
                <a:solidFill>
                  <a:schemeClr val="tx1"/>
                </a:solidFill>
                <a:latin typeface="Calibri" panose="020F0502020204030204" pitchFamily="34" charset="0"/>
                <a:hlinkClick r:id="rId3">
                  <a:extLst>
                    <a:ext uri="{A12FA001-AC4F-418D-AE19-62706E023703}">
                      <ahyp:hlinkClr xmlns:ahyp="http://schemas.microsoft.com/office/drawing/2018/hyperlinkcolor" xmlns="" val="tx"/>
                    </a:ext>
                  </a:extLst>
                </a:hlinkClick>
              </a:rPr>
              <a:t> </a:t>
            </a:r>
            <a:r>
              <a:rPr lang="nl-NL" sz="2400" u="sng" dirty="0">
                <a:latin typeface="Calibri" panose="020F0502020204030204" pitchFamily="34" charset="0"/>
                <a:hlinkClick r:id="rId3">
                  <a:extLst>
                    <a:ext uri="{A12FA001-AC4F-418D-AE19-62706E023703}">
                      <ahyp:hlinkClr xmlns:ahyp="http://schemas.microsoft.com/office/drawing/2018/hyperlinkcolor" xmlns="" val="tx"/>
                    </a:ext>
                  </a:extLst>
                </a:hlinkClick>
              </a:rPr>
              <a:t>www.wegwijzermensenhandel.nl</a:t>
            </a:r>
            <a:r>
              <a:rPr lang="nl-NL" sz="2400" dirty="0">
                <a:latin typeface="Calibri" panose="020F0502020204030204" pitchFamily="34" charset="0"/>
              </a:rPr>
              <a:t> </a:t>
            </a:r>
            <a:r>
              <a:rPr lang="nl-NL" sz="2400" dirty="0">
                <a:solidFill>
                  <a:schemeClr val="tx1"/>
                </a:solidFill>
                <a:latin typeface="Calibri" panose="020F0502020204030204" pitchFamily="34" charset="0"/>
              </a:rPr>
              <a:t/>
            </a:r>
            <a:br>
              <a:rPr lang="nl-NL" sz="2400" dirty="0">
                <a:solidFill>
                  <a:schemeClr val="tx1"/>
                </a:solidFill>
                <a:latin typeface="Calibri" panose="020F0502020204030204" pitchFamily="34" charset="0"/>
              </a:rPr>
            </a:br>
            <a:r>
              <a:rPr lang="nl-NL" sz="2400" dirty="0">
                <a:solidFill>
                  <a:schemeClr val="tx1"/>
                </a:solidFill>
                <a:latin typeface="Calibri" panose="020F0502020204030204" pitchFamily="34" charset="0"/>
              </a:rPr>
              <a:t>- centrale punt voor professionals, slachtoffers en burgers </a:t>
            </a:r>
            <a:br>
              <a:rPr lang="nl-NL" sz="2400" dirty="0">
                <a:solidFill>
                  <a:schemeClr val="tx1"/>
                </a:solidFill>
                <a:latin typeface="Calibri" panose="020F0502020204030204" pitchFamily="34" charset="0"/>
              </a:rPr>
            </a:br>
            <a:r>
              <a:rPr lang="nl-NL" sz="2400" dirty="0">
                <a:solidFill>
                  <a:schemeClr val="tx1"/>
                </a:solidFill>
                <a:latin typeface="Calibri" panose="020F0502020204030204" pitchFamily="34" charset="0"/>
              </a:rPr>
              <a:t>- overzicht van organisaties die hulp verlenen en ondersteuning bieden </a:t>
            </a:r>
            <a:br>
              <a:rPr lang="nl-NL" sz="2400" dirty="0">
                <a:solidFill>
                  <a:schemeClr val="tx1"/>
                </a:solidFill>
                <a:latin typeface="Calibri" panose="020F0502020204030204" pitchFamily="34" charset="0"/>
              </a:rPr>
            </a:br>
            <a:r>
              <a:rPr lang="nl-NL" sz="2400" dirty="0">
                <a:solidFill>
                  <a:schemeClr val="tx1"/>
                </a:solidFill>
                <a:latin typeface="Calibri" panose="020F0502020204030204" pitchFamily="34" charset="0"/>
              </a:rPr>
              <a:t>  aan slachtoffers van mensenhandel (</a:t>
            </a:r>
            <a:r>
              <a:rPr lang="nl-NL" sz="2400" b="1" dirty="0">
                <a:solidFill>
                  <a:schemeClr val="tx1"/>
                </a:solidFill>
                <a:latin typeface="Calibri" panose="020F0502020204030204" pitchFamily="34" charset="0"/>
              </a:rPr>
              <a:t>zorg coördinatoren per werkgebied</a:t>
            </a:r>
            <a:r>
              <a:rPr lang="nl-NL" sz="2400" dirty="0">
                <a:solidFill>
                  <a:schemeClr val="tx1"/>
                </a:solidFill>
                <a:latin typeface="Calibri" panose="020F0502020204030204" pitchFamily="34" charset="0"/>
              </a:rPr>
              <a:t>)</a:t>
            </a:r>
          </a:p>
          <a:p>
            <a:pPr lvl="0">
              <a:buFont typeface="Wingdings" panose="05000000000000000000" pitchFamily="2" charset="2"/>
              <a:buChar char="q"/>
            </a:pPr>
            <a:r>
              <a:rPr lang="nl-NL" sz="2400" dirty="0">
                <a:solidFill>
                  <a:schemeClr val="tx1"/>
                </a:solidFill>
                <a:latin typeface="Calibri" panose="020F0502020204030204" pitchFamily="34" charset="0"/>
              </a:rPr>
              <a:t> Afwegen van signalen via </a:t>
            </a:r>
            <a:r>
              <a:rPr lang="nl-NL" sz="2400" dirty="0">
                <a:latin typeface="Calibri" panose="020F0502020204030204" pitchFamily="34" charset="0"/>
                <a:hlinkClick r:id="rId4">
                  <a:extLst>
                    <a:ext uri="{A12FA001-AC4F-418D-AE19-62706E023703}">
                      <ahyp:hlinkClr xmlns:ahyp="http://schemas.microsoft.com/office/drawing/2018/hyperlinkcolor" xmlns="" val="tx"/>
                    </a:ext>
                  </a:extLst>
                </a:hlinkClick>
              </a:rPr>
              <a:t>www.signalenkaart.nl</a:t>
            </a:r>
            <a:r>
              <a:rPr lang="nl-NL" sz="2400" dirty="0">
                <a:latin typeface="Calibri" panose="020F0502020204030204" pitchFamily="34" charset="0"/>
              </a:rPr>
              <a:t> </a:t>
            </a:r>
          </a:p>
          <a:p>
            <a:endParaRPr lang="nl-NL" dirty="0"/>
          </a:p>
        </p:txBody>
      </p:sp>
      <p:pic>
        <p:nvPicPr>
          <p:cNvPr id="4" name="Afbeelding 1" descr="logocomensha-k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4316" y="602072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348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1872" y="294198"/>
            <a:ext cx="9692640" cy="784508"/>
          </a:xfrm>
        </p:spPr>
        <p:txBody>
          <a:bodyPr/>
          <a:lstStyle/>
          <a:p>
            <a:r>
              <a:rPr lang="nl-NL" dirty="0">
                <a:latin typeface="Calibri" panose="020F0502020204030204" pitchFamily="34" charset="0"/>
                <a:cs typeface="Arial" panose="020B0604020202020204" pitchFamily="34" charset="0"/>
              </a:rPr>
              <a:t>Zorgcoördinator mensenhandel</a:t>
            </a:r>
            <a:endParaRPr lang="nl-NL" dirty="0"/>
          </a:p>
        </p:txBody>
      </p:sp>
      <p:sp>
        <p:nvSpPr>
          <p:cNvPr id="3" name="Tijdelijke aanduiding voor inhoud 2"/>
          <p:cNvSpPr>
            <a:spLocks noGrp="1"/>
          </p:cNvSpPr>
          <p:nvPr>
            <p:ph idx="1"/>
          </p:nvPr>
        </p:nvSpPr>
        <p:spPr>
          <a:xfrm>
            <a:off x="1083279" y="1378743"/>
            <a:ext cx="8595360" cy="4608000"/>
          </a:xfrm>
        </p:spPr>
        <p:txBody>
          <a:bodyPr/>
          <a:lstStyle/>
          <a:p>
            <a:pPr marL="0" indent="0">
              <a:buNone/>
            </a:pPr>
            <a:r>
              <a:rPr lang="nl-NL" sz="2800" dirty="0">
                <a:latin typeface="Calibri" panose="020F0502020204030204" pitchFamily="34" charset="0"/>
              </a:rPr>
              <a:t>Taken van de </a:t>
            </a:r>
            <a:r>
              <a:rPr lang="nl-NL" sz="2800" b="1" dirty="0">
                <a:solidFill>
                  <a:srgbClr val="EB8200"/>
                </a:solidFill>
                <a:latin typeface="Calibri" panose="020F0502020204030204" pitchFamily="34" charset="0"/>
              </a:rPr>
              <a:t>zorgcoördinator:</a:t>
            </a:r>
            <a:endParaRPr lang="nl-NL" sz="2800" dirty="0">
              <a:latin typeface="Calibri" panose="020F0502020204030204" pitchFamily="34" charset="0"/>
            </a:endParaRPr>
          </a:p>
          <a:p>
            <a:r>
              <a:rPr lang="nl-NL" sz="2400" dirty="0">
                <a:latin typeface="Calibri" panose="020F0502020204030204" pitchFamily="34" charset="0"/>
              </a:rPr>
              <a:t>Coördinatie en monitoring (casemanagement)</a:t>
            </a:r>
          </a:p>
          <a:p>
            <a:r>
              <a:rPr lang="nl-NL" sz="2400" dirty="0">
                <a:latin typeface="Calibri" panose="020F0502020204030204" pitchFamily="34" charset="0"/>
              </a:rPr>
              <a:t>Netwerk opbouwen en onderhouden</a:t>
            </a:r>
          </a:p>
          <a:p>
            <a:r>
              <a:rPr lang="nl-NL" sz="2400" dirty="0">
                <a:latin typeface="Calibri" panose="020F0502020204030204" pitchFamily="34" charset="0"/>
              </a:rPr>
              <a:t>Informatie en advies</a:t>
            </a:r>
          </a:p>
          <a:p>
            <a:pPr marL="0" indent="0">
              <a:buNone/>
            </a:pPr>
            <a:r>
              <a:rPr lang="nl-NL" sz="2800" dirty="0">
                <a:latin typeface="Calibri" panose="020F0502020204030204" pitchFamily="34" charset="0"/>
              </a:rPr>
              <a:t>(vermoedelijke) slachtoffer mensenhandel heeft recht op:</a:t>
            </a:r>
          </a:p>
          <a:p>
            <a:r>
              <a:rPr lang="nl-NL" sz="2400" dirty="0">
                <a:latin typeface="Calibri" panose="020F0502020204030204" pitchFamily="34" charset="0"/>
              </a:rPr>
              <a:t>Hulp en opvang</a:t>
            </a:r>
          </a:p>
          <a:p>
            <a:r>
              <a:rPr lang="nl-NL" sz="2400" dirty="0">
                <a:latin typeface="Calibri" panose="020F0502020204030204" pitchFamily="34" charset="0"/>
              </a:rPr>
              <a:t>Begeleiding bij het verblijfsrechtelijk traject</a:t>
            </a:r>
          </a:p>
          <a:p>
            <a:r>
              <a:rPr lang="nl-NL" sz="2400" dirty="0">
                <a:latin typeface="Calibri" panose="020F0502020204030204" pitchFamily="34" charset="0"/>
              </a:rPr>
              <a:t>Begeleiding bij het strafrechtelijk traject</a:t>
            </a:r>
          </a:p>
          <a:p>
            <a:endParaRPr lang="nl-NL" dirty="0">
              <a:latin typeface="Calibri" panose="020F0502020204030204" pitchFamily="34" charset="0"/>
            </a:endParaRPr>
          </a:p>
          <a:p>
            <a:endParaRPr lang="nl-NL" dirty="0">
              <a:latin typeface="Calibri" panose="020F0502020204030204" pitchFamily="34" charset="0"/>
            </a:endParaRPr>
          </a:p>
          <a:p>
            <a:pPr marL="0" indent="0">
              <a:buNone/>
            </a:pPr>
            <a:endParaRPr lang="nl-NL" dirty="0"/>
          </a:p>
        </p:txBody>
      </p:sp>
      <p:pic>
        <p:nvPicPr>
          <p:cNvPr id="4" name="Afbeelding 1" descr="logocomensha-kl">
            <a:extLst>
              <a:ext uri="{FF2B5EF4-FFF2-40B4-BE49-F238E27FC236}">
                <a16:creationId xmlns:a16="http://schemas.microsoft.com/office/drawing/2014/main" id="{4E6E4D63-1F9D-4028-9BA7-A3D24E591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316" y="6020725"/>
            <a:ext cx="2390775"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672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fbeelding 7">
            <a:extLst>
              <a:ext uri="{FF2B5EF4-FFF2-40B4-BE49-F238E27FC236}">
                <a16:creationId xmlns:a16="http://schemas.microsoft.com/office/drawing/2014/main" id="{DD9360F8-6EB5-465B-9ABB-095FFE957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270" y="189000"/>
            <a:ext cx="5555255" cy="64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 descr="logocomensha-kl">
            <a:extLst>
              <a:ext uri="{FF2B5EF4-FFF2-40B4-BE49-F238E27FC236}">
                <a16:creationId xmlns:a16="http://schemas.microsoft.com/office/drawing/2014/main" id="{3EB467E7-7D7D-48E1-A888-19A470267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815" y="620360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762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err="1">
                <a:latin typeface="Calibri" panose="020F0502020204030204" pitchFamily="34" charset="0"/>
                <a:cs typeface="Calibri" panose="020F0502020204030204" pitchFamily="34" charset="0"/>
              </a:rPr>
              <a:t>Voor</a:t>
            </a:r>
            <a:r>
              <a:rPr lang="en-GB" sz="4800">
                <a:latin typeface="Calibri" panose="020F0502020204030204" pitchFamily="34" charset="0"/>
                <a:cs typeface="Calibri" panose="020F0502020204030204" pitchFamily="34" charset="0"/>
              </a:rPr>
              <a:t> contact </a:t>
            </a:r>
            <a:r>
              <a:rPr lang="en-GB" sz="4800" err="1">
                <a:latin typeface="Calibri" panose="020F0502020204030204" pitchFamily="34" charset="0"/>
                <a:cs typeface="Calibri" panose="020F0502020204030204" pitchFamily="34" charset="0"/>
              </a:rPr>
              <a:t>en</a:t>
            </a:r>
            <a:r>
              <a:rPr lang="en-GB" sz="4800">
                <a:latin typeface="Calibri" panose="020F0502020204030204" pitchFamily="34" charset="0"/>
                <a:cs typeface="Calibri" panose="020F0502020204030204" pitchFamily="34" charset="0"/>
              </a:rPr>
              <a:t> </a:t>
            </a:r>
            <a:r>
              <a:rPr lang="en-GB" sz="4800" err="1">
                <a:latin typeface="Calibri" panose="020F0502020204030204" pitchFamily="34" charset="0"/>
                <a:cs typeface="Calibri" panose="020F0502020204030204" pitchFamily="34" charset="0"/>
              </a:rPr>
              <a:t>vragen</a:t>
            </a:r>
            <a:endParaRPr lang="nl-NL" sz="4800">
              <a:latin typeface="Calibri" panose="020F0502020204030204" pitchFamily="34" charset="0"/>
              <a:cs typeface="Calibri" panose="020F0502020204030204" pitchFamily="34" charset="0"/>
            </a:endParaRPr>
          </a:p>
        </p:txBody>
      </p:sp>
      <p:sp>
        <p:nvSpPr>
          <p:cNvPr id="7" name="Tijdelijke aanduiding voor inhoud 2">
            <a:extLst>
              <a:ext uri="{FF2B5EF4-FFF2-40B4-BE49-F238E27FC236}">
                <a16:creationId xmlns:a16="http://schemas.microsoft.com/office/drawing/2014/main" id="{FF21561A-6B6C-4CD0-AEFA-99C4517FE0EA}"/>
              </a:ext>
            </a:extLst>
          </p:cNvPr>
          <p:cNvSpPr txBox="1">
            <a:spLocks/>
          </p:cNvSpPr>
          <p:nvPr/>
        </p:nvSpPr>
        <p:spPr>
          <a:xfrm>
            <a:off x="1077103" y="1790700"/>
            <a:ext cx="9155130" cy="4743223"/>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marR="0" lvl="1" indent="0" algn="l" defTabSz="914400" rtl="0" eaLnBrk="1" fontAlgn="auto" latinLnBrk="0" hangingPunct="1">
              <a:lnSpc>
                <a:spcPct val="90000"/>
              </a:lnSpc>
              <a:spcBef>
                <a:spcPts val="300"/>
              </a:spcBef>
              <a:spcAft>
                <a:spcPts val="300"/>
              </a:spcAft>
              <a:buClr>
                <a:srgbClr val="D34817"/>
              </a:buClr>
              <a:buSzTx/>
              <a:buFont typeface="Wingdings 2" pitchFamily="18" charset="2"/>
              <a:buNone/>
              <a:tabLst/>
              <a:defRPr/>
            </a:pPr>
            <a:endParaRPr kumimoji="0" lang="nl-N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274320" marR="0" lvl="1" indent="0" algn="l" defTabSz="914400" rtl="0" eaLnBrk="1" fontAlgn="auto" latinLnBrk="0" hangingPunct="1">
              <a:lnSpc>
                <a:spcPct val="90000"/>
              </a:lnSpc>
              <a:spcBef>
                <a:spcPts val="300"/>
              </a:spcBef>
              <a:spcAft>
                <a:spcPts val="300"/>
              </a:spcAft>
              <a:buClr>
                <a:srgbClr val="D34817"/>
              </a:buClr>
              <a:buSzTx/>
              <a:buFont typeface="Wingdings 2" pitchFamily="18" charset="2"/>
              <a:buNone/>
              <a:tabLst/>
              <a:defRPr/>
            </a:pPr>
            <a:r>
              <a:rPr kumimoji="0" lang="nl-N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Marcus de Koning – Man</a:t>
            </a:r>
          </a:p>
          <a:p>
            <a:pPr marL="274320" marR="0" lvl="1" indent="0" algn="l" defTabSz="914400" rtl="0" eaLnBrk="1" fontAlgn="auto" latinLnBrk="0" hangingPunct="1">
              <a:lnSpc>
                <a:spcPct val="90000"/>
              </a:lnSpc>
              <a:spcBef>
                <a:spcPts val="300"/>
              </a:spcBef>
              <a:spcAft>
                <a:spcPts val="300"/>
              </a:spcAft>
              <a:buClr>
                <a:srgbClr val="D34817"/>
              </a:buClr>
              <a:buSzTx/>
              <a:buFont typeface="Wingdings 2" pitchFamily="18" charset="2"/>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Projectleider I Adviseur aanpak mensenhandel </a:t>
            </a:r>
            <a:r>
              <a:rPr kumimoji="0" lang="nl-NL"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panose="020B0604020202020204" pitchFamily="34" charset="0"/>
              </a:rPr>
              <a:t>CoMensha</a:t>
            </a:r>
            <a:endParaRPr kumimoji="0" lang="nl-N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274320" marR="0" lvl="1" indent="0" algn="l" defTabSz="914400" rtl="0" eaLnBrk="1" fontAlgn="auto" latinLnBrk="0" hangingPunct="1">
              <a:lnSpc>
                <a:spcPct val="90000"/>
              </a:lnSpc>
              <a:spcBef>
                <a:spcPts val="300"/>
              </a:spcBef>
              <a:spcAft>
                <a:spcPts val="300"/>
              </a:spcAft>
              <a:buClr>
                <a:srgbClr val="D34817"/>
              </a:buClr>
              <a:buSzTx/>
              <a:buFont typeface="Wingdings 2" pitchFamily="18" charset="2"/>
              <a:buNone/>
              <a:tabLst/>
              <a:defRPr/>
            </a:pPr>
            <a:r>
              <a:rPr kumimoji="0" lang="nl-NL"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hlinkClick r:id="rId3">
                  <a:extLst>
                    <a:ext uri="{A12FA001-AC4F-418D-AE19-62706E023703}">
                      <ahyp:hlinkClr xmlns:ahyp="http://schemas.microsoft.com/office/drawing/2018/hyperlinkcolor" xmlns="" val="tx"/>
                    </a:ext>
                  </a:extLst>
                </a:hlinkClick>
              </a:rPr>
              <a:t>m.dekoning-man@comensha.nl</a:t>
            </a:r>
            <a:endParaRPr kumimoji="0" lang="nl-NL"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endParaRPr>
          </a:p>
          <a:p>
            <a:pPr marL="274320" marR="0" lvl="1" indent="0" algn="l" defTabSz="914400" rtl="0" eaLnBrk="1" fontAlgn="auto" latinLnBrk="0" hangingPunct="1">
              <a:lnSpc>
                <a:spcPct val="90000"/>
              </a:lnSpc>
              <a:spcBef>
                <a:spcPts val="300"/>
              </a:spcBef>
              <a:spcAft>
                <a:spcPts val="300"/>
              </a:spcAft>
              <a:buClr>
                <a:srgbClr val="D34817"/>
              </a:buClr>
              <a:buSzTx/>
              <a:buFont typeface="Wingdings 2" pitchFamily="18" charset="2"/>
              <a:buNone/>
              <a:tabLst/>
              <a:defRPr/>
            </a:pPr>
            <a:r>
              <a:rPr kumimoji="0" lang="nl-NL" sz="2800" b="0" i="0" u="none" strike="noStrike" kern="1200" cap="none" spc="0" normalizeH="0" baseline="0" noProof="0" dirty="0">
                <a:ln>
                  <a:noFill/>
                </a:ln>
                <a:solidFill>
                  <a:srgbClr val="696464">
                    <a:lumMod val="50000"/>
                  </a:srgbClr>
                </a:solidFill>
                <a:effectLst/>
                <a:uLnTx/>
                <a:uFillTx/>
                <a:latin typeface="Calibri" panose="020F0502020204030204" pitchFamily="34" charset="0"/>
                <a:ea typeface="+mn-ea"/>
                <a:cs typeface="+mn-cs"/>
              </a:rPr>
              <a:t>M: 06 8348 1808</a:t>
            </a:r>
          </a:p>
          <a:p>
            <a:pPr marL="274320" marR="0" lvl="1" indent="0" algn="l" defTabSz="914400" rtl="0" eaLnBrk="1" fontAlgn="auto" latinLnBrk="0" hangingPunct="1">
              <a:lnSpc>
                <a:spcPct val="90000"/>
              </a:lnSpc>
              <a:spcBef>
                <a:spcPts val="300"/>
              </a:spcBef>
              <a:spcAft>
                <a:spcPts val="300"/>
              </a:spcAft>
              <a:buClr>
                <a:srgbClr val="D34817"/>
              </a:buClr>
              <a:buSzTx/>
              <a:buFont typeface="Wingdings 2" pitchFamily="18" charset="2"/>
              <a:buNone/>
              <a:tabLst/>
              <a:defRPr/>
            </a:pPr>
            <a:r>
              <a:rPr lang="nl-NL" sz="2800" dirty="0">
                <a:solidFill>
                  <a:srgbClr val="0070C0"/>
                </a:solidFill>
                <a:latin typeface="Calibri" panose="020F0502020204030204" pitchFamily="34" charset="0"/>
                <a:hlinkClick r:id="rId4">
                  <a:extLst>
                    <a:ext uri="{A12FA001-AC4F-418D-AE19-62706E023703}">
                      <ahyp:hlinkClr xmlns:ahyp="http://schemas.microsoft.com/office/drawing/2018/hyperlinkcolor" xmlns="" val="tx"/>
                    </a:ext>
                  </a:extLst>
                </a:hlinkClick>
              </a:rPr>
              <a:t>www.comensha.nl</a:t>
            </a:r>
            <a:r>
              <a:rPr lang="nl-NL" sz="2800" dirty="0">
                <a:solidFill>
                  <a:srgbClr val="0070C0"/>
                </a:solidFill>
                <a:latin typeface="Calibri" panose="020F0502020204030204" pitchFamily="34" charset="0"/>
              </a:rPr>
              <a:t>  </a:t>
            </a:r>
            <a:r>
              <a:rPr kumimoji="0" lang="nl-NL"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a:t>
            </a:r>
          </a:p>
          <a:p>
            <a:pPr marL="274320" marR="0" lvl="1" indent="0" algn="l" defTabSz="914400" rtl="0" eaLnBrk="1" fontAlgn="auto" latinLnBrk="0" hangingPunct="1">
              <a:lnSpc>
                <a:spcPct val="90000"/>
              </a:lnSpc>
              <a:spcBef>
                <a:spcPts val="300"/>
              </a:spcBef>
              <a:spcAft>
                <a:spcPts val="300"/>
              </a:spcAft>
              <a:buClr>
                <a:srgbClr val="D34817"/>
              </a:buClr>
              <a:buSzTx/>
              <a:buFont typeface="Wingdings 2" pitchFamily="18" charset="2"/>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274320" marR="0" lvl="1" indent="0" algn="l" defTabSz="914400" rtl="0" eaLnBrk="1" fontAlgn="auto" latinLnBrk="0" hangingPunct="1">
              <a:lnSpc>
                <a:spcPct val="90000"/>
              </a:lnSpc>
              <a:spcBef>
                <a:spcPts val="300"/>
              </a:spcBef>
              <a:spcAft>
                <a:spcPts val="300"/>
              </a:spcAft>
              <a:buClr>
                <a:srgbClr val="D34817"/>
              </a:buClr>
              <a:buSzTx/>
              <a:buFont typeface="Wingdings 2" pitchFamily="18" charset="2"/>
              <a:buNone/>
              <a:tabLst/>
              <a:defRPr/>
            </a:pPr>
            <a:endParaRPr kumimoji="0" lang="nl-N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274320" marR="0" lvl="1" indent="0" algn="l" defTabSz="914400" rtl="0" eaLnBrk="1" fontAlgn="auto" latinLnBrk="0" hangingPunct="1">
              <a:lnSpc>
                <a:spcPct val="90000"/>
              </a:lnSpc>
              <a:spcBef>
                <a:spcPts val="300"/>
              </a:spcBef>
              <a:spcAft>
                <a:spcPts val="300"/>
              </a:spcAft>
              <a:buClr>
                <a:srgbClr val="D34817"/>
              </a:buClr>
              <a:buSzTx/>
              <a:buFont typeface="Wingdings 2" pitchFamily="18" charset="2"/>
              <a:buNone/>
              <a:tabLst/>
              <a:defRPr/>
            </a:pPr>
            <a:endParaRPr kumimoji="0" lang="nl-N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514350" marR="0" lvl="0" indent="-514350" algn="l" defTabSz="914400" rtl="0" eaLnBrk="1" fontAlgn="auto" latinLnBrk="0" hangingPunct="1">
              <a:lnSpc>
                <a:spcPct val="95000"/>
              </a:lnSpc>
              <a:spcBef>
                <a:spcPts val="1400"/>
              </a:spcBef>
              <a:spcAft>
                <a:spcPts val="200"/>
              </a:spcAft>
              <a:buClr>
                <a:srgbClr val="D34817"/>
              </a:buClr>
              <a:buSzPct val="80000"/>
              <a:buFont typeface="Arial" pitchFamily="34" charset="0"/>
              <a:buAutoNum type="arabicPeriod"/>
              <a:tabLst/>
              <a:defRPr/>
            </a:pPr>
            <a:endParaRPr kumimoji="0" lang="nl-NL" sz="2800" b="0" i="0" u="none" strike="noStrike" kern="1200" cap="none" spc="1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pic>
        <p:nvPicPr>
          <p:cNvPr id="3" name="Afbeelding 2">
            <a:extLst>
              <a:ext uri="{FF2B5EF4-FFF2-40B4-BE49-F238E27FC236}">
                <a16:creationId xmlns:a16="http://schemas.microsoft.com/office/drawing/2014/main" id="{EBD12364-4A36-463B-B388-099A2A0A98AF}"/>
              </a:ext>
            </a:extLst>
          </p:cNvPr>
          <p:cNvPicPr>
            <a:picLocks noChangeAspect="1"/>
          </p:cNvPicPr>
          <p:nvPr/>
        </p:nvPicPr>
        <p:blipFill>
          <a:blip r:embed="rId5"/>
          <a:stretch>
            <a:fillRect/>
          </a:stretch>
        </p:blipFill>
        <p:spPr>
          <a:xfrm>
            <a:off x="8052564" y="5881594"/>
            <a:ext cx="2901948" cy="652329"/>
          </a:xfrm>
          <a:prstGeom prst="rect">
            <a:avLst/>
          </a:prstGeom>
        </p:spPr>
      </p:pic>
    </p:spTree>
    <p:extLst>
      <p:ext uri="{BB962C8B-B14F-4D97-AF65-F5344CB8AC3E}">
        <p14:creationId xmlns:p14="http://schemas.microsoft.com/office/powerpoint/2010/main" val="1271080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8804486" y="6201969"/>
            <a:ext cx="2389839" cy="530398"/>
          </a:xfrm>
          <a:prstGeom prst="rect">
            <a:avLst/>
          </a:prstGeom>
        </p:spPr>
      </p:pic>
      <p:sp>
        <p:nvSpPr>
          <p:cNvPr id="6" name="Tekstvak 5"/>
          <p:cNvSpPr txBox="1"/>
          <p:nvPr/>
        </p:nvSpPr>
        <p:spPr>
          <a:xfrm>
            <a:off x="913715" y="175345"/>
            <a:ext cx="886430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D34817"/>
                </a:solidFill>
                <a:effectLst/>
                <a:uLnTx/>
                <a:uFillTx/>
                <a:latin typeface="Calibri" panose="020F0502020204030204" pitchFamily="34" charset="0"/>
                <a:ea typeface="+mn-ea"/>
                <a:cs typeface="Arial" panose="020B0604020202020204" pitchFamily="34" charset="0"/>
              </a:rPr>
              <a:t>Bewustwording : Open je Ogen !</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41" y="1073292"/>
            <a:ext cx="7456733" cy="5240656"/>
          </a:xfrm>
          <a:prstGeom prst="rect">
            <a:avLst/>
          </a:prstGeom>
        </p:spPr>
      </p:pic>
    </p:spTree>
    <p:extLst>
      <p:ext uri="{BB962C8B-B14F-4D97-AF65-F5344CB8AC3E}">
        <p14:creationId xmlns:p14="http://schemas.microsoft.com/office/powerpoint/2010/main" val="1602679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1872" y="564372"/>
            <a:ext cx="9749428" cy="1164765"/>
          </a:xfrm>
        </p:spPr>
        <p:txBody>
          <a:bodyPr>
            <a:normAutofit fontScale="90000"/>
          </a:bodyPr>
          <a:lstStyle/>
          <a:p>
            <a:r>
              <a:rPr lang="nl-NL" dirty="0">
                <a:latin typeface="Calibri" panose="020F0502020204030204" pitchFamily="34" charset="0"/>
                <a:ea typeface="Verdana" panose="020B0604030504040204" pitchFamily="34" charset="0"/>
                <a:cs typeface="Arial" panose="020B0604020202020204" pitchFamily="34" charset="0"/>
              </a:rPr>
              <a:t/>
            </a:r>
            <a:br>
              <a:rPr lang="nl-NL" dirty="0">
                <a:latin typeface="Calibri" panose="020F0502020204030204" pitchFamily="34" charset="0"/>
                <a:ea typeface="Verdana" panose="020B0604030504040204" pitchFamily="34" charset="0"/>
                <a:cs typeface="Arial" panose="020B0604020202020204" pitchFamily="34" charset="0"/>
              </a:rPr>
            </a:br>
            <a:r>
              <a:rPr lang="nl-NL" dirty="0">
                <a:latin typeface="Calibri" panose="020F0502020204030204" pitchFamily="34" charset="0"/>
                <a:ea typeface="Verdana" panose="020B0604030504040204" pitchFamily="34" charset="0"/>
                <a:cs typeface="Arial" panose="020B0604020202020204" pitchFamily="34" charset="0"/>
              </a:rPr>
              <a:t/>
            </a:r>
            <a:br>
              <a:rPr lang="nl-NL" dirty="0">
                <a:latin typeface="Calibri" panose="020F0502020204030204" pitchFamily="34" charset="0"/>
                <a:ea typeface="Verdana" panose="020B0604030504040204" pitchFamily="34" charset="0"/>
                <a:cs typeface="Arial" panose="020B0604020202020204" pitchFamily="34" charset="0"/>
              </a:rPr>
            </a:br>
            <a:r>
              <a:rPr lang="nl-NL" dirty="0">
                <a:latin typeface="Calibri" panose="020F0502020204030204" pitchFamily="34" charset="0"/>
                <a:ea typeface="Verdana" panose="020B0604030504040204" pitchFamily="34" charset="0"/>
                <a:cs typeface="Arial" panose="020B0604020202020204" pitchFamily="34" charset="0"/>
              </a:rPr>
              <a:t/>
            </a:r>
            <a:br>
              <a:rPr lang="nl-NL" dirty="0">
                <a:latin typeface="Calibri" panose="020F0502020204030204" pitchFamily="34" charset="0"/>
                <a:ea typeface="Verdana" panose="020B0604030504040204" pitchFamily="34" charset="0"/>
                <a:cs typeface="Arial" panose="020B0604020202020204" pitchFamily="34" charset="0"/>
              </a:rPr>
            </a:br>
            <a:r>
              <a:rPr lang="nl-NL" dirty="0">
                <a:latin typeface="Calibri" panose="020F0502020204030204" pitchFamily="34" charset="0"/>
                <a:ea typeface="Verdana" panose="020B0604030504040204" pitchFamily="34" charset="0"/>
                <a:cs typeface="Arial" panose="020B0604020202020204" pitchFamily="34" charset="0"/>
              </a:rPr>
              <a:t/>
            </a:r>
            <a:br>
              <a:rPr lang="nl-NL" dirty="0">
                <a:latin typeface="Calibri" panose="020F0502020204030204" pitchFamily="34" charset="0"/>
                <a:ea typeface="Verdana" panose="020B0604030504040204" pitchFamily="34" charset="0"/>
                <a:cs typeface="Arial" panose="020B0604020202020204" pitchFamily="34" charset="0"/>
              </a:rPr>
            </a:br>
            <a:r>
              <a:rPr lang="nl-NL" sz="4900" u="sng" dirty="0">
                <a:solidFill>
                  <a:schemeClr val="tx1">
                    <a:lumMod val="50000"/>
                    <a:lumOff val="50000"/>
                  </a:schemeClr>
                </a:solidFill>
                <a:latin typeface="Calibri" panose="020F0502020204030204" pitchFamily="34" charset="0"/>
                <a:cs typeface="Arial" panose="020B0604020202020204" pitchFamily="34" charset="0"/>
              </a:rPr>
              <a:t>Co</a:t>
            </a:r>
            <a:r>
              <a:rPr lang="nl-NL" sz="4900" dirty="0">
                <a:latin typeface="Calibri" panose="020F0502020204030204" pitchFamily="34" charset="0"/>
                <a:cs typeface="Arial" panose="020B0604020202020204" pitchFamily="34" charset="0"/>
              </a:rPr>
              <a:t>ördinatiecentrum tegen </a:t>
            </a:r>
            <a:r>
              <a:rPr lang="nl-NL" sz="4900" u="sng" dirty="0">
                <a:solidFill>
                  <a:srgbClr val="FF0000"/>
                </a:solidFill>
                <a:latin typeface="Calibri" panose="020F0502020204030204" pitchFamily="34" charset="0"/>
                <a:cs typeface="Arial" panose="020B0604020202020204" pitchFamily="34" charset="0"/>
              </a:rPr>
              <a:t>Me</a:t>
            </a:r>
            <a:r>
              <a:rPr lang="nl-NL" sz="4900" u="sng" dirty="0">
                <a:solidFill>
                  <a:srgbClr val="FF6600"/>
                </a:solidFill>
                <a:latin typeface="Calibri" panose="020F0502020204030204" pitchFamily="34" charset="0"/>
                <a:cs typeface="Arial" panose="020B0604020202020204" pitchFamily="34" charset="0"/>
              </a:rPr>
              <a:t>n</a:t>
            </a:r>
            <a:r>
              <a:rPr lang="nl-NL" sz="4900" u="sng" dirty="0">
                <a:solidFill>
                  <a:schemeClr val="bg1">
                    <a:lumMod val="65000"/>
                  </a:schemeClr>
                </a:solidFill>
                <a:latin typeface="Calibri" panose="020F0502020204030204" pitchFamily="34" charset="0"/>
                <a:cs typeface="Arial" panose="020B0604020202020204" pitchFamily="34" charset="0"/>
              </a:rPr>
              <a:t>s</a:t>
            </a:r>
            <a:r>
              <a:rPr lang="nl-NL" sz="4900" dirty="0">
                <a:latin typeface="Calibri" panose="020F0502020204030204" pitchFamily="34" charset="0"/>
                <a:cs typeface="Arial" panose="020B0604020202020204" pitchFamily="34" charset="0"/>
              </a:rPr>
              <a:t>en</a:t>
            </a:r>
            <a:r>
              <a:rPr lang="nl-NL" sz="4900" u="sng" dirty="0">
                <a:solidFill>
                  <a:schemeClr val="tx1">
                    <a:lumMod val="50000"/>
                    <a:lumOff val="50000"/>
                  </a:schemeClr>
                </a:solidFill>
                <a:latin typeface="Calibri" panose="020F0502020204030204" pitchFamily="34" charset="0"/>
                <a:cs typeface="Arial" panose="020B0604020202020204" pitchFamily="34" charset="0"/>
              </a:rPr>
              <a:t>ha</a:t>
            </a:r>
            <a:r>
              <a:rPr lang="nl-NL" sz="4900" dirty="0">
                <a:solidFill>
                  <a:schemeClr val="tx1">
                    <a:lumMod val="50000"/>
                    <a:lumOff val="50000"/>
                  </a:schemeClr>
                </a:solidFill>
                <a:latin typeface="Calibri" panose="020F0502020204030204" pitchFamily="34" charset="0"/>
                <a:cs typeface="Arial" panose="020B0604020202020204" pitchFamily="34" charset="0"/>
              </a:rPr>
              <a:t>ndel</a:t>
            </a:r>
            <a:r>
              <a:rPr lang="nl-NL" sz="4900" dirty="0">
                <a:latin typeface="Calibri" panose="020F0502020204030204" pitchFamily="34" charset="0"/>
                <a:cs typeface="Arial" panose="020B0604020202020204" pitchFamily="34" charset="0"/>
              </a:rPr>
              <a:t> </a:t>
            </a:r>
            <a:r>
              <a:rPr lang="nl-NL" sz="5400" dirty="0">
                <a:latin typeface="Calibri" panose="020F0502020204030204" pitchFamily="34" charset="0"/>
                <a:cs typeface="Arial" panose="020B0604020202020204" pitchFamily="34" charset="0"/>
              </a:rPr>
              <a:t/>
            </a:r>
            <a:br>
              <a:rPr lang="nl-NL" sz="5400" dirty="0">
                <a:latin typeface="Calibri" panose="020F0502020204030204" pitchFamily="34" charset="0"/>
                <a:cs typeface="Arial" panose="020B0604020202020204" pitchFamily="34" charset="0"/>
              </a:rPr>
            </a:br>
            <a:r>
              <a:rPr lang="nl-NL" sz="4900" dirty="0">
                <a:solidFill>
                  <a:srgbClr val="DC370A"/>
                </a:solidFill>
                <a:latin typeface="Calibri" panose="020F0502020204030204" pitchFamily="34" charset="0"/>
                <a:ea typeface="Verdana" panose="020B0604030504040204" pitchFamily="34" charset="0"/>
                <a:cs typeface="Arial" panose="020B0604020202020204" pitchFamily="34" charset="0"/>
              </a:rPr>
              <a:t>	</a:t>
            </a:r>
          </a:p>
        </p:txBody>
      </p:sp>
      <p:sp>
        <p:nvSpPr>
          <p:cNvPr id="3" name="Tijdelijke aanduiding voor inhoud 2"/>
          <p:cNvSpPr>
            <a:spLocks noGrp="1"/>
          </p:cNvSpPr>
          <p:nvPr>
            <p:ph idx="1"/>
          </p:nvPr>
        </p:nvSpPr>
        <p:spPr>
          <a:xfrm>
            <a:off x="1085410" y="4390096"/>
            <a:ext cx="10381110" cy="2483539"/>
          </a:xfrm>
        </p:spPr>
        <p:txBody>
          <a:bodyPr>
            <a:normAutofit/>
          </a:bodyPr>
          <a:lstStyle/>
          <a:p>
            <a:pPr marL="0" indent="0">
              <a:buNone/>
            </a:pPr>
            <a:endParaRPr lang="nl-NL" sz="2800" dirty="0">
              <a:latin typeface="Calibri" panose="020F0502020204030204" pitchFamily="34" charset="0"/>
              <a:cs typeface="Arial" panose="020B0604020202020204" pitchFamily="34" charset="0"/>
            </a:endParaRPr>
          </a:p>
          <a:p>
            <a:pPr marL="0" indent="0">
              <a:buNone/>
            </a:pPr>
            <a:r>
              <a:rPr lang="nl-NL" b="1" dirty="0">
                <a:latin typeface="Arial" panose="020B0604020202020204" pitchFamily="34" charset="0"/>
                <a:cs typeface="Arial" panose="020B0604020202020204" pitchFamily="34" charset="0"/>
              </a:rPr>
              <a:t/>
            </a:r>
            <a:br>
              <a:rPr lang="nl-NL" b="1" dirty="0">
                <a:latin typeface="Arial" panose="020B0604020202020204" pitchFamily="34" charset="0"/>
                <a:cs typeface="Arial" panose="020B0604020202020204" pitchFamily="34" charset="0"/>
              </a:rPr>
            </a:br>
            <a:r>
              <a:rPr lang="nl-NL" b="1" dirty="0">
                <a:latin typeface="Arial" panose="020B0604020202020204" pitchFamily="34" charset="0"/>
                <a:cs typeface="Arial" panose="020B0604020202020204" pitchFamily="34" charset="0"/>
              </a:rPr>
              <a:t/>
            </a:r>
            <a:br>
              <a:rPr lang="nl-NL" b="1" dirty="0">
                <a:latin typeface="Arial" panose="020B0604020202020204" pitchFamily="34" charset="0"/>
                <a:cs typeface="Arial" panose="020B0604020202020204" pitchFamily="34" charset="0"/>
              </a:rPr>
            </a:br>
            <a:r>
              <a:rPr lang="nl-NL" b="1" dirty="0">
                <a:latin typeface="Arial" panose="020B0604020202020204" pitchFamily="34" charset="0"/>
                <a:cs typeface="Arial" panose="020B0604020202020204" pitchFamily="34" charset="0"/>
              </a:rPr>
              <a:t/>
            </a:r>
            <a:br>
              <a:rPr lang="nl-NL" b="1" dirty="0">
                <a:latin typeface="Arial" panose="020B0604020202020204" pitchFamily="34" charset="0"/>
                <a:cs typeface="Arial" panose="020B0604020202020204" pitchFamily="34" charset="0"/>
              </a:rPr>
            </a:br>
            <a:r>
              <a:rPr lang="nl-NL" b="1" dirty="0">
                <a:latin typeface="Arial" panose="020B0604020202020204" pitchFamily="34" charset="0"/>
                <a:cs typeface="Arial" panose="020B0604020202020204" pitchFamily="34" charset="0"/>
              </a:rPr>
              <a:t/>
            </a:r>
            <a:br>
              <a:rPr lang="nl-NL" b="1" dirty="0">
                <a:latin typeface="Arial" panose="020B0604020202020204" pitchFamily="34" charset="0"/>
                <a:cs typeface="Arial" panose="020B0604020202020204" pitchFamily="34" charset="0"/>
              </a:rPr>
            </a:br>
            <a:r>
              <a:rPr lang="nl-NL" b="1" dirty="0">
                <a:latin typeface="Arial" panose="020B0604020202020204" pitchFamily="34" charset="0"/>
                <a:cs typeface="Arial" panose="020B0604020202020204" pitchFamily="34" charset="0"/>
              </a:rPr>
              <a:t> </a:t>
            </a:r>
          </a:p>
        </p:txBody>
      </p:sp>
      <p:pic>
        <p:nvPicPr>
          <p:cNvPr id="5" name="Afbeelding 1" descr="logocomensha-k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815" y="620360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inhoud 2"/>
          <p:cNvSpPr txBox="1">
            <a:spLocks/>
          </p:cNvSpPr>
          <p:nvPr/>
        </p:nvSpPr>
        <p:spPr>
          <a:xfrm>
            <a:off x="924988" y="4261651"/>
            <a:ext cx="9502090" cy="2208654"/>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ts val="1800"/>
              </a:lnSpc>
              <a:buClr>
                <a:srgbClr val="FF0000"/>
              </a:buClr>
              <a:buNone/>
            </a:pPr>
            <a:r>
              <a:rPr lang="nl-NL" sz="3200" dirty="0">
                <a:latin typeface="Calibri" panose="020F0502020204030204" pitchFamily="34" charset="0"/>
                <a:ea typeface="Verdana" panose="020B0604030504040204" pitchFamily="34" charset="0"/>
                <a:cs typeface="Arial" panose="020B0604020202020204" pitchFamily="34" charset="0"/>
              </a:rPr>
              <a:t>1) Aard &amp; omvang     </a:t>
            </a:r>
          </a:p>
          <a:p>
            <a:pPr marL="0" indent="0">
              <a:lnSpc>
                <a:spcPts val="1800"/>
              </a:lnSpc>
              <a:buClr>
                <a:srgbClr val="FF0000"/>
              </a:buClr>
              <a:buNone/>
            </a:pPr>
            <a:r>
              <a:rPr lang="nl-NL" sz="3200" dirty="0">
                <a:latin typeface="Calibri" panose="020F0502020204030204" pitchFamily="34" charset="0"/>
                <a:ea typeface="Verdana" panose="020B0604030504040204" pitchFamily="34" charset="0"/>
                <a:cs typeface="Arial" panose="020B0604020202020204" pitchFamily="34" charset="0"/>
              </a:rPr>
              <a:t>2) Zorgcoördinatie &amp; opvang </a:t>
            </a:r>
          </a:p>
          <a:p>
            <a:pPr marL="0" indent="0">
              <a:lnSpc>
                <a:spcPts val="1800"/>
              </a:lnSpc>
              <a:buClr>
                <a:srgbClr val="FF0000"/>
              </a:buClr>
              <a:buNone/>
            </a:pPr>
            <a:r>
              <a:rPr lang="nl-NL" sz="3200" dirty="0">
                <a:latin typeface="Calibri" panose="020F0502020204030204" pitchFamily="34" charset="0"/>
                <a:ea typeface="Verdana" panose="020B0604030504040204" pitchFamily="34" charset="0"/>
                <a:cs typeface="Arial" panose="020B0604020202020204" pitchFamily="34" charset="0"/>
              </a:rPr>
              <a:t>3) Voorlichting &amp; bewustwording</a:t>
            </a:r>
          </a:p>
          <a:p>
            <a:pPr marL="0" indent="0">
              <a:lnSpc>
                <a:spcPts val="1800"/>
              </a:lnSpc>
              <a:buClr>
                <a:srgbClr val="FF0000"/>
              </a:buClr>
              <a:buNone/>
            </a:pPr>
            <a:r>
              <a:rPr lang="nl-NL" sz="3200" dirty="0">
                <a:latin typeface="Calibri" panose="020F0502020204030204" pitchFamily="34" charset="0"/>
                <a:ea typeface="Verdana" panose="020B0604030504040204" pitchFamily="34" charset="0"/>
                <a:cs typeface="Arial" panose="020B0604020202020204" pitchFamily="34" charset="0"/>
              </a:rPr>
              <a:t>4) Signaleren, adviseren en agenderen </a:t>
            </a:r>
          </a:p>
          <a:p>
            <a:pPr marL="0" indent="0">
              <a:lnSpc>
                <a:spcPts val="1800"/>
              </a:lnSpc>
              <a:buClr>
                <a:srgbClr val="FF0000"/>
              </a:buClr>
              <a:buNone/>
            </a:pPr>
            <a:r>
              <a:rPr lang="nl-NL" sz="3200" dirty="0">
                <a:latin typeface="Calibri" panose="020F0502020204030204" pitchFamily="34" charset="0"/>
                <a:ea typeface="Verdana" panose="020B0604030504040204" pitchFamily="34" charset="0"/>
                <a:cs typeface="Arial" panose="020B0604020202020204" pitchFamily="34" charset="0"/>
              </a:rPr>
              <a:t>5) Verbindende rol &amp; ketenaanpak                                          </a:t>
            </a:r>
          </a:p>
          <a:p>
            <a:pPr>
              <a:buFont typeface="Wingdings" panose="05000000000000000000" pitchFamily="2" charset="2"/>
              <a:buChar char="§"/>
            </a:pPr>
            <a:endParaRPr lang="nl-NL" sz="2400" dirty="0">
              <a:latin typeface="Calibri" panose="020F0502020204030204" pitchFamily="34" charset="0"/>
              <a:ea typeface="Verdana" panose="020B0604030504040204" pitchFamily="34" charset="0"/>
              <a:cs typeface="Arial" panose="020B0604020202020204" pitchFamily="34" charset="0"/>
            </a:endParaRPr>
          </a:p>
          <a:p>
            <a:pPr>
              <a:buFont typeface="Wingdings" panose="05000000000000000000" pitchFamily="2" charset="2"/>
              <a:buChar char="§"/>
            </a:pPr>
            <a:endParaRPr lang="nl-NL" sz="2400" dirty="0">
              <a:latin typeface="Calibri" panose="020F0502020204030204" pitchFamily="34" charset="0"/>
              <a:ea typeface="Verdana" panose="020B0604030504040204" pitchFamily="34" charset="0"/>
              <a:cs typeface="Arial" panose="020B0604020202020204" pitchFamily="34" charset="0"/>
            </a:endParaRPr>
          </a:p>
          <a:p>
            <a:pPr>
              <a:buFont typeface="Wingdings" panose="05000000000000000000" pitchFamily="2" charset="2"/>
              <a:buChar char="§"/>
            </a:pPr>
            <a:endParaRPr lang="nl-NL" sz="2400" dirty="0">
              <a:latin typeface="Calibri" panose="020F0502020204030204" pitchFamily="34" charset="0"/>
              <a:ea typeface="Verdana" panose="020B0604030504040204" pitchFamily="34" charset="0"/>
              <a:cs typeface="Arial" panose="020B0604020202020204" pitchFamily="34" charset="0"/>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2659" y="1207734"/>
            <a:ext cx="1584587" cy="2376000"/>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8459" y="1242387"/>
            <a:ext cx="1584000" cy="2376000"/>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0027" y="1409981"/>
            <a:ext cx="1584587" cy="2376000"/>
          </a:xfrm>
          <a:prstGeom prst="rect">
            <a:avLst/>
          </a:prstGeom>
        </p:spPr>
      </p:pic>
      <p:pic>
        <p:nvPicPr>
          <p:cNvPr id="10" name="Afbeelding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5113" y="1409984"/>
            <a:ext cx="1583370" cy="2376000"/>
          </a:xfrm>
          <a:prstGeom prst="rect">
            <a:avLst/>
          </a:prstGeom>
        </p:spPr>
      </p:pic>
    </p:spTree>
    <p:extLst>
      <p:ext uri="{BB962C8B-B14F-4D97-AF65-F5344CB8AC3E}">
        <p14:creationId xmlns:p14="http://schemas.microsoft.com/office/powerpoint/2010/main" val="2728368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300374" y="0"/>
            <a:ext cx="9749428" cy="1164765"/>
          </a:xfrm>
        </p:spPr>
        <p:txBody>
          <a:bodyPr>
            <a:normAutofit fontScale="90000"/>
          </a:bodyPr>
          <a:lstStyle/>
          <a:p>
            <a:r>
              <a:rPr lang="nl-NL" dirty="0">
                <a:latin typeface="Calibri" panose="020F0502020204030204" pitchFamily="34" charset="0"/>
                <a:ea typeface="Verdana" panose="020B0604030504040204" pitchFamily="34" charset="0"/>
                <a:cs typeface="Arial" panose="020B0604020202020204" pitchFamily="34" charset="0"/>
              </a:rPr>
              <a:t/>
            </a:r>
            <a:br>
              <a:rPr lang="nl-NL" dirty="0">
                <a:latin typeface="Calibri" panose="020F0502020204030204" pitchFamily="34" charset="0"/>
                <a:ea typeface="Verdana" panose="020B0604030504040204" pitchFamily="34" charset="0"/>
                <a:cs typeface="Arial" panose="020B0604020202020204" pitchFamily="34" charset="0"/>
              </a:rPr>
            </a:br>
            <a:r>
              <a:rPr lang="nl-NL" dirty="0">
                <a:latin typeface="Calibri" panose="020F0502020204030204" pitchFamily="34" charset="0"/>
                <a:ea typeface="Verdana" panose="020B0604030504040204" pitchFamily="34" charset="0"/>
                <a:cs typeface="Arial" panose="020B0604020202020204" pitchFamily="34" charset="0"/>
              </a:rPr>
              <a:t/>
            </a:r>
            <a:br>
              <a:rPr lang="nl-NL" dirty="0">
                <a:latin typeface="Calibri" panose="020F0502020204030204" pitchFamily="34" charset="0"/>
                <a:ea typeface="Verdana" panose="020B0604030504040204" pitchFamily="34" charset="0"/>
                <a:cs typeface="Arial" panose="020B0604020202020204" pitchFamily="34" charset="0"/>
              </a:rPr>
            </a:br>
            <a:r>
              <a:rPr lang="nl-NL" sz="4900" dirty="0">
                <a:solidFill>
                  <a:srgbClr val="DC370A"/>
                </a:solidFill>
                <a:latin typeface="Calibri" panose="020F0502020204030204" pitchFamily="34" charset="0"/>
                <a:ea typeface="Verdana" panose="020B0604030504040204" pitchFamily="34" charset="0"/>
                <a:cs typeface="Arial" panose="020B0604020202020204" pitchFamily="34" charset="0"/>
              </a:rPr>
              <a:t>Omvang mensenhandel	</a:t>
            </a:r>
          </a:p>
        </p:txBody>
      </p:sp>
      <p:sp>
        <p:nvSpPr>
          <p:cNvPr id="7" name="Tijdelijke aanduiding voor inhoud 2"/>
          <p:cNvSpPr>
            <a:spLocks noGrp="1"/>
          </p:cNvSpPr>
          <p:nvPr>
            <p:ph idx="1"/>
          </p:nvPr>
        </p:nvSpPr>
        <p:spPr>
          <a:xfrm>
            <a:off x="1353674" y="1539657"/>
            <a:ext cx="8950532" cy="5014468"/>
          </a:xfrm>
        </p:spPr>
        <p:txBody>
          <a:bodyPr>
            <a:normAutofit/>
          </a:bodyPr>
          <a:lstStyle/>
          <a:p>
            <a:pPr>
              <a:buClr>
                <a:srgbClr val="FF0000"/>
              </a:buClr>
            </a:pPr>
            <a:r>
              <a:rPr lang="nl-NL" sz="2800" u="sng" dirty="0">
                <a:latin typeface="Calibri" panose="020F0502020204030204" pitchFamily="34" charset="0"/>
                <a:cs typeface="Arial" panose="020B0604020202020204" pitchFamily="34" charset="0"/>
              </a:rPr>
              <a:t>Schatting</a:t>
            </a:r>
            <a:r>
              <a:rPr lang="nl-NL" sz="2800" dirty="0">
                <a:latin typeface="Calibri" panose="020F0502020204030204" pitchFamily="34" charset="0"/>
                <a:cs typeface="Arial" panose="020B0604020202020204" pitchFamily="34" charset="0"/>
              </a:rPr>
              <a:t> Global </a:t>
            </a:r>
            <a:r>
              <a:rPr lang="nl-NL" sz="2800" dirty="0" err="1">
                <a:latin typeface="Calibri" panose="020F0502020204030204" pitchFamily="34" charset="0"/>
                <a:cs typeface="Arial" panose="020B0604020202020204" pitchFamily="34" charset="0"/>
              </a:rPr>
              <a:t>Slavery</a:t>
            </a:r>
            <a:r>
              <a:rPr lang="nl-NL" sz="2800" dirty="0">
                <a:latin typeface="Calibri" panose="020F0502020204030204" pitchFamily="34" charset="0"/>
                <a:cs typeface="Arial" panose="020B0604020202020204" pitchFamily="34" charset="0"/>
              </a:rPr>
              <a:t> Index i.s.m. ILO, IOM, Walk Free Foundation</a:t>
            </a:r>
            <a:endParaRPr lang="nl-NL" sz="2800" i="1" dirty="0">
              <a:latin typeface="Calibri" panose="020F0502020204030204" pitchFamily="34" charset="0"/>
              <a:cs typeface="Arial" panose="020B0604020202020204" pitchFamily="34" charset="0"/>
            </a:endParaRPr>
          </a:p>
          <a:p>
            <a:pPr lvl="1">
              <a:buClr>
                <a:srgbClr val="FF0000"/>
              </a:buClr>
              <a:buFont typeface="Calibri" panose="020F0502020204030204" pitchFamily="34" charset="0"/>
              <a:buChar char="‐"/>
            </a:pPr>
            <a:r>
              <a:rPr lang="nl-NL" sz="2800" i="1" dirty="0">
                <a:latin typeface="Calibri" panose="020F0502020204030204" pitchFamily="34" charset="0"/>
                <a:cs typeface="Arial" panose="020B0604020202020204" pitchFamily="34" charset="0"/>
              </a:rPr>
              <a:t> Wereldwijd: 40,3 miljoen</a:t>
            </a:r>
          </a:p>
          <a:p>
            <a:pPr lvl="1">
              <a:buClr>
                <a:srgbClr val="FF0000"/>
              </a:buClr>
              <a:buFont typeface="Calibri" panose="020F0502020204030204" pitchFamily="34" charset="0"/>
              <a:buChar char="‐"/>
            </a:pPr>
            <a:r>
              <a:rPr lang="nl-NL" sz="2800" i="1" dirty="0">
                <a:latin typeface="Calibri" panose="020F0502020204030204" pitchFamily="34" charset="0"/>
                <a:cs typeface="Arial" panose="020B0604020202020204" pitchFamily="34" charset="0"/>
              </a:rPr>
              <a:t> Nederland: 30.000  </a:t>
            </a:r>
          </a:p>
          <a:p>
            <a:pPr>
              <a:buClr>
                <a:srgbClr val="FF0000"/>
              </a:buClr>
            </a:pPr>
            <a:r>
              <a:rPr lang="nl-NL" sz="2800" u="sng" dirty="0">
                <a:latin typeface="Calibri" panose="020F0502020204030204" pitchFamily="34" charset="0"/>
                <a:cs typeface="Arial" panose="020B0604020202020204" pitchFamily="34" charset="0"/>
              </a:rPr>
              <a:t>Schatting</a:t>
            </a:r>
            <a:r>
              <a:rPr lang="nl-NL" sz="2800" dirty="0">
                <a:latin typeface="Calibri" panose="020F0502020204030204" pitchFamily="34" charset="0"/>
                <a:cs typeface="Arial" panose="020B0604020202020204" pitchFamily="34" charset="0"/>
              </a:rPr>
              <a:t> Nationaal Rapporteur i.s.m. UNODC</a:t>
            </a:r>
            <a:endParaRPr lang="nl-NL" sz="2800" i="1" dirty="0">
              <a:latin typeface="Calibri" panose="020F0502020204030204" pitchFamily="34" charset="0"/>
              <a:cs typeface="Arial" panose="020B0604020202020204" pitchFamily="34" charset="0"/>
            </a:endParaRPr>
          </a:p>
          <a:p>
            <a:pPr lvl="1">
              <a:buClr>
                <a:srgbClr val="FF0000"/>
              </a:buClr>
              <a:buFont typeface="Calibri" panose="020F0502020204030204" pitchFamily="34" charset="0"/>
              <a:buChar char="‐"/>
            </a:pPr>
            <a:r>
              <a:rPr lang="nl-NL" sz="2800" i="1" dirty="0">
                <a:latin typeface="Calibri" panose="020F0502020204030204" pitchFamily="34" charset="0"/>
                <a:cs typeface="Arial" panose="020B0604020202020204" pitchFamily="34" charset="0"/>
              </a:rPr>
              <a:t> Nederland: 5000-7500</a:t>
            </a:r>
          </a:p>
          <a:p>
            <a:pPr>
              <a:buClr>
                <a:srgbClr val="FF0000"/>
              </a:buClr>
            </a:pPr>
            <a:r>
              <a:rPr lang="nl-NL" sz="2800" u="sng" dirty="0">
                <a:latin typeface="Calibri" panose="020F0502020204030204" pitchFamily="34" charset="0"/>
                <a:cs typeface="Arial" panose="020B0604020202020204" pitchFamily="34" charset="0"/>
              </a:rPr>
              <a:t>Registraties</a:t>
            </a:r>
            <a:r>
              <a:rPr lang="nl-NL" sz="2800" dirty="0">
                <a:latin typeface="Calibri" panose="020F0502020204030204" pitchFamily="34" charset="0"/>
                <a:cs typeface="Arial" panose="020B0604020202020204" pitchFamily="34" charset="0"/>
              </a:rPr>
              <a:t> bij </a:t>
            </a:r>
            <a:r>
              <a:rPr lang="nl-NL" sz="2800" dirty="0" err="1">
                <a:latin typeface="Calibri" panose="020F0502020204030204" pitchFamily="34" charset="0"/>
                <a:cs typeface="Arial" panose="020B0604020202020204" pitchFamily="34" charset="0"/>
              </a:rPr>
              <a:t>CoMensha</a:t>
            </a:r>
            <a:endParaRPr lang="nl-NL" sz="2800" i="1" dirty="0">
              <a:latin typeface="Calibri" panose="020F0502020204030204" pitchFamily="34" charset="0"/>
              <a:cs typeface="Arial" panose="020B0604020202020204" pitchFamily="34" charset="0"/>
            </a:endParaRPr>
          </a:p>
          <a:p>
            <a:pPr lvl="1">
              <a:buClr>
                <a:srgbClr val="FF0000"/>
              </a:buClr>
              <a:buFont typeface="Calibri" panose="020F0502020204030204" pitchFamily="34" charset="0"/>
              <a:buChar char="‐"/>
            </a:pPr>
            <a:r>
              <a:rPr lang="nl-NL" sz="2800" i="1" dirty="0">
                <a:latin typeface="Calibri" panose="020F0502020204030204" pitchFamily="34" charset="0"/>
                <a:cs typeface="Arial" panose="020B0604020202020204" pitchFamily="34" charset="0"/>
              </a:rPr>
              <a:t> Nederland: 1.076 (2017) / 742 (2018) / …..(2019)</a:t>
            </a:r>
          </a:p>
          <a:p>
            <a:pPr lvl="1">
              <a:buClr>
                <a:srgbClr val="FF0000"/>
              </a:buClr>
              <a:buFont typeface="Calibri" panose="020F0502020204030204" pitchFamily="34" charset="0"/>
              <a:buChar char="‐"/>
            </a:pPr>
            <a:endParaRPr lang="nl-NL" sz="2200" i="1" dirty="0">
              <a:latin typeface="Calibri" panose="020F0502020204030204" pitchFamily="34" charset="0"/>
              <a:cs typeface="Arial" panose="020B0604020202020204" pitchFamily="34" charset="0"/>
            </a:endParaRPr>
          </a:p>
          <a:p>
            <a:pPr lvl="1">
              <a:buClr>
                <a:srgbClr val="FF0000"/>
              </a:buClr>
              <a:buFont typeface="Calibri" panose="020F0502020204030204" pitchFamily="34" charset="0"/>
              <a:buChar char="‐"/>
            </a:pPr>
            <a:endParaRPr lang="nl-NL" sz="2200" i="1" dirty="0">
              <a:latin typeface="Calibri" panose="020F0502020204030204" pitchFamily="34" charset="0"/>
              <a:cs typeface="Arial" panose="020B0604020202020204" pitchFamily="34" charset="0"/>
            </a:endParaRPr>
          </a:p>
          <a:p>
            <a:pPr marL="274320" lvl="1" indent="0">
              <a:buNone/>
            </a:pPr>
            <a:endParaRPr lang="nl-NL" sz="2200" i="1" dirty="0">
              <a:latin typeface="Calibri" panose="020F0502020204030204" pitchFamily="34" charset="0"/>
              <a:cs typeface="Arial" panose="020B0604020202020204" pitchFamily="34" charset="0"/>
            </a:endParaRPr>
          </a:p>
        </p:txBody>
      </p:sp>
      <p:pic>
        <p:nvPicPr>
          <p:cNvPr id="8" name="Afbeelding 1" descr="logocomensha-k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316" y="602072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vak 9"/>
          <p:cNvSpPr txBox="1"/>
          <p:nvPr/>
        </p:nvSpPr>
        <p:spPr>
          <a:xfrm>
            <a:off x="1501341" y="5825760"/>
            <a:ext cx="6467955" cy="461665"/>
          </a:xfrm>
          <a:prstGeom prst="rect">
            <a:avLst/>
          </a:prstGeom>
          <a:solidFill>
            <a:srgbClr val="F58700"/>
          </a:solidFill>
          <a:ln cmpd="sng">
            <a:solidFill>
              <a:schemeClr val="tx1"/>
            </a:solidFill>
          </a:ln>
        </p:spPr>
        <p:txBody>
          <a:bodyPr wrap="square" rtlCol="0">
            <a:spAutoFit/>
          </a:bodyPr>
          <a:lstStyle/>
          <a:p>
            <a:pPr algn="ctr"/>
            <a:r>
              <a:rPr lang="nl-NL" sz="2400" b="1" dirty="0">
                <a:solidFill>
                  <a:prstClr val="black"/>
                </a:solidFill>
                <a:latin typeface="Arial" panose="020B0604020202020204" pitchFamily="34" charset="0"/>
                <a:cs typeface="Arial" panose="020B0604020202020204" pitchFamily="34" charset="0"/>
              </a:rPr>
              <a:t>Signalering en/of melding schiet te kort !</a:t>
            </a:r>
          </a:p>
        </p:txBody>
      </p:sp>
    </p:spTree>
    <p:extLst>
      <p:ext uri="{BB962C8B-B14F-4D97-AF65-F5344CB8AC3E}">
        <p14:creationId xmlns:p14="http://schemas.microsoft.com/office/powerpoint/2010/main" val="45963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txBox="1">
            <a:spLocks/>
          </p:cNvSpPr>
          <p:nvPr/>
        </p:nvSpPr>
        <p:spPr>
          <a:xfrm>
            <a:off x="1261871" y="1576991"/>
            <a:ext cx="9883220" cy="4370963"/>
          </a:xfrm>
          <a:prstGeom prst="rect">
            <a:avLst/>
          </a:prstGeom>
        </p:spPr>
        <p:txBody>
          <a:bodyPr>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nl-NL" sz="2800" i="1" dirty="0">
                <a:latin typeface="Calibri" panose="020F0502020204030204" pitchFamily="34" charset="0"/>
              </a:rPr>
              <a:t>Nederlandse afkomst:</a:t>
            </a:r>
          </a:p>
          <a:p>
            <a:pPr marL="0" indent="0">
              <a:buNone/>
            </a:pPr>
            <a:r>
              <a:rPr lang="nl-NL" sz="2800" b="1" dirty="0">
                <a:solidFill>
                  <a:srgbClr val="FF0000"/>
                </a:solidFill>
                <a:latin typeface="Calibri" panose="020F0502020204030204" pitchFamily="34" charset="0"/>
              </a:rPr>
              <a:t>37</a:t>
            </a:r>
            <a:r>
              <a:rPr lang="nl-NL" sz="2800" dirty="0">
                <a:solidFill>
                  <a:srgbClr val="F58700"/>
                </a:solidFill>
                <a:latin typeface="Calibri" panose="020F0502020204030204" pitchFamily="34" charset="0"/>
              </a:rPr>
              <a:t> op de 100.000 </a:t>
            </a:r>
            <a:r>
              <a:rPr lang="nl-NL" sz="2800" dirty="0">
                <a:latin typeface="Calibri" panose="020F0502020204030204" pitchFamily="34" charset="0"/>
              </a:rPr>
              <a:t>inwoners wordt (mogelijk) slachtoffer van mensenhandel</a:t>
            </a:r>
            <a:br>
              <a:rPr lang="nl-NL" sz="2800" dirty="0">
                <a:latin typeface="Calibri" panose="020F0502020204030204" pitchFamily="34" charset="0"/>
              </a:rPr>
            </a:br>
            <a:endParaRPr lang="nl-NL" sz="2800" dirty="0">
              <a:latin typeface="Calibri" panose="020F0502020204030204" pitchFamily="34" charset="0"/>
            </a:endParaRPr>
          </a:p>
          <a:p>
            <a:pPr marL="0" indent="0">
              <a:buNone/>
            </a:pPr>
            <a:r>
              <a:rPr lang="nl-NL" sz="2800" i="1" dirty="0">
                <a:latin typeface="Calibri" panose="020F0502020204030204" pitchFamily="34" charset="0"/>
              </a:rPr>
              <a:t>Grootste risico geldt voor twee groepen: </a:t>
            </a:r>
          </a:p>
          <a:p>
            <a:r>
              <a:rPr lang="nl-NL" sz="2800" i="1" dirty="0">
                <a:latin typeface="Calibri" panose="020F0502020204030204" pitchFamily="34" charset="0"/>
              </a:rPr>
              <a:t> Niet-Nederlandse afkomst </a:t>
            </a:r>
            <a:r>
              <a:rPr lang="nl-NL" sz="2800" b="1" dirty="0">
                <a:solidFill>
                  <a:srgbClr val="FF0000"/>
                </a:solidFill>
                <a:latin typeface="Calibri" panose="020F0502020204030204" pitchFamily="34" charset="0"/>
              </a:rPr>
              <a:t>311</a:t>
            </a:r>
            <a:r>
              <a:rPr lang="nl-NL" sz="2800" dirty="0">
                <a:solidFill>
                  <a:srgbClr val="F58700"/>
                </a:solidFill>
                <a:latin typeface="Calibri" panose="020F0502020204030204" pitchFamily="34" charset="0"/>
              </a:rPr>
              <a:t> op de 100.000 </a:t>
            </a:r>
            <a:r>
              <a:rPr lang="nl-NL" sz="2800" dirty="0">
                <a:latin typeface="Calibri" panose="020F0502020204030204" pitchFamily="34" charset="0"/>
              </a:rPr>
              <a:t>inwoners </a:t>
            </a:r>
          </a:p>
          <a:p>
            <a:r>
              <a:rPr lang="nl-NL" sz="2800" i="1" dirty="0">
                <a:latin typeface="Calibri" panose="020F0502020204030204" pitchFamily="34" charset="0"/>
              </a:rPr>
              <a:t> Nederlandse meisjes (12 – 17 jaar) </a:t>
            </a:r>
            <a:r>
              <a:rPr lang="nl-NL" sz="2800" b="1" dirty="0">
                <a:solidFill>
                  <a:srgbClr val="FF0000"/>
                </a:solidFill>
                <a:latin typeface="Calibri" panose="020F0502020204030204" pitchFamily="34" charset="0"/>
              </a:rPr>
              <a:t>257</a:t>
            </a:r>
            <a:r>
              <a:rPr lang="nl-NL" sz="2800" dirty="0">
                <a:solidFill>
                  <a:srgbClr val="F58700"/>
                </a:solidFill>
                <a:latin typeface="Calibri" panose="020F0502020204030204" pitchFamily="34" charset="0"/>
              </a:rPr>
              <a:t> op de 100.000 </a:t>
            </a:r>
            <a:r>
              <a:rPr lang="nl-NL" sz="2800" dirty="0">
                <a:latin typeface="Calibri" panose="020F0502020204030204" pitchFamily="34" charset="0"/>
              </a:rPr>
              <a:t>inwoners</a:t>
            </a:r>
            <a:endParaRPr lang="nl-NL" sz="2800" i="1" dirty="0">
              <a:latin typeface="Calibri" panose="020F0502020204030204" pitchFamily="34" charset="0"/>
            </a:endParaRPr>
          </a:p>
          <a:p>
            <a:pPr marL="0" indent="0">
              <a:buNone/>
            </a:pPr>
            <a:endParaRPr lang="nl-NL" sz="2800" dirty="0">
              <a:latin typeface="Calibri" panose="020F0502020204030204" pitchFamily="34" charset="0"/>
            </a:endParaRPr>
          </a:p>
          <a:p>
            <a:pPr marL="0" indent="0">
              <a:buFont typeface="Arial" pitchFamily="34" charset="0"/>
              <a:buNone/>
            </a:pPr>
            <a:endParaRPr lang="nl-NL" sz="2800" dirty="0">
              <a:latin typeface="Calibri" panose="020F0502020204030204" pitchFamily="34" charset="0"/>
            </a:endParaRPr>
          </a:p>
        </p:txBody>
      </p:sp>
      <p:sp>
        <p:nvSpPr>
          <p:cNvPr id="4" name="Titel 1"/>
          <p:cNvSpPr txBox="1">
            <a:spLocks/>
          </p:cNvSpPr>
          <p:nvPr/>
        </p:nvSpPr>
        <p:spPr>
          <a:xfrm>
            <a:off x="1149118" y="424904"/>
            <a:ext cx="9692640" cy="676515"/>
          </a:xfrm>
          <a:prstGeom prst="rect">
            <a:avLst/>
          </a:prstGeom>
        </p:spPr>
        <p:txBody>
          <a:bodyPr vert="horz" lIns="91440" tIns="27432" rIns="91440" bIns="45720" rtlCol="0" anchor="b">
            <a:no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r>
              <a:rPr lang="nl-NL" dirty="0">
                <a:latin typeface="Calibri" panose="020F0502020204030204" pitchFamily="34" charset="0"/>
                <a:cs typeface="Arial" panose="020B0604020202020204" pitchFamily="34" charset="0"/>
              </a:rPr>
              <a:t>Ter verduidelijking schatting 5000-7500  </a:t>
            </a:r>
          </a:p>
        </p:txBody>
      </p:sp>
      <p:pic>
        <p:nvPicPr>
          <p:cNvPr id="5" name="Afbeelding 1" descr="logocomensha-k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316" y="602072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142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19B2EB12-332C-4DCC-9746-30DD4690F9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AFD40B55-BABB-4B33-ADD3-0C234043067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590550"/>
            <a:ext cx="5480792" cy="2739376"/>
            <a:chOff x="7807230" y="2012810"/>
            <a:chExt cx="3251252" cy="3459865"/>
          </a:xfrm>
        </p:grpSpPr>
        <p:sp>
          <p:nvSpPr>
            <p:cNvPr id="85" name="Rectangle 84">
              <a:extLst>
                <a:ext uri="{FF2B5EF4-FFF2-40B4-BE49-F238E27FC236}">
                  <a16:creationId xmlns:a16="http://schemas.microsoft.com/office/drawing/2014/main" id="{C324E181-0B87-4B75-A5EC-6A4B1BD1B6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77211FB-84C1-4B06-AF95-F83D0394DC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9" name="Picture 5" descr="Afbeelding met tekst, kaart&#10;&#10;Automatisch gegenereerde beschrijving">
            <a:extLst>
              <a:ext uri="{FF2B5EF4-FFF2-40B4-BE49-F238E27FC236}">
                <a16:creationId xmlns:a16="http://schemas.microsoft.com/office/drawing/2014/main" id="{45A412F1-A1CA-46BD-8C0C-58DF4D3F27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9798" y="753230"/>
            <a:ext cx="4310743" cy="2414016"/>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Group 87">
            <a:extLst>
              <a:ext uri="{FF2B5EF4-FFF2-40B4-BE49-F238E27FC236}">
                <a16:creationId xmlns:a16="http://schemas.microsoft.com/office/drawing/2014/main" id="{E616EDA1-F722-4C6A-AD2F-E487C7EBE6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3544708"/>
            <a:ext cx="2651760" cy="2739376"/>
            <a:chOff x="7807230" y="2012810"/>
            <a:chExt cx="3251252" cy="3459865"/>
          </a:xfrm>
        </p:grpSpPr>
        <p:sp>
          <p:nvSpPr>
            <p:cNvPr id="89" name="Rectangle 88">
              <a:extLst>
                <a:ext uri="{FF2B5EF4-FFF2-40B4-BE49-F238E27FC236}">
                  <a16:creationId xmlns:a16="http://schemas.microsoft.com/office/drawing/2014/main" id="{2B994A57-EDEF-4F7C-9FF3-8A46664686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C0D45935-877E-4620-9F00-69FFC601B3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32" name="Picture 8" descr="Afbeelding met schermafbeelding&#10;&#10;Automatisch gegenereerde beschrijving">
            <a:extLst>
              <a:ext uri="{FF2B5EF4-FFF2-40B4-BE49-F238E27FC236}">
                <a16:creationId xmlns:a16="http://schemas.microsoft.com/office/drawing/2014/main" id="{2F0A8895-422C-493E-AD6B-EB2D49CE289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9366" y="3753108"/>
            <a:ext cx="2322576" cy="2322576"/>
          </a:xfrm>
          <a:prstGeom prst="rect">
            <a:avLst/>
          </a:prstGeom>
          <a:noFill/>
          <a:extLst>
            <a:ext uri="{909E8E84-426E-40DD-AFC4-6F175D3DCCD1}">
              <a14:hiddenFill xmlns:a14="http://schemas.microsoft.com/office/drawing/2010/main">
                <a:solidFill>
                  <a:srgbClr val="FFFFFF"/>
                </a:solidFill>
              </a14:hiddenFill>
            </a:ext>
          </a:extLst>
        </p:spPr>
      </p:pic>
      <p:grpSp>
        <p:nvGrpSpPr>
          <p:cNvPr id="92" name="Group 91">
            <a:extLst>
              <a:ext uri="{FF2B5EF4-FFF2-40B4-BE49-F238E27FC236}">
                <a16:creationId xmlns:a16="http://schemas.microsoft.com/office/drawing/2014/main" id="{718BCC2B-0684-4382-A2D3-C9ADC776876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5270" y="3544708"/>
            <a:ext cx="2651760" cy="2739376"/>
            <a:chOff x="7807230" y="2012810"/>
            <a:chExt cx="3251252" cy="3459865"/>
          </a:xfrm>
        </p:grpSpPr>
        <p:sp>
          <p:nvSpPr>
            <p:cNvPr id="93" name="Rectangle 92">
              <a:extLst>
                <a:ext uri="{FF2B5EF4-FFF2-40B4-BE49-F238E27FC236}">
                  <a16:creationId xmlns:a16="http://schemas.microsoft.com/office/drawing/2014/main" id="{F67BE271-7CC8-493E-ACC7-330B8DAEC7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B416E226-9BF3-4654-A708-DDC3A062CF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31" name="Picture 7">
            <a:extLst>
              <a:ext uri="{FF2B5EF4-FFF2-40B4-BE49-F238E27FC236}">
                <a16:creationId xmlns:a16="http://schemas.microsoft.com/office/drawing/2014/main" id="{53CCFBE8-C169-400A-9B59-6790DCC2ACA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49862" y="3776218"/>
            <a:ext cx="2322576" cy="2276355"/>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95">
            <a:extLst>
              <a:ext uri="{FF2B5EF4-FFF2-40B4-BE49-F238E27FC236}">
                <a16:creationId xmlns:a16="http://schemas.microsoft.com/office/drawing/2014/main" id="{B5D0BDB0-2E17-4D86-BEE1-1A1817E0469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6100" y="583417"/>
            <a:ext cx="5451125" cy="5700667"/>
            <a:chOff x="7807230" y="2012810"/>
            <a:chExt cx="3251252" cy="3459865"/>
          </a:xfrm>
        </p:grpSpPr>
        <p:sp>
          <p:nvSpPr>
            <p:cNvPr id="97" name="Rectangle 96">
              <a:extLst>
                <a:ext uri="{FF2B5EF4-FFF2-40B4-BE49-F238E27FC236}">
                  <a16:creationId xmlns:a16="http://schemas.microsoft.com/office/drawing/2014/main" id="{07A4205F-B9AE-4B05-9BDE-05C46ED380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7B833BEF-B243-4FC2-967F-3C9C2085A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30" name="Picture 6" descr="Afbeelding met apparaat&#10;&#10;Automatisch gegenereerde beschrijving">
            <a:extLst>
              <a:ext uri="{FF2B5EF4-FFF2-40B4-BE49-F238E27FC236}">
                <a16:creationId xmlns:a16="http://schemas.microsoft.com/office/drawing/2014/main" id="{3EE6D5BE-318D-4EBE-BF91-67DCD6B56AD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71342" y="820748"/>
            <a:ext cx="5120640" cy="522600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329AA5CF-B784-47D1-8A3B-FADB95A445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 y="8702675"/>
            <a:ext cx="5076825"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46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1872" y="1314450"/>
            <a:ext cx="8595360" cy="4865687"/>
          </a:xfrm>
        </p:spPr>
        <p:txBody>
          <a:bodyPr>
            <a:normAutofit lnSpcReduction="10000"/>
          </a:bodyPr>
          <a:lstStyle/>
          <a:p>
            <a:r>
              <a:rPr lang="nl-NL" sz="2800" dirty="0">
                <a:latin typeface="Calibri" panose="020F0502020204030204" pitchFamily="34" charset="0"/>
              </a:rPr>
              <a:t>Eerder slachtoffer van (seksueel) geweld</a:t>
            </a:r>
          </a:p>
          <a:p>
            <a:r>
              <a:rPr lang="nl-NL" sz="2800" dirty="0">
                <a:latin typeface="Calibri" panose="020F0502020204030204" pitchFamily="34" charset="0"/>
              </a:rPr>
              <a:t>LVB </a:t>
            </a:r>
          </a:p>
          <a:p>
            <a:r>
              <a:rPr lang="nl-NL" sz="2800" dirty="0">
                <a:latin typeface="Calibri" panose="020F0502020204030204" pitchFamily="34" charset="0"/>
              </a:rPr>
              <a:t>Leeftijd 12-24</a:t>
            </a:r>
          </a:p>
          <a:p>
            <a:r>
              <a:rPr lang="nl-NL" sz="2800" dirty="0">
                <a:latin typeface="Calibri" panose="020F0502020204030204" pitchFamily="34" charset="0"/>
              </a:rPr>
              <a:t>Afkomstig uit </a:t>
            </a:r>
            <a:r>
              <a:rPr lang="nl-NL" sz="2800" dirty="0" err="1">
                <a:latin typeface="Calibri" panose="020F0502020204030204" pitchFamily="34" charset="0"/>
              </a:rPr>
              <a:t>multiprobleem</a:t>
            </a:r>
            <a:r>
              <a:rPr lang="nl-NL" sz="2800" dirty="0">
                <a:latin typeface="Calibri" panose="020F0502020204030204" pitchFamily="34" charset="0"/>
              </a:rPr>
              <a:t>- of gebroken gezinnen</a:t>
            </a:r>
          </a:p>
          <a:p>
            <a:r>
              <a:rPr lang="nl-NL" sz="2800" dirty="0">
                <a:latin typeface="Calibri" panose="020F0502020204030204" pitchFamily="34" charset="0"/>
              </a:rPr>
              <a:t>Laag zelfbeeld</a:t>
            </a:r>
          </a:p>
          <a:p>
            <a:r>
              <a:rPr lang="nl-NL" sz="2800" dirty="0">
                <a:latin typeface="Calibri" panose="020F0502020204030204" pitchFamily="34" charset="0"/>
              </a:rPr>
              <a:t>Voorgeschiedenis van geweld of trauma / jeugdhulpverleningsverleden</a:t>
            </a:r>
          </a:p>
          <a:p>
            <a:r>
              <a:rPr lang="nl-NL" sz="2800" dirty="0">
                <a:latin typeface="Calibri" panose="020F0502020204030204" pitchFamily="34" charset="0"/>
              </a:rPr>
              <a:t>Vluchteling/</a:t>
            </a:r>
            <a:r>
              <a:rPr lang="nl-NL" sz="2800" dirty="0" err="1">
                <a:latin typeface="Calibri" panose="020F0502020204030204" pitchFamily="34" charset="0"/>
              </a:rPr>
              <a:t>ongedocumenteerd</a:t>
            </a:r>
            <a:r>
              <a:rPr lang="nl-NL" sz="2800" dirty="0">
                <a:latin typeface="Calibri" panose="020F0502020204030204" pitchFamily="34" charset="0"/>
              </a:rPr>
              <a:t>/arbeidsmigrant zijn</a:t>
            </a:r>
          </a:p>
          <a:p>
            <a:r>
              <a:rPr lang="nl-NL" sz="2800" dirty="0">
                <a:latin typeface="Calibri" panose="020F0502020204030204" pitchFamily="34" charset="0"/>
              </a:rPr>
              <a:t>LHBTI+</a:t>
            </a:r>
          </a:p>
          <a:p>
            <a:endParaRPr lang="nl-NL" sz="2400" dirty="0">
              <a:latin typeface="Calibri" panose="020F0502020204030204" pitchFamily="34" charset="0"/>
            </a:endParaRPr>
          </a:p>
        </p:txBody>
      </p:sp>
      <p:sp>
        <p:nvSpPr>
          <p:cNvPr id="5" name="Titel 1"/>
          <p:cNvSpPr txBox="1">
            <a:spLocks/>
          </p:cNvSpPr>
          <p:nvPr/>
        </p:nvSpPr>
        <p:spPr>
          <a:xfrm>
            <a:off x="1149118" y="424904"/>
            <a:ext cx="9692640" cy="676515"/>
          </a:xfrm>
          <a:prstGeom prst="rect">
            <a:avLst/>
          </a:prstGeom>
        </p:spPr>
        <p:txBody>
          <a:bodyPr vert="horz" lIns="91440" tIns="27432" rIns="91440" bIns="45720" rtlCol="0" anchor="b">
            <a:noAutofit/>
          </a:bodyPr>
          <a:lst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50" normalizeH="0" baseline="0" noProof="0" dirty="0">
                <a:ln>
                  <a:noFill/>
                </a:ln>
                <a:solidFill>
                  <a:srgbClr val="D34817"/>
                </a:solidFill>
                <a:effectLst/>
                <a:uLnTx/>
                <a:uFillTx/>
                <a:latin typeface="Calibri" panose="020F0502020204030204" pitchFamily="34" charset="0"/>
                <a:ea typeface="+mj-ea"/>
                <a:cs typeface="Arial" panose="020B0604020202020204" pitchFamily="34" charset="0"/>
              </a:rPr>
              <a:t>Risicofactoren, wie is extra kwetsbaar?</a:t>
            </a:r>
          </a:p>
        </p:txBody>
      </p:sp>
      <p:pic>
        <p:nvPicPr>
          <p:cNvPr id="4" name="Afbeelding 1" descr="logocomensha-k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316" y="6020725"/>
            <a:ext cx="2390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988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1872" y="294198"/>
            <a:ext cx="9692640" cy="784508"/>
          </a:xfrm>
        </p:spPr>
        <p:txBody>
          <a:bodyPr/>
          <a:lstStyle/>
          <a:p>
            <a:r>
              <a:rPr lang="nl-NL" dirty="0">
                <a:latin typeface="Calibri" panose="020F0502020204030204" pitchFamily="34" charset="0"/>
                <a:cs typeface="Arial" panose="020B0604020202020204" pitchFamily="34" charset="0"/>
              </a:rPr>
              <a:t>Mensenhandel en de Meldcode HGKM</a:t>
            </a:r>
            <a:endParaRPr lang="nl-NL" dirty="0"/>
          </a:p>
        </p:txBody>
      </p:sp>
      <p:sp>
        <p:nvSpPr>
          <p:cNvPr id="3" name="Tijdelijke aanduiding voor inhoud 2"/>
          <p:cNvSpPr>
            <a:spLocks noGrp="1"/>
          </p:cNvSpPr>
          <p:nvPr>
            <p:ph idx="1"/>
          </p:nvPr>
        </p:nvSpPr>
        <p:spPr>
          <a:xfrm>
            <a:off x="1083279" y="1378743"/>
            <a:ext cx="8595360" cy="4608000"/>
          </a:xfrm>
        </p:spPr>
        <p:txBody>
          <a:bodyPr/>
          <a:lstStyle/>
          <a:p>
            <a:endParaRPr lang="nl-NL" dirty="0">
              <a:latin typeface="Calibri" panose="020F0502020204030204" pitchFamily="34" charset="0"/>
            </a:endParaRPr>
          </a:p>
          <a:p>
            <a:pPr>
              <a:buFont typeface="Wingdings" panose="05000000000000000000" pitchFamily="2" charset="2"/>
              <a:buChar char="ü"/>
            </a:pPr>
            <a:r>
              <a:rPr lang="nl-NL" sz="3200" dirty="0">
                <a:latin typeface="Calibri" panose="020F0502020204030204" pitchFamily="34" charset="0"/>
              </a:rPr>
              <a:t> Impliciet onderdeel meldcode</a:t>
            </a:r>
          </a:p>
          <a:p>
            <a:pPr>
              <a:buFont typeface="Wingdings" panose="05000000000000000000" pitchFamily="2" charset="2"/>
              <a:buChar char="ü"/>
            </a:pPr>
            <a:r>
              <a:rPr lang="nl-NL" sz="3200" dirty="0">
                <a:latin typeface="Calibri" panose="020F0502020204030204" pitchFamily="34" charset="0"/>
              </a:rPr>
              <a:t> Expliciet onderdeel meldcode</a:t>
            </a:r>
          </a:p>
        </p:txBody>
      </p:sp>
      <p:sp>
        <p:nvSpPr>
          <p:cNvPr id="5" name="Rechthoek 4">
            <a:extLst>
              <a:ext uri="{FF2B5EF4-FFF2-40B4-BE49-F238E27FC236}">
                <a16:creationId xmlns:a16="http://schemas.microsoft.com/office/drawing/2014/main" id="{698191A4-C734-45FF-B86A-4760FFE5CFFF}"/>
              </a:ext>
            </a:extLst>
          </p:cNvPr>
          <p:cNvSpPr/>
          <p:nvPr/>
        </p:nvSpPr>
        <p:spPr>
          <a:xfrm>
            <a:off x="1166191" y="4571671"/>
            <a:ext cx="6235233" cy="523220"/>
          </a:xfrm>
          <a:prstGeom prst="rect">
            <a:avLst/>
          </a:prstGeom>
        </p:spPr>
        <p:txBody>
          <a:bodyPr wrap="none">
            <a:spAutoFit/>
          </a:bodyPr>
          <a:lstStyle/>
          <a:p>
            <a:pPr lvl="0"/>
            <a:r>
              <a:rPr lang="nl-NL" sz="2800" b="1" dirty="0">
                <a:solidFill>
                  <a:schemeClr val="tx1">
                    <a:lumMod val="65000"/>
                    <a:lumOff val="3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https://www.huiselijkgeweld.nl/vormen</a:t>
            </a:r>
            <a:endParaRPr kumimoji="0" lang="nl-NL" sz="28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1367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4_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5_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spDef>
      <a:spPr>
        <a:solidFill>
          <a:srgbClr val="00A7F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986</Words>
  <Application>Microsoft Office PowerPoint</Application>
  <PresentationFormat>Breedbeeld</PresentationFormat>
  <Paragraphs>158</Paragraphs>
  <Slides>25</Slides>
  <Notes>25</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25</vt:i4>
      </vt:variant>
    </vt:vector>
  </HeadingPairs>
  <TitlesOfParts>
    <vt:vector size="35" baseType="lpstr">
      <vt:lpstr>Arial</vt:lpstr>
      <vt:lpstr>Calibri</vt:lpstr>
      <vt:lpstr>Century Gothic</vt:lpstr>
      <vt:lpstr>Century Schoolbook</vt:lpstr>
      <vt:lpstr>Times New Roman</vt:lpstr>
      <vt:lpstr>Verdana</vt:lpstr>
      <vt:lpstr>Wingdings</vt:lpstr>
      <vt:lpstr>Wingdings 2</vt:lpstr>
      <vt:lpstr>4_View</vt:lpstr>
      <vt:lpstr>5_View</vt:lpstr>
      <vt:lpstr>   28 februari 2020  Marcus de Koning-Man   </vt:lpstr>
      <vt:lpstr>Waarom ben ik hier vandaag? </vt:lpstr>
      <vt:lpstr>PowerPoint-presentatie</vt:lpstr>
      <vt:lpstr>    Coördinatiecentrum tegen Mensenhandel   </vt:lpstr>
      <vt:lpstr>  Omvang mensenhandel </vt:lpstr>
      <vt:lpstr>PowerPoint-presentatie</vt:lpstr>
      <vt:lpstr>PowerPoint-presentatie</vt:lpstr>
      <vt:lpstr>PowerPoint-presentatie</vt:lpstr>
      <vt:lpstr>Mensenhandel en de Meldcode HGKM</vt:lpstr>
      <vt:lpstr>Mensenhandel en de meldcode HGKM</vt:lpstr>
      <vt:lpstr>PowerPoint-presentatie</vt:lpstr>
      <vt:lpstr>Signalen van mensenhandel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Wat kun jij doen?</vt:lpstr>
      <vt:lpstr>Zorgcoördinator mensenhandel</vt:lpstr>
      <vt:lpstr>PowerPoint-presentatie</vt:lpstr>
      <vt:lpstr>Voor contact en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 februari 2020  Marcus de Koning-Man</dc:title>
  <dc:creator>Marcus de Koning-Man</dc:creator>
  <cp:lastModifiedBy>Petra de Jong</cp:lastModifiedBy>
  <cp:revision>14</cp:revision>
  <dcterms:created xsi:type="dcterms:W3CDTF">2020-02-19T10:22:46Z</dcterms:created>
  <dcterms:modified xsi:type="dcterms:W3CDTF">2020-03-10T18:51:13Z</dcterms:modified>
</cp:coreProperties>
</file>