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4"/>
  </p:normalViewPr>
  <p:slideViewPr>
    <p:cSldViewPr>
      <p:cViewPr varScale="1">
        <p:scale>
          <a:sx n="91" d="100"/>
          <a:sy n="91" d="100"/>
        </p:scale>
        <p:origin x="5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10-3-2020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 userDrawn="1"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 userDrawn="1"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54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95565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59532" y="1563638"/>
            <a:ext cx="8424936" cy="864096"/>
          </a:xfrm>
        </p:spPr>
        <p:txBody>
          <a:bodyPr/>
          <a:lstStyle/>
          <a:p>
            <a:pPr algn="ctr"/>
            <a:r>
              <a:rPr lang="nl-NL" sz="4400" dirty="0"/>
              <a:t>Hoe signaleert de (huis)arts </a:t>
            </a:r>
            <a:br>
              <a:rPr lang="nl-NL" sz="4400" dirty="0"/>
            </a:br>
            <a:r>
              <a:rPr lang="nl-NL" sz="4400" dirty="0"/>
              <a:t>mensenhandel?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39552" y="4308202"/>
            <a:ext cx="7038368" cy="533400"/>
          </a:xfrm>
        </p:spPr>
        <p:txBody>
          <a:bodyPr/>
          <a:lstStyle/>
          <a:p>
            <a:r>
              <a:rPr lang="nl-NL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Toine </a:t>
            </a:r>
            <a:r>
              <a:rPr lang="nl-NL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Lagro</a:t>
            </a:r>
            <a:r>
              <a:rPr lang="nl-NL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-Janssen</a:t>
            </a:r>
          </a:p>
        </p:txBody>
      </p:sp>
    </p:spTree>
    <p:extLst>
      <p:ext uri="{BB962C8B-B14F-4D97-AF65-F5344CB8AC3E}">
        <p14:creationId xmlns:p14="http://schemas.microsoft.com/office/powerpoint/2010/main" val="322583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009CE-BB54-4409-B80D-1CABB1FC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Vermoeden seksuele uitbuiting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DE3C20-A5CA-42E0-9EAF-65A802D2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Maak onderscheid tussen feiten, waarneming, interpretatie en bronnen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Leg gegevens zo zorgvuldig en feitelijk mogelijk vast (alle stappen)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Maak professionele intuïtie zo concreet mogelijk</a:t>
            </a:r>
          </a:p>
        </p:txBody>
      </p:sp>
    </p:spTree>
    <p:extLst>
      <p:ext uri="{BB962C8B-B14F-4D97-AF65-F5344CB8AC3E}">
        <p14:creationId xmlns:p14="http://schemas.microsoft.com/office/powerpoint/2010/main" val="154054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58EE1-9D47-4397-918D-27F80CA9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Vermoeden seksuele uitbuiting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76096-49DF-4527-A46E-8DAFDF50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Het doorlopen van de KNMG-Meldcode (het vijf-stappen plan)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Belangrijk: stap 2 (anonieme) collegiale raadpleging met het maken van de afwegingen (het afwegingskader)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Beroepsgeheim versus zorgplicht</a:t>
            </a:r>
          </a:p>
        </p:txBody>
      </p:sp>
    </p:spTree>
    <p:extLst>
      <p:ext uri="{BB962C8B-B14F-4D97-AF65-F5344CB8AC3E}">
        <p14:creationId xmlns:p14="http://schemas.microsoft.com/office/powerpoint/2010/main" val="32614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7FD43ED3-9E2C-4766-9CF1-C2A7597B7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11" y="0"/>
            <a:ext cx="35843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0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Perspectief slachtoffer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832" y="1491630"/>
            <a:ext cx="8100000" cy="3152632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Vertelt het niet spontaan</a:t>
            </a:r>
          </a:p>
          <a:p>
            <a:pPr marL="0" indent="0">
              <a:buNone/>
            </a:pPr>
            <a:endParaRPr lang="nl-NL" sz="2400" dirty="0"/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nl-NL" dirty="0"/>
              <a:t>Handig in verbergen</a:t>
            </a: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nl-NL" dirty="0"/>
              <a:t>Angst (afhankelijkheidsrelatie)</a:t>
            </a: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nl-NL" dirty="0"/>
              <a:t>Schaamte</a:t>
            </a: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nl-NL" dirty="0"/>
              <a:t>Schuld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E80F49-D6B8-444D-97C5-8068B5E28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1" t="2587" r="6008" b="4262"/>
          <a:stretch/>
        </p:blipFill>
        <p:spPr>
          <a:xfrm>
            <a:off x="522000" y="1258975"/>
            <a:ext cx="2249799" cy="3239708"/>
          </a:xfrm>
          <a:prstGeom prst="rect">
            <a:avLst/>
          </a:prstGeom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F39AC10-261C-6E45-B164-159D631A1DA2}"/>
              </a:ext>
            </a:extLst>
          </p:cNvPr>
          <p:cNvSpPr txBox="1"/>
          <p:nvPr/>
        </p:nvSpPr>
        <p:spPr>
          <a:xfrm>
            <a:off x="522000" y="4274156"/>
            <a:ext cx="167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Klee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 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Weint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9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37EE9-0C9D-C04E-B9B6-89A24CEE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Perspectief 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4DF6E5-BC50-0A41-850A-93B5EAC99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431587"/>
            <a:ext cx="8100000" cy="3152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Geen awareness</a:t>
            </a:r>
          </a:p>
          <a:p>
            <a:pPr>
              <a:lnSpc>
                <a:spcPct val="150000"/>
              </a:lnSpc>
            </a:pPr>
            <a:r>
              <a:rPr lang="nl-NL" dirty="0"/>
              <a:t>Geen kennis</a:t>
            </a:r>
          </a:p>
          <a:p>
            <a:pPr>
              <a:lnSpc>
                <a:spcPct val="150000"/>
              </a:lnSpc>
            </a:pPr>
            <a:r>
              <a:rPr lang="nl-NL" dirty="0"/>
              <a:t>Vage vermoedens, weet niet hoe te vragen</a:t>
            </a:r>
          </a:p>
          <a:p>
            <a:pPr>
              <a:lnSpc>
                <a:spcPct val="150000"/>
              </a:lnSpc>
            </a:pPr>
            <a:r>
              <a:rPr lang="nl-NL" dirty="0"/>
              <a:t>Gevoel dat iets niet klopt (niet-pluis)</a:t>
            </a:r>
          </a:p>
          <a:p>
            <a:pPr>
              <a:lnSpc>
                <a:spcPct val="150000"/>
              </a:lnSpc>
            </a:pPr>
            <a:r>
              <a:rPr lang="nl-NL" dirty="0"/>
              <a:t>Durft niet, weet niet wat te doen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FFB9C4-121C-9445-933C-EA4E4FEDEE5D}"/>
              </a:ext>
            </a:extLst>
          </p:cNvPr>
          <p:cNvSpPr txBox="1"/>
          <p:nvPr/>
        </p:nvSpPr>
        <p:spPr>
          <a:xfrm>
            <a:off x="522000" y="4211316"/>
            <a:ext cx="1673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Klee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 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Schellen Engel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109E42C-E4D5-074A-8FDE-BD05E375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16" y="1431586"/>
            <a:ext cx="1949152" cy="27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3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16F1F-DF53-A046-8367-4616E43B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Signalen mensenhandel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58374-4015-7442-BFED-567C38B6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491630"/>
            <a:ext cx="5706184" cy="31526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dirty="0"/>
              <a:t>Vage vermoedens</a:t>
            </a:r>
          </a:p>
          <a:p>
            <a:pPr>
              <a:lnSpc>
                <a:spcPct val="200000"/>
              </a:lnSpc>
            </a:pPr>
            <a:r>
              <a:rPr lang="nl-NL" dirty="0"/>
              <a:t>Herhaaldelijke consulten</a:t>
            </a:r>
          </a:p>
          <a:p>
            <a:pPr>
              <a:lnSpc>
                <a:spcPct val="200000"/>
              </a:lnSpc>
            </a:pPr>
            <a:r>
              <a:rPr lang="nl-NL" dirty="0"/>
              <a:t>Letsel op ongewone plekken/ SOA (vage uitleg)</a:t>
            </a:r>
          </a:p>
          <a:p>
            <a:pPr>
              <a:lnSpc>
                <a:spcPct val="200000"/>
              </a:lnSpc>
            </a:pPr>
            <a:r>
              <a:rPr lang="nl-NL" dirty="0"/>
              <a:t>SOLK, chronische pijnklachten</a:t>
            </a:r>
          </a:p>
        </p:txBody>
      </p:sp>
      <p:pic>
        <p:nvPicPr>
          <p:cNvPr id="7" name="Afbeelding 6" descr="Afbeelding met muur, gebouw, binnen, vies&#10;&#10;Automatisch gegenereerde beschrijving">
            <a:extLst>
              <a:ext uri="{FF2B5EF4-FFF2-40B4-BE49-F238E27FC236}">
                <a16:creationId xmlns:a16="http://schemas.microsoft.com/office/drawing/2014/main" id="{D0F02E0F-ED36-419B-9B07-8CC847DA7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1630"/>
            <a:ext cx="1800200" cy="268686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9B6FD70-2F18-465E-ADD7-9888D8902568}"/>
              </a:ext>
            </a:extLst>
          </p:cNvPr>
          <p:cNvSpPr txBox="1"/>
          <p:nvPr/>
        </p:nvSpPr>
        <p:spPr>
          <a:xfrm>
            <a:off x="537102" y="4298289"/>
            <a:ext cx="23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Klee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 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Wissen,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Schweigen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Voruebe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EDE2C-BD73-462F-BD8C-8F9B6477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55526"/>
            <a:ext cx="8100000" cy="533400"/>
          </a:xfrm>
        </p:spPr>
        <p:txBody>
          <a:bodyPr/>
          <a:lstStyle/>
          <a:p>
            <a:r>
              <a:rPr lang="nl-NL" dirty="0"/>
              <a:t>Signalen seksuele uitbuiting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B92E21-5790-482F-859D-019B0611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40" y="1131590"/>
            <a:ext cx="8100000" cy="315263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Het verlenen van gedwongen seksuele diensten</a:t>
            </a:r>
          </a:p>
          <a:p>
            <a:pPr marL="0" indent="0">
              <a:buNone/>
            </a:pPr>
            <a:endParaRPr lang="nl-NL" dirty="0"/>
          </a:p>
          <a:p>
            <a:pPr lvl="2"/>
            <a:r>
              <a:rPr lang="nl-NL" dirty="0"/>
              <a:t>Dreiging met geweld (dreiging verspreiden foto’s)</a:t>
            </a:r>
          </a:p>
          <a:p>
            <a:pPr lvl="2"/>
            <a:r>
              <a:rPr lang="nl-NL" dirty="0"/>
              <a:t>Psychisch geweld (kleineren, vernederen, misleiden)</a:t>
            </a:r>
          </a:p>
          <a:p>
            <a:pPr lvl="2"/>
            <a:r>
              <a:rPr lang="nl-NL" dirty="0"/>
              <a:t>Afpersing (inhouden inkomsten, fictieve schulden, toedienen drugs)</a:t>
            </a:r>
          </a:p>
          <a:p>
            <a:pPr lvl="2"/>
            <a:r>
              <a:rPr lang="nl-NL" dirty="0"/>
              <a:t>Afnemen paspoort, isoleren en/of controleren</a:t>
            </a:r>
          </a:p>
          <a:p>
            <a:pPr lvl="2"/>
            <a:r>
              <a:rPr lang="nl-NL" dirty="0"/>
              <a:t>Geen klanten of handelingen mogen weigeren (zonder condoom, lange werkdagen)</a:t>
            </a:r>
          </a:p>
          <a:p>
            <a:pPr lvl="2"/>
            <a:r>
              <a:rPr lang="nl-NL" dirty="0"/>
              <a:t>Kwetsbare positie brengen (onverzekerd, geen woning/ vervoer, taalprobleem, LVB)</a:t>
            </a:r>
          </a:p>
          <a:p>
            <a:pPr marL="0" indent="-1587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0AD41-E5F6-1044-9FC3-6A46A54D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Signalen seksuele uitbuiting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4B7E7-5F92-354C-BAE9-7F184EF58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1391878"/>
            <a:ext cx="4050000" cy="31526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dirty="0"/>
              <a:t>Urineweginfecties</a:t>
            </a:r>
          </a:p>
          <a:p>
            <a:pPr>
              <a:lnSpc>
                <a:spcPct val="200000"/>
              </a:lnSpc>
            </a:pPr>
            <a:r>
              <a:rPr lang="nl-NL" dirty="0" err="1"/>
              <a:t>SOA’s</a:t>
            </a:r>
            <a:r>
              <a:rPr lang="nl-NL" dirty="0"/>
              <a:t>/ andere genitale klachten</a:t>
            </a:r>
          </a:p>
          <a:p>
            <a:pPr>
              <a:lnSpc>
                <a:spcPct val="200000"/>
              </a:lnSpc>
            </a:pPr>
            <a:r>
              <a:rPr lang="nl-NL" dirty="0"/>
              <a:t>Abortus(sen)</a:t>
            </a:r>
          </a:p>
          <a:p>
            <a:pPr>
              <a:lnSpc>
                <a:spcPct val="200000"/>
              </a:lnSpc>
            </a:pPr>
            <a:r>
              <a:rPr lang="nl-NL" dirty="0"/>
              <a:t>SOLK/ chronische pijnklachten</a:t>
            </a:r>
          </a:p>
          <a:p>
            <a:pPr>
              <a:lnSpc>
                <a:spcPct val="200000"/>
              </a:lnSpc>
            </a:pPr>
            <a:r>
              <a:rPr lang="nl-NL" dirty="0"/>
              <a:t>Drugs/ alcoholverslaving</a:t>
            </a:r>
          </a:p>
          <a:p>
            <a:endParaRPr lang="nl-NL" dirty="0"/>
          </a:p>
        </p:txBody>
      </p:sp>
      <p:pic>
        <p:nvPicPr>
          <p:cNvPr id="5" name="Afbeelding 4" descr="Afbeelding met muur, gebouw, binnen, vies&#10;&#10;Automatisch gegenereerde beschrijving">
            <a:extLst>
              <a:ext uri="{FF2B5EF4-FFF2-40B4-BE49-F238E27FC236}">
                <a16:creationId xmlns:a16="http://schemas.microsoft.com/office/drawing/2014/main" id="{6C600AD4-40C5-844B-948A-2A73F60F4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1630"/>
            <a:ext cx="1800200" cy="268686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422D2B9-1099-C347-AF5C-A12BB9371C3D}"/>
              </a:ext>
            </a:extLst>
          </p:cNvPr>
          <p:cNvSpPr txBox="1"/>
          <p:nvPr/>
        </p:nvSpPr>
        <p:spPr>
          <a:xfrm>
            <a:off x="537102" y="4298289"/>
            <a:ext cx="23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Klee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 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Wissen,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Schweigen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Voruebe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13ED-C13A-9D46-B5CE-62A0802A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Contextuele signalen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47CE32-7630-F74B-B722-970C6E67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542593"/>
            <a:ext cx="8100000" cy="3152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Meestal met ‘begeleider’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Patiënt kijkt naar ’begeleider’ bij het geven van </a:t>
            </a:r>
          </a:p>
          <a:p>
            <a:pPr marL="325437" lvl="1" indent="0">
              <a:lnSpc>
                <a:spcPct val="100000"/>
              </a:lnSpc>
              <a:buNone/>
            </a:pPr>
            <a:r>
              <a:rPr lang="nl-NL" dirty="0"/>
              <a:t>antwoorden	</a:t>
            </a:r>
          </a:p>
          <a:p>
            <a:pPr marL="325437" lvl="1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Isolement slachtoffer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Plotseling ‘mooie’, dure spullen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4B3B91-061C-4F34-B2D5-E1CADD5A5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48277"/>
            <a:ext cx="2822693" cy="288365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387D6FF-16B6-4DE1-893A-59E5ACAFBF80}"/>
              </a:ext>
            </a:extLst>
          </p:cNvPr>
          <p:cNvSpPr txBox="1"/>
          <p:nvPr/>
        </p:nvSpPr>
        <p:spPr>
          <a:xfrm>
            <a:off x="611560" y="423324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Klee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Vergesslicher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Engel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5A3F9-19B7-C449-A269-1BF7CD4A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Signalen voorgeschiedenis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2DA05F-34DD-4C4A-BB94-47E4C087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491630"/>
            <a:ext cx="8100000" cy="31526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dirty="0"/>
              <a:t>Voorgeschiedenis (seksueel) geweld	</a:t>
            </a:r>
          </a:p>
          <a:p>
            <a:pPr>
              <a:lnSpc>
                <a:spcPct val="200000"/>
              </a:lnSpc>
            </a:pPr>
            <a:r>
              <a:rPr lang="nl-NL" dirty="0"/>
              <a:t>Laag verstandelijk beperkt (makkelijk beïnvloedbaar)</a:t>
            </a:r>
          </a:p>
          <a:p>
            <a:pPr>
              <a:lnSpc>
                <a:spcPct val="200000"/>
              </a:lnSpc>
            </a:pPr>
            <a:r>
              <a:rPr lang="nl-NL" dirty="0"/>
              <a:t>Vluchteling, </a:t>
            </a:r>
            <a:r>
              <a:rPr lang="nl-NL" dirty="0" err="1"/>
              <a:t>ongedocumenteerd</a:t>
            </a:r>
            <a:endParaRPr lang="nl-NL" dirty="0"/>
          </a:p>
          <a:p>
            <a:pPr>
              <a:lnSpc>
                <a:spcPct val="200000"/>
              </a:lnSpc>
            </a:pPr>
            <a:r>
              <a:rPr lang="nl-NL" dirty="0"/>
              <a:t>Dakloos/ armoede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FB7113-7BBF-49BC-9C3F-423D49B3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48277"/>
            <a:ext cx="2822693" cy="28836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C4D5679-5581-4B67-B2B7-8729313827DF}"/>
              </a:ext>
            </a:extLst>
          </p:cNvPr>
          <p:cNvSpPr txBox="1"/>
          <p:nvPr/>
        </p:nvSpPr>
        <p:spPr>
          <a:xfrm>
            <a:off x="611560" y="423324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Klee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Vergesslicher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Engel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CB85D-503A-4469-A03A-8F055469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48119"/>
            <a:ext cx="8100000" cy="533400"/>
          </a:xfrm>
        </p:spPr>
        <p:txBody>
          <a:bodyPr/>
          <a:lstStyle/>
          <a:p>
            <a:r>
              <a:rPr lang="nl-NL" dirty="0"/>
              <a:t>Casus CSG (acuut)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5DDC882-5BEF-4F7A-BB39-1A2F9BC1E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17" y="1635646"/>
            <a:ext cx="1927401" cy="26955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53A98C-2342-47E6-B402-5F54EA50E497}"/>
              </a:ext>
            </a:extLst>
          </p:cNvPr>
          <p:cNvSpPr txBox="1"/>
          <p:nvPr/>
        </p:nvSpPr>
        <p:spPr>
          <a:xfrm>
            <a:off x="251520" y="4305127"/>
            <a:ext cx="23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Klee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 </a:t>
            </a:r>
            <a:r>
              <a:rPr lang="nl-NL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Engel voller </a:t>
            </a:r>
            <a:r>
              <a:rPr lang="nl-NL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hoffnung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5F6BAD-3425-4451-9AC5-B912F261116C}"/>
              </a:ext>
            </a:extLst>
          </p:cNvPr>
          <p:cNvSpPr txBox="1">
            <a:spLocks/>
          </p:cNvSpPr>
          <p:nvPr/>
        </p:nvSpPr>
        <p:spPr>
          <a:xfrm>
            <a:off x="2267744" y="1275606"/>
            <a:ext cx="6696744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600" i="1" u="sng" dirty="0">
                <a:solidFill>
                  <a:schemeClr val="accent1"/>
                </a:solidFill>
              </a:rPr>
              <a:t>Klacht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Vrouw, 28 jaar, meldt zich op de acute opvang CSG Gelderland-Zuid en –Midden (SEH Radboud) samen met zedenpolitie. Reden komst: meermalige verkrachtingen, laatste keer ≤ 7 dagen. Ze spreekt geen Nederlands, matig Engels.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i="1" u="sng" dirty="0">
                <a:solidFill>
                  <a:schemeClr val="accent1"/>
                </a:solidFill>
              </a:rPr>
              <a:t>Achtergrond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Afkomstig uit Afrikaans land </a:t>
            </a:r>
            <a:r>
              <a:rPr lang="nl-NL" sz="1600"/>
              <a:t>(Sub-Sahara</a:t>
            </a:r>
            <a:r>
              <a:rPr lang="nl-NL" sz="1600" dirty="0"/>
              <a:t>). Vluchtverhaal. Is door groep mannen, die haar hier heen hebben gebracht, opgesloten. Nu 1 maand in Europa.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Ze is meerdere malen door meerdere mannen (groepsverkrachtingen) verkracht, gisteren voor het laatst. Ze is weten te ontsnappen en naar de politie gegaan. 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i="1" u="sng" dirty="0">
                <a:solidFill>
                  <a:schemeClr val="accent1"/>
                </a:solidFill>
              </a:rPr>
              <a:t>Voorgeschiedenis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Onbekend</a:t>
            </a:r>
          </a:p>
        </p:txBody>
      </p:sp>
    </p:spTree>
    <p:extLst>
      <p:ext uri="{BB962C8B-B14F-4D97-AF65-F5344CB8AC3E}">
        <p14:creationId xmlns:p14="http://schemas.microsoft.com/office/powerpoint/2010/main" val="33754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Radboudumc</Template>
  <TotalTime>147</TotalTime>
  <Words>436</Words>
  <Application>Microsoft Office PowerPoint</Application>
  <PresentationFormat>Diavoorstelling (16:9)</PresentationFormat>
  <Paragraphs>78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Radboudumc</vt:lpstr>
      <vt:lpstr>Hoe signaleert de (huis)arts  mensenhandel?</vt:lpstr>
      <vt:lpstr>Perspectief slachtoffer</vt:lpstr>
      <vt:lpstr>Perspectief arts</vt:lpstr>
      <vt:lpstr>Signalen mensenhandel</vt:lpstr>
      <vt:lpstr>Signalen seksuele uitbuiting</vt:lpstr>
      <vt:lpstr>Signalen seksuele uitbuiting </vt:lpstr>
      <vt:lpstr>Contextuele signalen </vt:lpstr>
      <vt:lpstr>Signalen voorgeschiedenis</vt:lpstr>
      <vt:lpstr>Casus CSG (acuut)</vt:lpstr>
      <vt:lpstr>Vermoeden seksuele uitbuiting </vt:lpstr>
      <vt:lpstr>Vermoeden seksuele uitbuiting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signaleert de (huis)arts  mensenhandel?</dc:title>
  <dc:creator>Jasmijn Mulder</dc:creator>
  <dc:description>versie 1.0</dc:description>
  <cp:lastModifiedBy>Petra de Jong</cp:lastModifiedBy>
  <cp:revision>20</cp:revision>
  <dcterms:created xsi:type="dcterms:W3CDTF">2019-10-30T08:19:49Z</dcterms:created>
  <dcterms:modified xsi:type="dcterms:W3CDTF">2020-03-10T18:51:33Z</dcterms:modified>
  <cp:category>Huisstijl</cp:category>
</cp:coreProperties>
</file>