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18"/>
  </p:notesMasterIdLst>
  <p:sldIdLst>
    <p:sldId id="256" r:id="rId2"/>
    <p:sldId id="271"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Lst>
  <p:sldSz cx="12192000" cy="6858000"/>
  <p:notesSz cx="6858000" cy="9144000"/>
  <p:embeddedFontLst>
    <p:embeddedFont>
      <p:font typeface="Open Sans" panose="020B0606030504020204" pitchFamily="34" charset="0"/>
      <p:regular r:id="rId19"/>
      <p:bold r:id="rId20"/>
      <p:italic r:id="rId21"/>
      <p:boldItalic r:id="rId22"/>
    </p:embeddedFont>
    <p:embeddedFont>
      <p:font typeface="Play" pitchFamily="2" charset="0"/>
      <p:regular r:id="rId23"/>
      <p:bold r:id="rId24"/>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GoogleSlidesCustomDataVersion2">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27" roundtripDataSignature="AMtx7mjxOC4y6khdF+Ie6DqtF6ChO/0WdA=="/>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118189DA-B2AE-4063-9804-02D890A1E26A}">
  <a:tblStyle styleId="{118189DA-B2AE-4063-9804-02D890A1E26A}" styleName="Table_0">
    <a:wholeTbl>
      <a:tcTxStyle b="off" i="off">
        <a:font>
          <a:latin typeface="Aptos"/>
          <a:ea typeface="Aptos"/>
          <a:cs typeface="Aptos"/>
        </a:font>
        <a:schemeClr val="dk1"/>
      </a:tcTxStyle>
      <a:tcStyle>
        <a:tcBdr>
          <a:left>
            <a:ln w="12700" cap="flat" cmpd="sng">
              <a:solidFill>
                <a:schemeClr val="lt1"/>
              </a:solidFill>
              <a:prstDash val="solid"/>
              <a:round/>
              <a:headEnd type="none" w="sm" len="sm"/>
              <a:tailEnd type="none" w="sm" len="sm"/>
            </a:ln>
          </a:left>
          <a:right>
            <a:ln w="12700" cap="flat" cmpd="sng">
              <a:solidFill>
                <a:schemeClr val="lt1"/>
              </a:solidFill>
              <a:prstDash val="solid"/>
              <a:round/>
              <a:headEnd type="none" w="sm" len="sm"/>
              <a:tailEnd type="none" w="sm" len="sm"/>
            </a:ln>
          </a:right>
          <a:top>
            <a:ln w="12700" cap="flat" cmpd="sng">
              <a:solidFill>
                <a:schemeClr val="lt1"/>
              </a:solidFill>
              <a:prstDash val="solid"/>
              <a:round/>
              <a:headEnd type="none" w="sm" len="sm"/>
              <a:tailEnd type="none" w="sm" len="sm"/>
            </a:ln>
          </a:top>
          <a:bottom>
            <a:ln w="12700" cap="flat" cmpd="sng">
              <a:solidFill>
                <a:schemeClr val="lt1"/>
              </a:solidFill>
              <a:prstDash val="solid"/>
              <a:round/>
              <a:headEnd type="none" w="sm" len="sm"/>
              <a:tailEnd type="none" w="sm" len="sm"/>
            </a:ln>
          </a:bottom>
          <a:insideH>
            <a:ln w="12700" cap="flat" cmpd="sng">
              <a:solidFill>
                <a:schemeClr val="lt1"/>
              </a:solidFill>
              <a:prstDash val="solid"/>
              <a:round/>
              <a:headEnd type="none" w="sm" len="sm"/>
              <a:tailEnd type="none" w="sm" len="sm"/>
            </a:ln>
          </a:insideH>
          <a:insideV>
            <a:ln w="12700" cap="flat" cmpd="sng">
              <a:solidFill>
                <a:schemeClr val="lt1"/>
              </a:solidFill>
              <a:prstDash val="solid"/>
              <a:round/>
              <a:headEnd type="none" w="sm" len="sm"/>
              <a:tailEnd type="none" w="sm" len="sm"/>
            </a:ln>
          </a:insideV>
        </a:tcBdr>
        <a:fill>
          <a:solidFill>
            <a:srgbClr val="E7E9EC"/>
          </a:solidFill>
        </a:fill>
      </a:tcStyle>
    </a:wholeTbl>
    <a:band1H>
      <a:tcTxStyle b="off" i="off"/>
      <a:tcStyle>
        <a:tcBdr/>
        <a:fill>
          <a:solidFill>
            <a:srgbClr val="CAD1D8"/>
          </a:solidFill>
        </a:fill>
      </a:tcStyle>
    </a:band1H>
    <a:band2H>
      <a:tcTxStyle b="off" i="off"/>
      <a:tcStyle>
        <a:tcBdr/>
      </a:tcStyle>
    </a:band2H>
    <a:band1V>
      <a:tcTxStyle b="off" i="off"/>
      <a:tcStyle>
        <a:tcBdr/>
        <a:fill>
          <a:solidFill>
            <a:srgbClr val="CAD1D8"/>
          </a:solidFill>
        </a:fill>
      </a:tcStyle>
    </a:band1V>
    <a:band2V>
      <a:tcTxStyle b="off" i="off"/>
      <a:tcStyle>
        <a:tcBdr/>
      </a:tcStyle>
    </a:band2V>
    <a:lastCol>
      <a:tcTxStyle b="on" i="off">
        <a:font>
          <a:latin typeface="Aptos"/>
          <a:ea typeface="Aptos"/>
          <a:cs typeface="Aptos"/>
        </a:font>
        <a:schemeClr val="lt1"/>
      </a:tcTxStyle>
      <a:tcStyle>
        <a:tcBdr/>
        <a:fill>
          <a:solidFill>
            <a:schemeClr val="accent1"/>
          </a:solidFill>
        </a:fill>
      </a:tcStyle>
    </a:lastCol>
    <a:firstCol>
      <a:tcTxStyle b="on" i="off">
        <a:font>
          <a:latin typeface="Aptos"/>
          <a:ea typeface="Aptos"/>
          <a:cs typeface="Aptos"/>
        </a:font>
        <a:schemeClr val="lt1"/>
      </a:tcTxStyle>
      <a:tcStyle>
        <a:tcBdr/>
        <a:fill>
          <a:solidFill>
            <a:schemeClr val="accent1"/>
          </a:solidFill>
        </a:fill>
      </a:tcStyle>
    </a:firstCol>
    <a:lastRow>
      <a:tcTxStyle b="on" i="off">
        <a:font>
          <a:latin typeface="Aptos"/>
          <a:ea typeface="Aptos"/>
          <a:cs typeface="Aptos"/>
        </a:font>
        <a:schemeClr val="lt1"/>
      </a:tcTxStyle>
      <a:tcStyle>
        <a:tcBdr>
          <a:top>
            <a:ln w="38100" cap="flat" cmpd="sng">
              <a:solidFill>
                <a:schemeClr val="lt1"/>
              </a:solidFill>
              <a:prstDash val="solid"/>
              <a:round/>
              <a:headEnd type="none" w="sm" len="sm"/>
              <a:tailEnd type="none" w="sm" len="sm"/>
            </a:ln>
          </a:top>
        </a:tcBdr>
        <a:fill>
          <a:solidFill>
            <a:schemeClr val="accent1"/>
          </a:solidFill>
        </a:fill>
      </a:tcStyle>
    </a:lastRow>
    <a:seCell>
      <a:tcTxStyle b="off" i="off"/>
      <a:tcStyle>
        <a:tcBdr/>
      </a:tcStyle>
    </a:seCell>
    <a:swCell>
      <a:tcTxStyle b="off" i="off"/>
      <a:tcStyle>
        <a:tcBdr/>
      </a:tcStyle>
    </a:swCell>
    <a:firstRow>
      <a:tcTxStyle b="on" i="off">
        <a:font>
          <a:latin typeface="Aptos"/>
          <a:ea typeface="Aptos"/>
          <a:cs typeface="Aptos"/>
        </a:font>
        <a:schemeClr val="lt1"/>
      </a:tcTxStyle>
      <a:tcStyle>
        <a:tcBdr>
          <a:bottom>
            <a:ln w="38100" cap="flat" cmpd="sng">
              <a:solidFill>
                <a:schemeClr val="lt1"/>
              </a:solidFill>
              <a:prstDash val="solid"/>
              <a:round/>
              <a:headEnd type="none" w="sm" len="sm"/>
              <a:tailEnd type="none" w="sm" len="sm"/>
            </a:ln>
          </a:bottom>
        </a:tcBdr>
        <a:fill>
          <a:solidFill>
            <a:schemeClr val="accent1"/>
          </a:solidFill>
        </a:fill>
      </a:tcStyle>
    </a:firstRow>
    <a:neCell>
      <a:tcTxStyle b="off" i="off"/>
      <a:tcStyle>
        <a:tcBdr/>
      </a:tcStyle>
    </a:neCell>
    <a:nwCell>
      <a:tcTxStyle b="off" i="off"/>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11"/>
    <p:restoredTop sz="94646"/>
  </p:normalViewPr>
  <p:slideViewPr>
    <p:cSldViewPr snapToGrid="0">
      <p:cViewPr varScale="1">
        <p:scale>
          <a:sx n="108" d="100"/>
          <a:sy n="108" d="100"/>
        </p:scale>
        <p:origin x="760" y="19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font" Target="fonts/font3.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2.fntdata"/><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6.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5.fntdata"/><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font" Target="fonts/font1.fntdata"/><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4.fntdata"/><Relationship Id="rId27" Type="http://customschemas.google.com/relationships/presentationmetadata" Target="metadata"/><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nl-NL" sz="1200" b="0" i="0" u="none" strike="noStrike" cap="none">
                <a:solidFill>
                  <a:schemeClr val="dk1"/>
                </a:solidFill>
                <a:latin typeface="Arial"/>
                <a:ea typeface="Arial"/>
                <a:cs typeface="Arial"/>
                <a:sym typeface="Arial"/>
              </a:rPr>
              <a:t>‹nr.›</a:t>
            </a:fld>
            <a:endParaRPr sz="1200" b="0" i="0" u="none" strike="noStrike" cap="none">
              <a:solidFill>
                <a:schemeClr val="dk1"/>
              </a:solidFill>
              <a:latin typeface="Arial"/>
              <a:ea typeface="Arial"/>
              <a:cs typeface="Arial"/>
              <a:sym typeface="Arial"/>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8" Type="http://schemas.openxmlformats.org/officeDocument/2006/relationships/hyperlink" Target="https://doktersvandewereld.org/faq/hulp-nodig/spreekuren-zorgbus/" TargetMode="External"/><Relationship Id="rId3" Type="http://schemas.openxmlformats.org/officeDocument/2006/relationships/hyperlink" Target="https://www.skgz.nl/files/Downloadables/Wegwijzer%20zorg%20aan%20onverzekerden.pdf" TargetMode="External"/><Relationship Id="rId7" Type="http://schemas.openxmlformats.org/officeDocument/2006/relationships/hyperlink" Target="https://www.pharos.nl/kennisbank/arts-en-vreemdeling/" TargetMode="External"/><Relationship Id="rId2" Type="http://schemas.openxmlformats.org/officeDocument/2006/relationships/slide" Target="../slides/slide16.xml"/><Relationship Id="rId1" Type="http://schemas.openxmlformats.org/officeDocument/2006/relationships/notesMaster" Target="../notesMasters/notesMaster1.xml"/><Relationship Id="rId6" Type="http://schemas.openxmlformats.org/officeDocument/2006/relationships/hyperlink" Target="https://www.zoschakeltueentolkin.nl/" TargetMode="External"/><Relationship Id="rId5" Type="http://schemas.openxmlformats.org/officeDocument/2006/relationships/hyperlink" Target="https://www.hetcak.nl/zakelijk/via-welke-regeling-declareren/" TargetMode="External"/><Relationship Id="rId4" Type="http://schemas.openxmlformats.org/officeDocument/2006/relationships/hyperlink" Target="https://www.pharos.nl/infosheets/sensitief-in-gesprek-met-onverzekerden/" TargetMode="External"/><Relationship Id="rId9" Type="http://schemas.openxmlformats.org/officeDocument/2006/relationships/hyperlink" Target="https://helpfulinformation.redcross.nl/" TargetMode="Externa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p:txBody>
      </p:sp>
      <p:sp>
        <p:nvSpPr>
          <p:cNvPr id="86" name="Google Shape;86;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8"/>
        <p:cNvGrpSpPr/>
        <p:nvPr/>
      </p:nvGrpSpPr>
      <p:grpSpPr>
        <a:xfrm>
          <a:off x="0" y="0"/>
          <a:ext cx="0" cy="0"/>
          <a:chOff x="0" y="0"/>
          <a:chExt cx="0" cy="0"/>
        </a:xfrm>
      </p:grpSpPr>
      <p:sp>
        <p:nvSpPr>
          <p:cNvPr id="169" name="Google Shape;169;p15:notes"/>
          <p:cNvSpPr>
            <a:spLocks noGrp="1" noRot="1" noChangeAspect="1"/>
          </p:cNvSpPr>
          <p:nvPr>
            <p:ph type="sldImg" idx="2"/>
          </p:nvPr>
        </p:nvSpPr>
        <p:spPr>
          <a:xfrm>
            <a:off x="542925" y="1208088"/>
            <a:ext cx="5803900" cy="32654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0" name="Google Shape;170;p1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71" name="Google Shape;171;p1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nl-NL"/>
              <a:t>10</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5"/>
        <p:cNvGrpSpPr/>
        <p:nvPr/>
      </p:nvGrpSpPr>
      <p:grpSpPr>
        <a:xfrm>
          <a:off x="0" y="0"/>
          <a:ext cx="0" cy="0"/>
          <a:chOff x="0" y="0"/>
          <a:chExt cx="0" cy="0"/>
        </a:xfrm>
      </p:grpSpPr>
      <p:sp>
        <p:nvSpPr>
          <p:cNvPr id="176" name="Google Shape;176;p1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77" name="Google Shape;177;p1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9"/>
        <p:cNvGrpSpPr/>
        <p:nvPr/>
      </p:nvGrpSpPr>
      <p:grpSpPr>
        <a:xfrm>
          <a:off x="0" y="0"/>
          <a:ext cx="0" cy="0"/>
          <a:chOff x="0" y="0"/>
          <a:chExt cx="0" cy="0"/>
        </a:xfrm>
      </p:grpSpPr>
      <p:sp>
        <p:nvSpPr>
          <p:cNvPr id="190" name="Google Shape;190;p1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91" name="Google Shape;191;p1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2"/>
        <p:cNvGrpSpPr/>
        <p:nvPr/>
      </p:nvGrpSpPr>
      <p:grpSpPr>
        <a:xfrm>
          <a:off x="0" y="0"/>
          <a:ext cx="0" cy="0"/>
          <a:chOff x="0" y="0"/>
          <a:chExt cx="0" cy="0"/>
        </a:xfrm>
      </p:grpSpPr>
      <p:sp>
        <p:nvSpPr>
          <p:cNvPr id="223" name="Google Shape;223;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24" name="Google Shape;224;p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25" name="Google Shape;225;p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nl-NL"/>
              <a:t>13</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9"/>
        <p:cNvGrpSpPr/>
        <p:nvPr/>
      </p:nvGrpSpPr>
      <p:grpSpPr>
        <a:xfrm>
          <a:off x="0" y="0"/>
          <a:ext cx="0" cy="0"/>
          <a:chOff x="0" y="0"/>
          <a:chExt cx="0" cy="0"/>
        </a:xfrm>
      </p:grpSpPr>
      <p:sp>
        <p:nvSpPr>
          <p:cNvPr id="230" name="Google Shape;230;p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31" name="Google Shape;231;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8"/>
        <p:cNvGrpSpPr/>
        <p:nvPr/>
      </p:nvGrpSpPr>
      <p:grpSpPr>
        <a:xfrm>
          <a:off x="0" y="0"/>
          <a:ext cx="0" cy="0"/>
          <a:chOff x="0" y="0"/>
          <a:chExt cx="0" cy="0"/>
        </a:xfrm>
      </p:grpSpPr>
      <p:sp>
        <p:nvSpPr>
          <p:cNvPr id="239" name="Google Shape;239;p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40" name="Google Shape;240;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5"/>
        <p:cNvGrpSpPr/>
        <p:nvPr/>
      </p:nvGrpSpPr>
      <p:grpSpPr>
        <a:xfrm>
          <a:off x="0" y="0"/>
          <a:ext cx="0" cy="0"/>
          <a:chOff x="0" y="0"/>
          <a:chExt cx="0" cy="0"/>
        </a:xfrm>
      </p:grpSpPr>
      <p:sp>
        <p:nvSpPr>
          <p:cNvPr id="246" name="Google Shape;246;p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r>
              <a:rPr lang="nl-NL" sz="1200" b="1" i="0" u="none" strike="noStrike" cap="none" dirty="0">
                <a:solidFill>
                  <a:schemeClr val="dk1"/>
                </a:solidFill>
                <a:effectLst/>
                <a:latin typeface="Arial"/>
                <a:ea typeface="Arial"/>
                <a:cs typeface="Arial"/>
                <a:sym typeface="Arial"/>
              </a:rPr>
              <a:t>Bundeling van expertise</a:t>
            </a:r>
          </a:p>
          <a:p>
            <a:r>
              <a:rPr lang="nl-NL" sz="1200" b="0" i="0" u="none" strike="noStrike" cap="none" dirty="0">
                <a:solidFill>
                  <a:schemeClr val="dk1"/>
                </a:solidFill>
                <a:effectLst/>
                <a:latin typeface="Arial"/>
                <a:ea typeface="Arial"/>
                <a:cs typeface="Arial"/>
                <a:sym typeface="Arial"/>
              </a:rPr>
              <a:t>De Wegwijzer is in opdracht van NSG, SKGZ en Pharos en met subsidie van het ministerie van VWS tot stand gekomen. De inhoud is onder begeleiding van De Argumentenfabriek samengesteld in denksessies met experts van het CAK, VWS, Stichting Kruispost Amsterdam, Dokters van de Wereld, Straatzorg Rotterdam, huisartsen, ziekenhuizen, apotheken en GGD.  </a:t>
            </a:r>
          </a:p>
          <a:p>
            <a:endParaRPr lang="nl-NL" sz="1200" b="0" i="0" u="none" strike="noStrike" cap="none" dirty="0">
              <a:solidFill>
                <a:schemeClr val="dk1"/>
              </a:solidFill>
              <a:effectLst/>
              <a:latin typeface="Arial"/>
              <a:ea typeface="Arial"/>
              <a:cs typeface="Arial"/>
              <a:sym typeface="Arial"/>
            </a:endParaRPr>
          </a:p>
          <a:p>
            <a:r>
              <a:rPr lang="nl-NL" sz="1200" b="1" i="0" u="none" strike="noStrike" cap="none" dirty="0">
                <a:solidFill>
                  <a:schemeClr val="dk1"/>
                </a:solidFill>
                <a:effectLst/>
                <a:latin typeface="Arial"/>
                <a:ea typeface="Arial"/>
                <a:cs typeface="Arial"/>
                <a:sym typeface="Arial"/>
              </a:rPr>
              <a:t>In het kort</a:t>
            </a:r>
          </a:p>
          <a:p>
            <a:r>
              <a:rPr lang="nl-NL" sz="1200" b="0" i="0" u="none" strike="noStrike" cap="none" dirty="0">
                <a:solidFill>
                  <a:schemeClr val="dk1"/>
                </a:solidFill>
                <a:effectLst/>
                <a:latin typeface="Arial"/>
                <a:ea typeface="Arial"/>
                <a:cs typeface="Arial"/>
                <a:sym typeface="Arial"/>
              </a:rPr>
              <a:t>Medisch noodzakelijke zorg voor onverzekerden kan onder voorwaarden worden vergoed.</a:t>
            </a:r>
          </a:p>
          <a:p>
            <a:r>
              <a:rPr lang="nl-NL" sz="1200" b="0" i="0" u="none" strike="noStrike" cap="none" dirty="0">
                <a:solidFill>
                  <a:schemeClr val="dk1"/>
                </a:solidFill>
                <a:effectLst/>
                <a:latin typeface="Arial"/>
                <a:ea typeface="Arial"/>
                <a:cs typeface="Arial"/>
                <a:sym typeface="Arial"/>
              </a:rPr>
              <a:t>In de Wegwijzer Zorg aan onverzekerden lees je meer over wat medisch noodzakelijke zorg is en hoe je kunt declareren.</a:t>
            </a:r>
          </a:p>
          <a:p>
            <a:r>
              <a:rPr lang="nl-NL" sz="1200" b="0" i="0" u="none" strike="noStrike" cap="none" dirty="0">
                <a:solidFill>
                  <a:schemeClr val="dk1"/>
                </a:solidFill>
                <a:effectLst/>
                <a:latin typeface="Arial"/>
                <a:ea typeface="Arial"/>
                <a:cs typeface="Arial"/>
                <a:sym typeface="Arial"/>
              </a:rPr>
              <a:t>De vergoedingsregelingen zijn bedoeld voor zorgverleners, niet voor patiënten.</a:t>
            </a:r>
          </a:p>
          <a:p>
            <a:r>
              <a:rPr lang="nl-NL" sz="1200" b="0" i="0" u="none" strike="noStrike" cap="none" dirty="0">
                <a:solidFill>
                  <a:schemeClr val="dk1"/>
                </a:solidFill>
                <a:effectLst/>
                <a:latin typeface="Arial"/>
                <a:ea typeface="Arial"/>
                <a:cs typeface="Arial"/>
                <a:sym typeface="Arial"/>
              </a:rPr>
              <a:t>Het uitgangspunt is dat patiënten, als zij dat kunnen, een eigen betaling doen. Zorgverleners worden vergoed voor de oninbare zorgkosten die overblijven.</a:t>
            </a:r>
          </a:p>
          <a:p>
            <a:r>
              <a:rPr lang="nl-NL" sz="1200" b="0" i="0" u="none" strike="noStrike" cap="none" dirty="0">
                <a:solidFill>
                  <a:schemeClr val="dk1"/>
                </a:solidFill>
                <a:effectLst/>
                <a:latin typeface="Arial"/>
                <a:ea typeface="Arial"/>
                <a:cs typeface="Arial"/>
                <a:sym typeface="Arial"/>
              </a:rPr>
              <a:t>De regelingen gelden niet voor mensen die speciaal naar Nederland komen om zorg te ontvangen (zorgtoerisme).</a:t>
            </a:r>
          </a:p>
          <a:p>
            <a:endParaRPr lang="nl-NL" sz="1200" b="0" i="0" u="none" strike="noStrike" cap="none" dirty="0">
              <a:solidFill>
                <a:schemeClr val="dk1"/>
              </a:solidFill>
              <a:effectLst/>
              <a:latin typeface="Arial"/>
              <a:ea typeface="Arial"/>
              <a:cs typeface="Arial"/>
              <a:sym typeface="Arial"/>
            </a:endParaRPr>
          </a:p>
          <a:p>
            <a:r>
              <a:rPr lang="nl-NL" sz="1200" b="1" i="0" u="none" strike="noStrike" cap="none" dirty="0">
                <a:solidFill>
                  <a:schemeClr val="dk1"/>
                </a:solidFill>
                <a:effectLst/>
                <a:latin typeface="Arial"/>
                <a:ea typeface="Arial"/>
                <a:cs typeface="Arial"/>
                <a:sym typeface="Arial"/>
              </a:rPr>
              <a:t>Vier vergoedingsregelingen</a:t>
            </a:r>
          </a:p>
          <a:p>
            <a:r>
              <a:rPr lang="nl-NL" sz="1200" b="0" i="0" u="none" strike="noStrike" cap="none" dirty="0">
                <a:solidFill>
                  <a:schemeClr val="dk1"/>
                </a:solidFill>
                <a:effectLst/>
                <a:latin typeface="Arial"/>
                <a:ea typeface="Arial"/>
                <a:cs typeface="Arial"/>
                <a:sym typeface="Arial"/>
              </a:rPr>
              <a:t>Iedereen in Nederland heeft recht op medisch noodzakelijke zorg. Dus ook mensen zonder zorgverzekering die de zorgkosten niet of niet volledig zelf kunnen betalen. Er zijn vier regelingen waarmee zorgaanbieders de verleende zorg kunnen declareren:   </a:t>
            </a:r>
          </a:p>
          <a:p>
            <a:r>
              <a:rPr lang="nl-NL" sz="1200" b="0" i="0" u="none" strike="noStrike" cap="none" dirty="0">
                <a:solidFill>
                  <a:schemeClr val="dk1"/>
                </a:solidFill>
                <a:effectLst/>
                <a:latin typeface="Arial"/>
                <a:ea typeface="Arial"/>
                <a:cs typeface="Arial"/>
                <a:sym typeface="Arial"/>
              </a:rPr>
              <a:t>1 - Subsidieregeling medisch noodzakelijke zorg aan onverzekerden (SOV) voor mensen die rechtmatig in Nederland verblijven</a:t>
            </a:r>
          </a:p>
          <a:p>
            <a:r>
              <a:rPr lang="nl-NL" sz="1200" b="0" i="0" u="none" strike="noStrike" cap="none" dirty="0">
                <a:solidFill>
                  <a:schemeClr val="dk1"/>
                </a:solidFill>
                <a:effectLst/>
                <a:latin typeface="Arial"/>
                <a:ea typeface="Arial"/>
                <a:cs typeface="Arial"/>
                <a:sym typeface="Arial"/>
              </a:rPr>
              <a:t>2 - Regeling onverzekerbare vreemdelingen (OVV) voor mensen zonder rechtmatig verblijf </a:t>
            </a:r>
          </a:p>
          <a:p>
            <a:r>
              <a:rPr lang="nl-NL" sz="1200" b="0" i="0" u="none" strike="noStrike" cap="none" dirty="0">
                <a:solidFill>
                  <a:schemeClr val="dk1"/>
                </a:solidFill>
                <a:effectLst/>
                <a:latin typeface="Arial"/>
                <a:ea typeface="Arial"/>
                <a:cs typeface="Arial"/>
                <a:sym typeface="Arial"/>
              </a:rPr>
              <a:t>3 - Regeling Medisch noodzakelijke zorg Asielzoekers (RMA) voor asielzoekers en statushouders</a:t>
            </a:r>
          </a:p>
          <a:p>
            <a:r>
              <a:rPr lang="nl-NL" sz="1200" b="0" i="0" u="none" strike="noStrike" cap="none" dirty="0">
                <a:solidFill>
                  <a:schemeClr val="dk1"/>
                </a:solidFill>
                <a:effectLst/>
                <a:latin typeface="Arial"/>
                <a:ea typeface="Arial"/>
                <a:cs typeface="Arial"/>
                <a:sym typeface="Arial"/>
              </a:rPr>
              <a:t>4 - Regeling Medische zorg ontheemden uit Oekraïne (RMO) voor Oekraïense vluchtelingen</a:t>
            </a:r>
          </a:p>
          <a:p>
            <a:endParaRPr lang="nl-NL" sz="1200" b="0" i="0" u="none" strike="noStrike" cap="none" dirty="0">
              <a:solidFill>
                <a:schemeClr val="dk1"/>
              </a:solidFill>
              <a:effectLst/>
              <a:latin typeface="Arial"/>
              <a:ea typeface="Arial"/>
              <a:cs typeface="Arial"/>
              <a:sym typeface="Arial"/>
            </a:endParaRPr>
          </a:p>
          <a:p>
            <a:r>
              <a:rPr lang="nl-NL" sz="1200" b="1" i="0" u="none" strike="noStrike" cap="none" dirty="0">
                <a:solidFill>
                  <a:schemeClr val="dk1"/>
                </a:solidFill>
                <a:effectLst/>
                <a:latin typeface="Arial"/>
                <a:ea typeface="Arial"/>
                <a:cs typeface="Arial"/>
                <a:sym typeface="Arial"/>
              </a:rPr>
              <a:t>In de praktijk </a:t>
            </a:r>
          </a:p>
          <a:p>
            <a:r>
              <a:rPr lang="nl-NL" sz="1200" b="0" i="0" u="none" strike="noStrike" cap="none" dirty="0">
                <a:solidFill>
                  <a:schemeClr val="dk1"/>
                </a:solidFill>
                <a:effectLst/>
                <a:latin typeface="Arial"/>
                <a:ea typeface="Arial"/>
                <a:cs typeface="Arial"/>
                <a:sym typeface="Arial"/>
              </a:rPr>
              <a:t>Stel: je patiënt woont tijdelijk in Nederland, heeft geen zorgverzekering en wordt ziek. Als zorgverlener onderzoek je of deze patiënt de kosten zelf kan betalen. Kan dat niet, dan kun je mogelijk de kosten declareren via een van de regelingen. Je moet wel aan de voorwaarden voldoen. </a:t>
            </a:r>
          </a:p>
          <a:p>
            <a:endParaRPr lang="nl-NL" sz="1200" b="1" i="0" u="none" strike="noStrike" cap="none" dirty="0">
              <a:solidFill>
                <a:schemeClr val="dk1"/>
              </a:solidFill>
              <a:effectLst/>
              <a:latin typeface="Arial"/>
              <a:ea typeface="Arial"/>
              <a:cs typeface="Arial"/>
              <a:sym typeface="Arial"/>
            </a:endParaRPr>
          </a:p>
          <a:p>
            <a:r>
              <a:rPr lang="nl-NL" sz="1200" b="1" i="0" u="none" strike="noStrike" cap="none" dirty="0">
                <a:solidFill>
                  <a:schemeClr val="dk1"/>
                </a:solidFill>
                <a:effectLst/>
                <a:latin typeface="Arial"/>
                <a:ea typeface="Arial"/>
                <a:cs typeface="Arial"/>
                <a:sym typeface="Arial"/>
              </a:rPr>
              <a:t>Handige websites voor zorgverleners</a:t>
            </a:r>
          </a:p>
          <a:p>
            <a:r>
              <a:rPr lang="nl-NL" sz="1200" b="1" i="0" u="none" strike="noStrike" cap="none" dirty="0">
                <a:solidFill>
                  <a:schemeClr val="dk1"/>
                </a:solidFill>
                <a:effectLst/>
                <a:latin typeface="Arial"/>
                <a:ea typeface="Arial"/>
                <a:cs typeface="Arial"/>
                <a:sym typeface="Arial"/>
                <a:hlinkClick r:id="rId3"/>
              </a:rPr>
              <a:t>Wegwijzer Zorg aan onverzekerden : </a:t>
            </a:r>
            <a:r>
              <a:rPr lang="nl-NL" sz="1200" b="0" i="0" u="none" strike="noStrike" cap="none" dirty="0">
                <a:solidFill>
                  <a:schemeClr val="dk1"/>
                </a:solidFill>
                <a:effectLst/>
                <a:latin typeface="Arial"/>
                <a:ea typeface="Arial"/>
                <a:cs typeface="Arial"/>
                <a:sym typeface="Arial"/>
                <a:hlinkClick r:id="rId3"/>
              </a:rPr>
              <a:t>De Wegwijzer helpt zorgverleners bij het declareren en vergoed krijgen van zorg aan onverzekerden (website SGKZ)</a:t>
            </a:r>
          </a:p>
          <a:p>
            <a:r>
              <a:rPr lang="nl-NL" sz="1200" b="1" i="0" u="none" strike="noStrike" cap="none" dirty="0">
                <a:solidFill>
                  <a:schemeClr val="dk1"/>
                </a:solidFill>
                <a:effectLst/>
                <a:latin typeface="Arial"/>
                <a:ea typeface="Arial"/>
                <a:cs typeface="Arial"/>
                <a:sym typeface="Arial"/>
                <a:hlinkClick r:id="rId4"/>
              </a:rPr>
              <a:t>Sensitief in gesprek met onverzekerden en ongedocumenteerden : </a:t>
            </a:r>
            <a:r>
              <a:rPr lang="nl-NL" sz="1200" b="0" i="0" u="none" strike="noStrike" cap="none" dirty="0">
                <a:solidFill>
                  <a:schemeClr val="dk1"/>
                </a:solidFill>
                <a:effectLst/>
                <a:latin typeface="Arial"/>
                <a:ea typeface="Arial"/>
                <a:cs typeface="Arial"/>
                <a:sym typeface="Arial"/>
                <a:hlinkClick r:id="rId4"/>
              </a:rPr>
              <a:t>Gesprekshulpmiddel voor zorgverleners, baliemedewerkers, hulpverleners en anderen. (website Pharos)</a:t>
            </a:r>
            <a:endParaRPr lang="nl-NL" dirty="0">
              <a:effectLst/>
              <a:hlinkClick r:id="rId4"/>
            </a:endParaRPr>
          </a:p>
          <a:p>
            <a:r>
              <a:rPr lang="nl-NL" sz="1200" b="1" i="0" u="none" strike="noStrike" cap="none" dirty="0">
                <a:solidFill>
                  <a:schemeClr val="dk1"/>
                </a:solidFill>
                <a:effectLst/>
                <a:latin typeface="Arial"/>
                <a:ea typeface="Arial"/>
                <a:cs typeface="Arial"/>
                <a:sym typeface="Arial"/>
                <a:hlinkClick r:id="rId5"/>
              </a:rPr>
              <a:t>Overzicht regelingen van het CAK : </a:t>
            </a:r>
            <a:r>
              <a:rPr lang="nl-NL" sz="1200" b="0" i="0" u="none" strike="noStrike" cap="none" dirty="0">
                <a:solidFill>
                  <a:schemeClr val="dk1"/>
                </a:solidFill>
                <a:effectLst/>
                <a:latin typeface="Arial"/>
                <a:ea typeface="Arial"/>
                <a:cs typeface="Arial"/>
                <a:sym typeface="Arial"/>
                <a:hlinkClick r:id="rId5"/>
              </a:rPr>
              <a:t>Via welke regeling kan ik declareren? (website CAK)</a:t>
            </a:r>
            <a:endParaRPr lang="nl-NL" dirty="0">
              <a:effectLst/>
              <a:hlinkClick r:id="rId5"/>
            </a:endParaRPr>
          </a:p>
          <a:p>
            <a:r>
              <a:rPr lang="nl-NL" sz="1200" b="1" i="0" u="none" strike="noStrike" cap="none" dirty="0">
                <a:solidFill>
                  <a:schemeClr val="dk1"/>
                </a:solidFill>
                <a:effectLst/>
                <a:latin typeface="Arial"/>
                <a:ea typeface="Arial"/>
                <a:cs typeface="Arial"/>
                <a:sym typeface="Arial"/>
                <a:hlinkClick r:id="rId6"/>
              </a:rPr>
              <a:t>Hoe schakel ik een tolk in?:  </a:t>
            </a:r>
            <a:r>
              <a:rPr lang="nl-NL" sz="1200" b="0" i="0" u="none" strike="noStrike" cap="none" dirty="0">
                <a:solidFill>
                  <a:schemeClr val="dk1"/>
                </a:solidFill>
                <a:effectLst/>
                <a:latin typeface="Arial"/>
                <a:ea typeface="Arial"/>
                <a:cs typeface="Arial"/>
                <a:sym typeface="Arial"/>
                <a:hlinkClick r:id="rId6"/>
              </a:rPr>
              <a:t>Informatie over inschakelen tolken in de zorg (website Zo schakelt u een tolk in)</a:t>
            </a:r>
            <a:endParaRPr lang="nl-NL" sz="1200" b="0" i="0" u="none" strike="noStrike" cap="none" dirty="0">
              <a:solidFill>
                <a:schemeClr val="dk1"/>
              </a:solidFill>
              <a:effectLst/>
              <a:latin typeface="Arial"/>
              <a:ea typeface="Arial"/>
              <a:cs typeface="Arial"/>
              <a:sym typeface="Arial"/>
            </a:endParaRPr>
          </a:p>
          <a:p>
            <a:r>
              <a:rPr lang="nl-NL" sz="1200" b="1" i="0" u="none" strike="noStrike" cap="none" dirty="0">
                <a:solidFill>
                  <a:schemeClr val="dk1"/>
                </a:solidFill>
                <a:effectLst/>
                <a:latin typeface="Arial"/>
                <a:ea typeface="Arial"/>
                <a:cs typeface="Arial"/>
                <a:sym typeface="Arial"/>
                <a:hlinkClick r:id="rId7"/>
              </a:rPr>
              <a:t>Richtlijnen Medisch noodzakelijke zorg : </a:t>
            </a:r>
            <a:r>
              <a:rPr lang="nl-NL" sz="1200" b="0" i="0" u="none" strike="noStrike" cap="none" dirty="0">
                <a:solidFill>
                  <a:schemeClr val="dk1"/>
                </a:solidFill>
                <a:effectLst/>
                <a:latin typeface="Arial"/>
                <a:ea typeface="Arial"/>
                <a:cs typeface="Arial"/>
                <a:sym typeface="Arial"/>
                <a:hlinkClick r:id="rId7"/>
              </a:rPr>
              <a:t>Richtlijnen voor zorg aan ongedocumenteerden zijn beschikbaar via Pharos (website Pharos)</a:t>
            </a:r>
            <a:endParaRPr lang="nl-NL" dirty="0">
              <a:effectLst/>
              <a:hlinkClick r:id="rId7"/>
            </a:endParaRPr>
          </a:p>
          <a:p>
            <a:r>
              <a:rPr lang="nl-NL" sz="1200" b="1" i="0" u="none" strike="noStrike" cap="none" dirty="0">
                <a:solidFill>
                  <a:schemeClr val="dk1"/>
                </a:solidFill>
                <a:effectLst/>
                <a:latin typeface="Arial"/>
                <a:ea typeface="Arial"/>
                <a:cs typeface="Arial"/>
                <a:sym typeface="Arial"/>
                <a:hlinkClick r:id="rId8"/>
              </a:rPr>
              <a:t>Zorgbussen Dokters van de Wereld : </a:t>
            </a:r>
            <a:r>
              <a:rPr lang="nl-NL" sz="1200" b="0" i="0" u="none" strike="noStrike" cap="none" dirty="0">
                <a:solidFill>
                  <a:schemeClr val="dk1"/>
                </a:solidFill>
                <a:effectLst/>
                <a:latin typeface="Arial"/>
                <a:ea typeface="Arial"/>
                <a:cs typeface="Arial"/>
                <a:sym typeface="Arial"/>
                <a:hlinkClick r:id="rId8"/>
              </a:rPr>
              <a:t>Actuele locaties van de zorgbussen van Dokters van de Wereld (website Dokters van de wereld)</a:t>
            </a:r>
            <a:endParaRPr lang="nl-NL" dirty="0">
              <a:effectLst/>
              <a:hlinkClick r:id="rId8"/>
            </a:endParaRPr>
          </a:p>
          <a:p>
            <a:r>
              <a:rPr lang="nl-NL" sz="1200" b="1" i="0" u="none" strike="noStrike" cap="none" dirty="0">
                <a:solidFill>
                  <a:schemeClr val="dk1"/>
                </a:solidFill>
                <a:effectLst/>
                <a:latin typeface="Arial"/>
                <a:ea typeface="Arial"/>
                <a:cs typeface="Arial"/>
                <a:sym typeface="Arial"/>
                <a:hlinkClick r:id="rId9"/>
              </a:rPr>
              <a:t>Medische hulp via het Rode Kruis : </a:t>
            </a:r>
            <a:r>
              <a:rPr lang="nl-NL" sz="1200" b="0" i="0" u="none" strike="noStrike" cap="none" dirty="0">
                <a:solidFill>
                  <a:schemeClr val="dk1"/>
                </a:solidFill>
                <a:effectLst/>
                <a:latin typeface="Arial"/>
                <a:ea typeface="Arial"/>
                <a:cs typeface="Arial"/>
                <a:sym typeface="Arial"/>
                <a:hlinkClick r:id="rId9"/>
              </a:rPr>
              <a:t>Medische hulp via het Rode Kruis (website Rode Kruis)</a:t>
            </a:r>
            <a:endParaRPr lang="nl-NL" dirty="0">
              <a:effectLst/>
              <a:hlinkClick r:id="rId9"/>
            </a:endParaRPr>
          </a:p>
          <a:p>
            <a:endParaRPr lang="nl-NL" sz="1200" b="0" i="0" u="none" strike="noStrike" cap="none" dirty="0">
              <a:solidFill>
                <a:schemeClr val="dk1"/>
              </a:solidFill>
              <a:effectLst/>
              <a:latin typeface="Arial"/>
              <a:ea typeface="Arial"/>
              <a:cs typeface="Arial"/>
              <a:sym typeface="Arial"/>
            </a:endParaRPr>
          </a:p>
          <a:p>
            <a:pPr marL="0" lvl="0" indent="0" algn="l" rtl="0">
              <a:lnSpc>
                <a:spcPct val="100000"/>
              </a:lnSpc>
              <a:spcBef>
                <a:spcPts val="0"/>
              </a:spcBef>
              <a:spcAft>
                <a:spcPts val="0"/>
              </a:spcAft>
              <a:buSzPts val="1400"/>
              <a:buNone/>
            </a:pPr>
            <a:endParaRPr dirty="0"/>
          </a:p>
        </p:txBody>
      </p:sp>
      <p:sp>
        <p:nvSpPr>
          <p:cNvPr id="247" name="Google Shape;247;p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idx="12"/>
          </p:nvPr>
        </p:nvSpPr>
        <p:spPr/>
        <p:txBody>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nl-NL" sz="1200" b="0" i="0" u="none" strike="noStrike" cap="none" smtClean="0">
                <a:solidFill>
                  <a:schemeClr val="dk1"/>
                </a:solidFill>
                <a:latin typeface="Arial"/>
                <a:ea typeface="Arial"/>
                <a:cs typeface="Arial"/>
                <a:sym typeface="Arial"/>
              </a:rPr>
              <a:t>2</a:t>
            </a:fld>
            <a:endParaRPr lang="nl-NL"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71883470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
        <p:cNvGrpSpPr/>
        <p:nvPr/>
      </p:nvGrpSpPr>
      <p:grpSpPr>
        <a:xfrm>
          <a:off x="0" y="0"/>
          <a:ext cx="0" cy="0"/>
          <a:chOff x="0" y="0"/>
          <a:chExt cx="0" cy="0"/>
        </a:xfrm>
      </p:grpSpPr>
      <p:sp>
        <p:nvSpPr>
          <p:cNvPr id="92" name="Google Shape;92;p10:notes"/>
          <p:cNvSpPr>
            <a:spLocks noGrp="1" noRot="1" noChangeAspect="1"/>
          </p:cNvSpPr>
          <p:nvPr>
            <p:ph type="sldImg" idx="2"/>
          </p:nvPr>
        </p:nvSpPr>
        <p:spPr>
          <a:xfrm>
            <a:off x="542925" y="1208088"/>
            <a:ext cx="5803900" cy="32654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3" name="Google Shape;93;p1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94" name="Google Shape;94;p1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nl-NL"/>
              <a:t>3</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
        <p:cNvGrpSpPr/>
        <p:nvPr/>
      </p:nvGrpSpPr>
      <p:grpSpPr>
        <a:xfrm>
          <a:off x="0" y="0"/>
          <a:ext cx="0" cy="0"/>
          <a:chOff x="0" y="0"/>
          <a:chExt cx="0" cy="0"/>
        </a:xfrm>
      </p:grpSpPr>
      <p:sp>
        <p:nvSpPr>
          <p:cNvPr id="102" name="Google Shape;102;p1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03" name="Google Shape;103;p1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5"/>
        <p:cNvGrpSpPr/>
        <p:nvPr/>
      </p:nvGrpSpPr>
      <p:grpSpPr>
        <a:xfrm>
          <a:off x="0" y="0"/>
          <a:ext cx="0" cy="0"/>
          <a:chOff x="0" y="0"/>
          <a:chExt cx="0" cy="0"/>
        </a:xfrm>
      </p:grpSpPr>
      <p:sp>
        <p:nvSpPr>
          <p:cNvPr id="126" name="Google Shape;126;p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nl-NL"/>
              <a:t>Petra eea laten vertellen. </a:t>
            </a:r>
            <a:endParaRPr/>
          </a:p>
          <a:p>
            <a:pPr marL="0" lvl="0" indent="0" algn="l" rtl="0">
              <a:lnSpc>
                <a:spcPct val="100000"/>
              </a:lnSpc>
              <a:spcBef>
                <a:spcPts val="0"/>
              </a:spcBef>
              <a:spcAft>
                <a:spcPts val="0"/>
              </a:spcAft>
              <a:buSzPts val="1400"/>
              <a:buNone/>
            </a:pPr>
            <a:r>
              <a:rPr lang="nl-NL"/>
              <a:t>Alette: waarom is JWS hierbij aangesloten</a:t>
            </a:r>
            <a:endParaRPr/>
          </a:p>
          <a:p>
            <a:pPr marL="0" lvl="0" indent="0" algn="l" rtl="0">
              <a:lnSpc>
                <a:spcPct val="100000"/>
              </a:lnSpc>
              <a:spcBef>
                <a:spcPts val="0"/>
              </a:spcBef>
              <a:spcAft>
                <a:spcPts val="0"/>
              </a:spcAft>
              <a:buSzPts val="1400"/>
              <a:buNone/>
            </a:pPr>
            <a:endParaRPr/>
          </a:p>
        </p:txBody>
      </p:sp>
      <p:sp>
        <p:nvSpPr>
          <p:cNvPr id="127" name="Google Shape;127;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6"/>
        <p:cNvGrpSpPr/>
        <p:nvPr/>
      </p:nvGrpSpPr>
      <p:grpSpPr>
        <a:xfrm>
          <a:off x="0" y="0"/>
          <a:ext cx="0" cy="0"/>
          <a:chOff x="0" y="0"/>
          <a:chExt cx="0" cy="0"/>
        </a:xfrm>
      </p:grpSpPr>
      <p:sp>
        <p:nvSpPr>
          <p:cNvPr id="137" name="Google Shape;137;p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38" name="Google Shape;138;p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4"/>
        <p:cNvGrpSpPr/>
        <p:nvPr/>
      </p:nvGrpSpPr>
      <p:grpSpPr>
        <a:xfrm>
          <a:off x="0" y="0"/>
          <a:ext cx="0" cy="0"/>
          <a:chOff x="0" y="0"/>
          <a:chExt cx="0" cy="0"/>
        </a:xfrm>
      </p:grpSpPr>
      <p:sp>
        <p:nvSpPr>
          <p:cNvPr id="145" name="Google Shape;145;p12:notes"/>
          <p:cNvSpPr>
            <a:spLocks noGrp="1" noRot="1" noChangeAspect="1"/>
          </p:cNvSpPr>
          <p:nvPr>
            <p:ph type="sldImg" idx="2"/>
          </p:nvPr>
        </p:nvSpPr>
        <p:spPr>
          <a:xfrm>
            <a:off x="542925" y="1208088"/>
            <a:ext cx="5803900" cy="32654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6" name="Google Shape;146;p1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47" name="Google Shape;147;p1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nl-NL">
                <a:solidFill>
                  <a:srgbClr val="000000"/>
                </a:solidFill>
                <a:latin typeface="Calibri"/>
                <a:ea typeface="Calibri"/>
                <a:cs typeface="Calibri"/>
                <a:sym typeface="Calibri"/>
              </a:rPr>
              <a:t>7</a:t>
            </a:fld>
            <a:endParaRPr>
              <a:solidFill>
                <a:srgbClr val="000000"/>
              </a:solidFill>
              <a:latin typeface="Calibri"/>
              <a:ea typeface="Calibri"/>
              <a:cs typeface="Calibri"/>
              <a:sym typeface="Calibri"/>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p13:notes"/>
          <p:cNvSpPr>
            <a:spLocks noGrp="1" noRot="1" noChangeAspect="1"/>
          </p:cNvSpPr>
          <p:nvPr>
            <p:ph type="sldImg" idx="2"/>
          </p:nvPr>
        </p:nvSpPr>
        <p:spPr>
          <a:xfrm>
            <a:off x="542925" y="1208088"/>
            <a:ext cx="5803900" cy="32654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5" name="Google Shape;155;p1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56" name="Google Shape;156;p1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nl-NL"/>
              <a:t>8</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1"/>
        <p:cNvGrpSpPr/>
        <p:nvPr/>
      </p:nvGrpSpPr>
      <p:grpSpPr>
        <a:xfrm>
          <a:off x="0" y="0"/>
          <a:ext cx="0" cy="0"/>
          <a:chOff x="0" y="0"/>
          <a:chExt cx="0" cy="0"/>
        </a:xfrm>
      </p:grpSpPr>
      <p:sp>
        <p:nvSpPr>
          <p:cNvPr id="162" name="Google Shape;162;p14:notes"/>
          <p:cNvSpPr>
            <a:spLocks noGrp="1" noRot="1" noChangeAspect="1"/>
          </p:cNvSpPr>
          <p:nvPr>
            <p:ph type="sldImg" idx="2"/>
          </p:nvPr>
        </p:nvSpPr>
        <p:spPr>
          <a:xfrm>
            <a:off x="542925" y="1208088"/>
            <a:ext cx="5803900" cy="32654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3" name="Google Shape;163;p1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nl-NL">
                <a:latin typeface="Calibri"/>
                <a:ea typeface="Calibri"/>
                <a:cs typeface="Calibri"/>
                <a:sym typeface="Calibri"/>
              </a:rPr>
              <a:t>Positief: </a:t>
            </a:r>
            <a:endParaRPr/>
          </a:p>
          <a:p>
            <a:pPr marL="0" lvl="0" indent="0" algn="l" rtl="0">
              <a:lnSpc>
                <a:spcPct val="100000"/>
              </a:lnSpc>
              <a:spcBef>
                <a:spcPts val="0"/>
              </a:spcBef>
              <a:spcAft>
                <a:spcPts val="0"/>
              </a:spcAft>
              <a:buSzPts val="1400"/>
              <a:buNone/>
            </a:pPr>
            <a:r>
              <a:rPr lang="nl-NL">
                <a:latin typeface="Calibri"/>
                <a:ea typeface="Calibri"/>
                <a:cs typeface="Calibri"/>
                <a:sym typeface="Calibri"/>
              </a:rPr>
              <a:t>Meer aandacht en bekendheid regeling</a:t>
            </a:r>
            <a:endParaRPr/>
          </a:p>
          <a:p>
            <a:pPr marL="0" lvl="0" indent="0" algn="l" rtl="0">
              <a:lnSpc>
                <a:spcPct val="100000"/>
              </a:lnSpc>
              <a:spcBef>
                <a:spcPts val="0"/>
              </a:spcBef>
              <a:spcAft>
                <a:spcPts val="0"/>
              </a:spcAft>
              <a:buSzPts val="1400"/>
              <a:buNone/>
            </a:pPr>
            <a:r>
              <a:rPr lang="nl-NL">
                <a:latin typeface="Calibri"/>
                <a:ea typeface="Calibri"/>
                <a:cs typeface="Calibri"/>
                <a:sym typeface="Calibri"/>
              </a:rPr>
              <a:t>Niet bezuinigen op regeling </a:t>
            </a:r>
            <a:endParaRPr/>
          </a:p>
          <a:p>
            <a:pPr marL="0" lvl="0" indent="0" algn="l" rtl="0">
              <a:lnSpc>
                <a:spcPct val="100000"/>
              </a:lnSpc>
              <a:spcBef>
                <a:spcPts val="0"/>
              </a:spcBef>
              <a:spcAft>
                <a:spcPts val="0"/>
              </a:spcAft>
              <a:buSzPts val="1400"/>
              <a:buNone/>
            </a:pPr>
            <a:endParaRPr/>
          </a:p>
        </p:txBody>
      </p:sp>
      <p:sp>
        <p:nvSpPr>
          <p:cNvPr id="164" name="Google Shape;164;p1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nl-NL"/>
              <a:t>9</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eldia" type="title">
  <p:cSld name="TITLE">
    <p:spTree>
      <p:nvGrpSpPr>
        <p:cNvPr id="1" name="Shape 15"/>
        <p:cNvGrpSpPr/>
        <p:nvPr/>
      </p:nvGrpSpPr>
      <p:grpSpPr>
        <a:xfrm>
          <a:off x="0" y="0"/>
          <a:ext cx="0" cy="0"/>
          <a:chOff x="0" y="0"/>
          <a:chExt cx="0" cy="0"/>
        </a:xfrm>
      </p:grpSpPr>
      <p:sp>
        <p:nvSpPr>
          <p:cNvPr id="16" name="Google Shape;16;p21"/>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Play"/>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7" name="Google Shape;17;p21"/>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8" name="Google Shape;18;p2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9" name="Google Shape;19;p2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0" name="Google Shape;20;p2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nl-NL"/>
              <a:t>‹nr.›</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el en verticale tekst" type="vertTx">
  <p:cSld name="VERTICAL_TEXT">
    <p:spTree>
      <p:nvGrpSpPr>
        <p:cNvPr id="1" name="Shape 72"/>
        <p:cNvGrpSpPr/>
        <p:nvPr/>
      </p:nvGrpSpPr>
      <p:grpSpPr>
        <a:xfrm>
          <a:off x="0" y="0"/>
          <a:ext cx="0" cy="0"/>
          <a:chOff x="0" y="0"/>
          <a:chExt cx="0" cy="0"/>
        </a:xfrm>
      </p:grpSpPr>
      <p:sp>
        <p:nvSpPr>
          <p:cNvPr id="73" name="Google Shape;73;p30"/>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4" name="Google Shape;74;p30"/>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5" name="Google Shape;75;p3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6" name="Google Shape;76;p3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7" name="Google Shape;77;p3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nl-NL"/>
              <a:t>‹nr.›</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e titel en tekst" type="vertTitleAndTx">
  <p:cSld name="VERTICAL_TITLE_AND_VERTICAL_TEXT">
    <p:spTree>
      <p:nvGrpSpPr>
        <p:cNvPr id="1" name="Shape 78"/>
        <p:cNvGrpSpPr/>
        <p:nvPr/>
      </p:nvGrpSpPr>
      <p:grpSpPr>
        <a:xfrm>
          <a:off x="0" y="0"/>
          <a:ext cx="0" cy="0"/>
          <a:chOff x="0" y="0"/>
          <a:chExt cx="0" cy="0"/>
        </a:xfrm>
      </p:grpSpPr>
      <p:sp>
        <p:nvSpPr>
          <p:cNvPr id="79" name="Google Shape;79;p31"/>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0" name="Google Shape;80;p31"/>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1" name="Google Shape;81;p3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2" name="Google Shape;82;p3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3" name="Google Shape;83;p3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nl-NL"/>
              <a:t>‹nr.›</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el en object" type="obj">
  <p:cSld name="OBJECT">
    <p:spTree>
      <p:nvGrpSpPr>
        <p:cNvPr id="1" name="Shape 21"/>
        <p:cNvGrpSpPr/>
        <p:nvPr/>
      </p:nvGrpSpPr>
      <p:grpSpPr>
        <a:xfrm>
          <a:off x="0" y="0"/>
          <a:ext cx="0" cy="0"/>
          <a:chOff x="0" y="0"/>
          <a:chExt cx="0" cy="0"/>
        </a:xfrm>
      </p:grpSpPr>
      <p:sp>
        <p:nvSpPr>
          <p:cNvPr id="22" name="Google Shape;22;p22"/>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3" name="Google Shape;23;p22"/>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4" name="Google Shape;24;p2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5" name="Google Shape;25;p2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6" name="Google Shape;26;p2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nl-NL"/>
              <a:t>‹nr.›</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Afbeelding met bijschrift" type="picTx">
  <p:cSld name="PICTURE_WITH_CAPTION_TEXT">
    <p:spTree>
      <p:nvGrpSpPr>
        <p:cNvPr id="1" name="Shape 27"/>
        <p:cNvGrpSpPr/>
        <p:nvPr/>
      </p:nvGrpSpPr>
      <p:grpSpPr>
        <a:xfrm>
          <a:off x="0" y="0"/>
          <a:ext cx="0" cy="0"/>
          <a:chOff x="0" y="0"/>
          <a:chExt cx="0" cy="0"/>
        </a:xfrm>
      </p:grpSpPr>
      <p:sp>
        <p:nvSpPr>
          <p:cNvPr id="28" name="Google Shape;28;p23"/>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Play"/>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9" name="Google Shape;29;p23"/>
          <p:cNvSpPr>
            <a:spLocks noGrp="1"/>
          </p:cNvSpPr>
          <p:nvPr>
            <p:ph type="pic" idx="2"/>
          </p:nvPr>
        </p:nvSpPr>
        <p:spPr>
          <a:xfrm>
            <a:off x="5183188" y="987425"/>
            <a:ext cx="6172200" cy="4873625"/>
          </a:xfrm>
          <a:prstGeom prst="rect">
            <a:avLst/>
          </a:prstGeom>
          <a:noFill/>
          <a:ln>
            <a:noFill/>
          </a:ln>
        </p:spPr>
        <p:txBody>
          <a:bodyPr/>
          <a:lstStyle/>
          <a:p>
            <a:endParaRPr lang="nl-NL"/>
          </a:p>
        </p:txBody>
      </p:sp>
      <p:sp>
        <p:nvSpPr>
          <p:cNvPr id="30" name="Google Shape;30;p23"/>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31" name="Google Shape;31;p2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2" name="Google Shape;32;p2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3" name="Google Shape;33;p2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nl-NL"/>
              <a:t>‹nr.›</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Alleen titel" type="titleOnly">
  <p:cSld name="TITLE_ONLY">
    <p:spTree>
      <p:nvGrpSpPr>
        <p:cNvPr id="1" name="Shape 34"/>
        <p:cNvGrpSpPr/>
        <p:nvPr/>
      </p:nvGrpSpPr>
      <p:grpSpPr>
        <a:xfrm>
          <a:off x="0" y="0"/>
          <a:ext cx="0" cy="0"/>
          <a:chOff x="0" y="0"/>
          <a:chExt cx="0" cy="0"/>
        </a:xfrm>
      </p:grpSpPr>
      <p:sp>
        <p:nvSpPr>
          <p:cNvPr id="35" name="Google Shape;35;p2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6" name="Google Shape;36;p2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7" name="Google Shape;37;p2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8" name="Google Shape;38;p2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nl-NL"/>
              <a:t>‹nr.›</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Sectiekop" type="secHead">
  <p:cSld name="SECTION_HEADER">
    <p:spTree>
      <p:nvGrpSpPr>
        <p:cNvPr id="1" name="Shape 39"/>
        <p:cNvGrpSpPr/>
        <p:nvPr/>
      </p:nvGrpSpPr>
      <p:grpSpPr>
        <a:xfrm>
          <a:off x="0" y="0"/>
          <a:ext cx="0" cy="0"/>
          <a:chOff x="0" y="0"/>
          <a:chExt cx="0" cy="0"/>
        </a:xfrm>
      </p:grpSpPr>
      <p:sp>
        <p:nvSpPr>
          <p:cNvPr id="40" name="Google Shape;40;p25"/>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Play"/>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1" name="Google Shape;41;p25"/>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757575"/>
              </a:buClr>
              <a:buSzPts val="2400"/>
              <a:buNone/>
              <a:defRPr sz="2400">
                <a:solidFill>
                  <a:srgbClr val="757575"/>
                </a:solidFill>
              </a:defRPr>
            </a:lvl1pPr>
            <a:lvl2pPr marL="914400" lvl="1" indent="-228600" algn="l">
              <a:lnSpc>
                <a:spcPct val="90000"/>
              </a:lnSpc>
              <a:spcBef>
                <a:spcPts val="500"/>
              </a:spcBef>
              <a:spcAft>
                <a:spcPts val="0"/>
              </a:spcAft>
              <a:buClr>
                <a:srgbClr val="757575"/>
              </a:buClr>
              <a:buSzPts val="2000"/>
              <a:buNone/>
              <a:defRPr sz="2000">
                <a:solidFill>
                  <a:srgbClr val="757575"/>
                </a:solidFill>
              </a:defRPr>
            </a:lvl2pPr>
            <a:lvl3pPr marL="1371600" lvl="2" indent="-228600" algn="l">
              <a:lnSpc>
                <a:spcPct val="90000"/>
              </a:lnSpc>
              <a:spcBef>
                <a:spcPts val="500"/>
              </a:spcBef>
              <a:spcAft>
                <a:spcPts val="0"/>
              </a:spcAft>
              <a:buClr>
                <a:srgbClr val="757575"/>
              </a:buClr>
              <a:buSzPts val="1800"/>
              <a:buNone/>
              <a:defRPr sz="1800">
                <a:solidFill>
                  <a:srgbClr val="757575"/>
                </a:solidFill>
              </a:defRPr>
            </a:lvl3pPr>
            <a:lvl4pPr marL="1828800" lvl="3" indent="-228600" algn="l">
              <a:lnSpc>
                <a:spcPct val="90000"/>
              </a:lnSpc>
              <a:spcBef>
                <a:spcPts val="500"/>
              </a:spcBef>
              <a:spcAft>
                <a:spcPts val="0"/>
              </a:spcAft>
              <a:buClr>
                <a:srgbClr val="757575"/>
              </a:buClr>
              <a:buSzPts val="1600"/>
              <a:buNone/>
              <a:defRPr sz="1600">
                <a:solidFill>
                  <a:srgbClr val="757575"/>
                </a:solidFill>
              </a:defRPr>
            </a:lvl4pPr>
            <a:lvl5pPr marL="2286000" lvl="4" indent="-228600" algn="l">
              <a:lnSpc>
                <a:spcPct val="90000"/>
              </a:lnSpc>
              <a:spcBef>
                <a:spcPts val="500"/>
              </a:spcBef>
              <a:spcAft>
                <a:spcPts val="0"/>
              </a:spcAft>
              <a:buClr>
                <a:srgbClr val="757575"/>
              </a:buClr>
              <a:buSzPts val="1600"/>
              <a:buNone/>
              <a:defRPr sz="1600">
                <a:solidFill>
                  <a:srgbClr val="757575"/>
                </a:solidFill>
              </a:defRPr>
            </a:lvl5pPr>
            <a:lvl6pPr marL="2743200" lvl="5" indent="-228600" algn="l">
              <a:lnSpc>
                <a:spcPct val="90000"/>
              </a:lnSpc>
              <a:spcBef>
                <a:spcPts val="500"/>
              </a:spcBef>
              <a:spcAft>
                <a:spcPts val="0"/>
              </a:spcAft>
              <a:buClr>
                <a:srgbClr val="757575"/>
              </a:buClr>
              <a:buSzPts val="1600"/>
              <a:buNone/>
              <a:defRPr sz="1600">
                <a:solidFill>
                  <a:srgbClr val="757575"/>
                </a:solidFill>
              </a:defRPr>
            </a:lvl6pPr>
            <a:lvl7pPr marL="3200400" lvl="6" indent="-228600" algn="l">
              <a:lnSpc>
                <a:spcPct val="90000"/>
              </a:lnSpc>
              <a:spcBef>
                <a:spcPts val="500"/>
              </a:spcBef>
              <a:spcAft>
                <a:spcPts val="0"/>
              </a:spcAft>
              <a:buClr>
                <a:srgbClr val="757575"/>
              </a:buClr>
              <a:buSzPts val="1600"/>
              <a:buNone/>
              <a:defRPr sz="1600">
                <a:solidFill>
                  <a:srgbClr val="757575"/>
                </a:solidFill>
              </a:defRPr>
            </a:lvl7pPr>
            <a:lvl8pPr marL="3657600" lvl="7" indent="-228600" algn="l">
              <a:lnSpc>
                <a:spcPct val="90000"/>
              </a:lnSpc>
              <a:spcBef>
                <a:spcPts val="500"/>
              </a:spcBef>
              <a:spcAft>
                <a:spcPts val="0"/>
              </a:spcAft>
              <a:buClr>
                <a:srgbClr val="757575"/>
              </a:buClr>
              <a:buSzPts val="1600"/>
              <a:buNone/>
              <a:defRPr sz="1600">
                <a:solidFill>
                  <a:srgbClr val="757575"/>
                </a:solidFill>
              </a:defRPr>
            </a:lvl8pPr>
            <a:lvl9pPr marL="4114800" lvl="8" indent="-228600" algn="l">
              <a:lnSpc>
                <a:spcPct val="90000"/>
              </a:lnSpc>
              <a:spcBef>
                <a:spcPts val="500"/>
              </a:spcBef>
              <a:spcAft>
                <a:spcPts val="0"/>
              </a:spcAft>
              <a:buClr>
                <a:srgbClr val="757575"/>
              </a:buClr>
              <a:buSzPts val="1600"/>
              <a:buNone/>
              <a:defRPr sz="1600">
                <a:solidFill>
                  <a:srgbClr val="757575"/>
                </a:solidFill>
              </a:defRPr>
            </a:lvl9pPr>
          </a:lstStyle>
          <a:p>
            <a:endParaRPr/>
          </a:p>
        </p:txBody>
      </p:sp>
      <p:sp>
        <p:nvSpPr>
          <p:cNvPr id="42" name="Google Shape;42;p2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3" name="Google Shape;43;p2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4" name="Google Shape;44;p2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nl-NL"/>
              <a:t>‹nr.›</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Inhoud van twee" type="twoObj">
  <p:cSld name="TWO_OBJECTS">
    <p:spTree>
      <p:nvGrpSpPr>
        <p:cNvPr id="1" name="Shape 45"/>
        <p:cNvGrpSpPr/>
        <p:nvPr/>
      </p:nvGrpSpPr>
      <p:grpSpPr>
        <a:xfrm>
          <a:off x="0" y="0"/>
          <a:ext cx="0" cy="0"/>
          <a:chOff x="0" y="0"/>
          <a:chExt cx="0" cy="0"/>
        </a:xfrm>
      </p:grpSpPr>
      <p:sp>
        <p:nvSpPr>
          <p:cNvPr id="46" name="Google Shape;46;p26"/>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7" name="Google Shape;47;p26"/>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8" name="Google Shape;48;p26"/>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9" name="Google Shape;49;p2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0" name="Google Shape;50;p2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1" name="Google Shape;51;p2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nl-NL"/>
              <a:t>‹nr.›</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Vergelijking" type="twoTxTwoObj">
  <p:cSld name="TWO_OBJECTS_WITH_TEXT">
    <p:spTree>
      <p:nvGrpSpPr>
        <p:cNvPr id="1" name="Shape 52"/>
        <p:cNvGrpSpPr/>
        <p:nvPr/>
      </p:nvGrpSpPr>
      <p:grpSpPr>
        <a:xfrm>
          <a:off x="0" y="0"/>
          <a:ext cx="0" cy="0"/>
          <a:chOff x="0" y="0"/>
          <a:chExt cx="0" cy="0"/>
        </a:xfrm>
      </p:grpSpPr>
      <p:sp>
        <p:nvSpPr>
          <p:cNvPr id="53" name="Google Shape;53;p27"/>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4" name="Google Shape;54;p27"/>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55" name="Google Shape;55;p27"/>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6" name="Google Shape;56;p27"/>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57" name="Google Shape;57;p27"/>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8" name="Google Shape;58;p2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9" name="Google Shape;59;p2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0" name="Google Shape;60;p2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nl-NL"/>
              <a:t>‹nr.›</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Leeg" type="blank">
  <p:cSld name="BLANK">
    <p:spTree>
      <p:nvGrpSpPr>
        <p:cNvPr id="1" name="Shape 61"/>
        <p:cNvGrpSpPr/>
        <p:nvPr/>
      </p:nvGrpSpPr>
      <p:grpSpPr>
        <a:xfrm>
          <a:off x="0" y="0"/>
          <a:ext cx="0" cy="0"/>
          <a:chOff x="0" y="0"/>
          <a:chExt cx="0" cy="0"/>
        </a:xfrm>
      </p:grpSpPr>
      <p:sp>
        <p:nvSpPr>
          <p:cNvPr id="62" name="Google Shape;62;p2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3" name="Google Shape;63;p2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4" name="Google Shape;64;p2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nl-NL"/>
              <a:t>‹nr.›</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Inhoud met bijschrift" type="objTx">
  <p:cSld name="OBJECT_WITH_CAPTION_TEXT">
    <p:spTree>
      <p:nvGrpSpPr>
        <p:cNvPr id="1" name="Shape 65"/>
        <p:cNvGrpSpPr/>
        <p:nvPr/>
      </p:nvGrpSpPr>
      <p:grpSpPr>
        <a:xfrm>
          <a:off x="0" y="0"/>
          <a:ext cx="0" cy="0"/>
          <a:chOff x="0" y="0"/>
          <a:chExt cx="0" cy="0"/>
        </a:xfrm>
      </p:grpSpPr>
      <p:sp>
        <p:nvSpPr>
          <p:cNvPr id="66" name="Google Shape;66;p29"/>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Play"/>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7" name="Google Shape;67;p29"/>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68" name="Google Shape;68;p29"/>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9" name="Google Shape;69;p2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0" name="Google Shape;70;p2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1" name="Google Shape;71;p2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nl-NL"/>
              <a:t>‹nr.›</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20"/>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Play"/>
              <a:buNone/>
              <a:defRPr sz="4400" b="0" i="0" u="none" strike="noStrike" cap="none">
                <a:solidFill>
                  <a:schemeClr val="dk1"/>
                </a:solidFill>
                <a:latin typeface="Play"/>
                <a:ea typeface="Play"/>
                <a:cs typeface="Play"/>
                <a:sym typeface="Play"/>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1" name="Google Shape;11;p20"/>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12" name="Google Shape;12;p2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757575"/>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
        <p:nvSpPr>
          <p:cNvPr id="13" name="Google Shape;13;p2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757575"/>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
        <p:nvSpPr>
          <p:cNvPr id="14" name="Google Shape;14;p2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nl-NL"/>
              <a:t>‹nr.›</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http://www.sgkz.nl/" TargetMode="External"/><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hyperlink" Target="https://dspace.library.uu.nl/handle/1874/401828" TargetMode="External"/></Relationships>
</file>

<file path=ppt/slides/_rels/slide4.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png"/><Relationship Id="rId7" Type="http://schemas.openxmlformats.org/officeDocument/2006/relationships/image" Target="../media/image7.png"/><Relationship Id="rId12" Type="http://schemas.openxmlformats.org/officeDocument/2006/relationships/image" Target="../media/image12.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6.png"/><Relationship Id="rId11" Type="http://schemas.openxmlformats.org/officeDocument/2006/relationships/image" Target="../media/image11.png"/><Relationship Id="rId5" Type="http://schemas.openxmlformats.org/officeDocument/2006/relationships/image" Target="../media/image5.png"/><Relationship Id="rId10" Type="http://schemas.openxmlformats.org/officeDocument/2006/relationships/image" Target="../media/image10.png"/><Relationship Id="rId4" Type="http://schemas.openxmlformats.org/officeDocument/2006/relationships/image" Target="../media/image4.png"/><Relationship Id="rId9" Type="http://schemas.openxmlformats.org/officeDocument/2006/relationships/image" Target="../media/image9.png"/></Relationships>
</file>

<file path=ppt/slides/_rels/slide5.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5.xml"/><Relationship Id="rId1" Type="http://schemas.openxmlformats.org/officeDocument/2006/relationships/slideLayout" Target="../slideLayouts/slideLayout3.xml"/><Relationship Id="rId5" Type="http://schemas.openxmlformats.org/officeDocument/2006/relationships/image" Target="../media/image14.png"/><Relationship Id="rId4" Type="http://schemas.openxmlformats.org/officeDocument/2006/relationships/hyperlink" Target="https://stopdeasielwetten.nl/meedoen" TargetMode="External"/></Relationships>
</file>

<file path=ppt/slides/_rels/slide6.xml.rels><?xml version="1.0" encoding="UTF-8" standalone="yes"?>
<Relationships xmlns="http://schemas.openxmlformats.org/package/2006/relationships"><Relationship Id="rId8" Type="http://schemas.openxmlformats.org/officeDocument/2006/relationships/hyperlink" Target="http://www.knov.nl/" TargetMode="External"/><Relationship Id="rId13" Type="http://schemas.openxmlformats.org/officeDocument/2006/relationships/hyperlink" Target="https://ekann.nl/" TargetMode="External"/><Relationship Id="rId3" Type="http://schemas.openxmlformats.org/officeDocument/2006/relationships/hyperlink" Target="http://www.johannes-wier.nl/" TargetMode="External"/><Relationship Id="rId7" Type="http://schemas.openxmlformats.org/officeDocument/2006/relationships/hyperlink" Target="http://www.knmt.nl/" TargetMode="External"/><Relationship Id="rId12" Type="http://schemas.openxmlformats.org/officeDocument/2006/relationships/hyperlink" Target="https://www.kamg.nl/" TargetMode="External"/><Relationship Id="rId17" Type="http://schemas.openxmlformats.org/officeDocument/2006/relationships/image" Target="../media/image15.jpg"/><Relationship Id="rId2" Type="http://schemas.openxmlformats.org/officeDocument/2006/relationships/notesSlide" Target="../notesSlides/notesSlide6.xml"/><Relationship Id="rId16" Type="http://schemas.openxmlformats.org/officeDocument/2006/relationships/hyperlink" Target="http://www.vluchtelingenwerk.nl/" TargetMode="External"/><Relationship Id="rId1" Type="http://schemas.openxmlformats.org/officeDocument/2006/relationships/slideLayout" Target="../slideLayouts/slideLayout2.xml"/><Relationship Id="rId6" Type="http://schemas.openxmlformats.org/officeDocument/2006/relationships/hyperlink" Target="http://start.tuberculose.nl/" TargetMode="External"/><Relationship Id="rId11" Type="http://schemas.openxmlformats.org/officeDocument/2006/relationships/hyperlink" Target="https://straatdokter.nl/" TargetMode="External"/><Relationship Id="rId5" Type="http://schemas.openxmlformats.org/officeDocument/2006/relationships/hyperlink" Target="https://doktersvandewereld.org/" TargetMode="External"/><Relationship Id="rId15" Type="http://schemas.openxmlformats.org/officeDocument/2006/relationships/hyperlink" Target="https://www.hivvereniging.nl/" TargetMode="External"/><Relationship Id="rId10" Type="http://schemas.openxmlformats.org/officeDocument/2006/relationships/hyperlink" Target="https://www.psychiatrie.nl/" TargetMode="External"/><Relationship Id="rId4" Type="http://schemas.openxmlformats.org/officeDocument/2006/relationships/hyperlink" Target="http://www.pharos.nl/" TargetMode="External"/><Relationship Id="rId9" Type="http://schemas.openxmlformats.org/officeDocument/2006/relationships/hyperlink" Target="https://www.lhv.nl/" TargetMode="External"/><Relationship Id="rId14" Type="http://schemas.openxmlformats.org/officeDocument/2006/relationships/hyperlink" Target="http://www.rodekruis.nl/"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7"/>
        <p:cNvGrpSpPr/>
        <p:nvPr/>
      </p:nvGrpSpPr>
      <p:grpSpPr>
        <a:xfrm>
          <a:off x="0" y="0"/>
          <a:ext cx="0" cy="0"/>
          <a:chOff x="0" y="0"/>
          <a:chExt cx="0" cy="0"/>
        </a:xfrm>
      </p:grpSpPr>
      <p:sp>
        <p:nvSpPr>
          <p:cNvPr id="88" name="Google Shape;88;p1"/>
          <p:cNvSpPr txBox="1">
            <a:spLocks noGrp="1"/>
          </p:cNvSpPr>
          <p:nvPr>
            <p:ph type="ctrTitle"/>
          </p:nvPr>
        </p:nvSpPr>
        <p:spPr>
          <a:xfrm>
            <a:off x="3548742" y="1313543"/>
            <a:ext cx="8643257" cy="2387600"/>
          </a:xfrm>
          <a:prstGeom prst="rect">
            <a:avLst/>
          </a:prstGeom>
          <a:noFill/>
          <a:ln>
            <a:noFill/>
          </a:ln>
        </p:spPr>
        <p:txBody>
          <a:bodyPr spcFirstLastPara="1" wrap="square" lIns="91425" tIns="45700" rIns="91425" bIns="45700" anchor="b" anchorCtr="0">
            <a:normAutofit fontScale="90000"/>
          </a:bodyPr>
          <a:lstStyle/>
          <a:p>
            <a:pPr marL="0" lvl="0" indent="0" algn="ctr" rtl="0">
              <a:lnSpc>
                <a:spcPct val="90000"/>
              </a:lnSpc>
              <a:spcBef>
                <a:spcPts val="0"/>
              </a:spcBef>
              <a:spcAft>
                <a:spcPts val="0"/>
              </a:spcAft>
              <a:buClr>
                <a:schemeClr val="dk1"/>
              </a:buClr>
              <a:buSzPct val="100000"/>
              <a:buFont typeface="Play"/>
              <a:buNone/>
            </a:pPr>
            <a:r>
              <a:rPr lang="nl-NL"/>
              <a:t>Workshop:  Recht op zorg kent geen verblijfsstatus</a:t>
            </a:r>
            <a:br>
              <a:rPr lang="nl-NL"/>
            </a:br>
            <a:r>
              <a:rPr lang="nl-NL"/>
              <a:t>- </a:t>
            </a:r>
            <a:r>
              <a:rPr lang="nl-NL" sz="4400"/>
              <a:t>samen leren van de praktijk</a:t>
            </a:r>
            <a:endParaRPr/>
          </a:p>
        </p:txBody>
      </p:sp>
      <p:sp>
        <p:nvSpPr>
          <p:cNvPr id="89" name="Google Shape;89;p1"/>
          <p:cNvSpPr txBox="1">
            <a:spLocks noGrp="1"/>
          </p:cNvSpPr>
          <p:nvPr>
            <p:ph type="subTitle" idx="1"/>
          </p:nvPr>
        </p:nvSpPr>
        <p:spPr>
          <a:xfrm>
            <a:off x="3385457" y="4940413"/>
            <a:ext cx="9144000" cy="1655762"/>
          </a:xfrm>
          <a:prstGeom prst="rect">
            <a:avLst/>
          </a:prstGeom>
          <a:noFill/>
          <a:ln>
            <a:noFill/>
          </a:ln>
        </p:spPr>
        <p:txBody>
          <a:bodyPr spcFirstLastPara="1" wrap="square" lIns="91425" tIns="45700" rIns="91425" bIns="45700" anchor="t" anchorCtr="0">
            <a:normAutofit lnSpcReduction="10000"/>
          </a:bodyPr>
          <a:lstStyle/>
          <a:p>
            <a:pPr marL="0" lvl="0" indent="0" algn="ctr" rtl="0">
              <a:lnSpc>
                <a:spcPct val="90000"/>
              </a:lnSpc>
              <a:spcBef>
                <a:spcPts val="0"/>
              </a:spcBef>
              <a:spcAft>
                <a:spcPts val="0"/>
              </a:spcAft>
              <a:buClr>
                <a:schemeClr val="dk1"/>
              </a:buClr>
              <a:buSzPts val="2400"/>
              <a:buNone/>
            </a:pPr>
            <a:r>
              <a:rPr lang="nl-NL" b="1"/>
              <a:t>Alette Broekens en Floor Roelofs</a:t>
            </a:r>
            <a:endParaRPr/>
          </a:p>
          <a:p>
            <a:pPr marL="0" lvl="0" indent="0" algn="ctr" rtl="0">
              <a:lnSpc>
                <a:spcPct val="90000"/>
              </a:lnSpc>
              <a:spcBef>
                <a:spcPts val="1000"/>
              </a:spcBef>
              <a:spcAft>
                <a:spcPts val="0"/>
              </a:spcAft>
              <a:buClr>
                <a:schemeClr val="dk1"/>
              </a:buClr>
              <a:buSzPts val="1800"/>
              <a:buNone/>
            </a:pPr>
            <a:endParaRPr sz="1800" b="1"/>
          </a:p>
          <a:p>
            <a:pPr marL="0" lvl="0" indent="0" algn="ctr" rtl="0">
              <a:lnSpc>
                <a:spcPct val="90000"/>
              </a:lnSpc>
              <a:spcBef>
                <a:spcPts val="1000"/>
              </a:spcBef>
              <a:spcAft>
                <a:spcPts val="0"/>
              </a:spcAft>
              <a:buClr>
                <a:schemeClr val="dk1"/>
              </a:buClr>
              <a:buSzPts val="1800"/>
              <a:buNone/>
            </a:pPr>
            <a:r>
              <a:rPr lang="nl-NL" sz="1800"/>
              <a:t>7 april 2026</a:t>
            </a:r>
            <a:br>
              <a:rPr lang="nl-NL" sz="1800"/>
            </a:br>
            <a:br>
              <a:rPr lang="nl-NL" sz="1800"/>
            </a:br>
            <a:endParaRPr/>
          </a:p>
        </p:txBody>
      </p:sp>
      <p:pic>
        <p:nvPicPr>
          <p:cNvPr id="90" name="Google Shape;90;p1" descr="7 april 2026 Symposium over Recht op gezondheid - Johannes Wier Stichting"/>
          <p:cNvPicPr preferRelativeResize="0"/>
          <p:nvPr/>
        </p:nvPicPr>
        <p:blipFill rotWithShape="1">
          <a:blip r:embed="rId3">
            <a:alphaModFix/>
          </a:blip>
          <a:srcRect/>
          <a:stretch/>
        </p:blipFill>
        <p:spPr>
          <a:xfrm>
            <a:off x="0" y="0"/>
            <a:ext cx="2932243" cy="3701143"/>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72"/>
        <p:cNvGrpSpPr/>
        <p:nvPr/>
      </p:nvGrpSpPr>
      <p:grpSpPr>
        <a:xfrm>
          <a:off x="0" y="0"/>
          <a:ext cx="0" cy="0"/>
          <a:chOff x="0" y="0"/>
          <a:chExt cx="0" cy="0"/>
        </a:xfrm>
      </p:grpSpPr>
      <p:sp>
        <p:nvSpPr>
          <p:cNvPr id="173" name="Google Shape;173;p15"/>
          <p:cNvSpPr txBox="1">
            <a:spLocks noGrp="1"/>
          </p:cNvSpPr>
          <p:nvPr>
            <p:ph type="title"/>
          </p:nvPr>
        </p:nvSpPr>
        <p:spPr>
          <a:xfrm>
            <a:off x="1355273" y="759309"/>
            <a:ext cx="9323613" cy="775252"/>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dk1"/>
              </a:buClr>
              <a:buSzPts val="4000"/>
              <a:buFont typeface="Play"/>
              <a:buNone/>
            </a:pPr>
            <a:r>
              <a:rPr lang="nl-NL" sz="4000" b="1"/>
              <a:t>Barrières aan de kant van zorgverleners</a:t>
            </a:r>
            <a:endParaRPr/>
          </a:p>
        </p:txBody>
      </p:sp>
      <p:sp>
        <p:nvSpPr>
          <p:cNvPr id="174" name="Google Shape;174;p15"/>
          <p:cNvSpPr txBox="1">
            <a:spLocks noGrp="1"/>
          </p:cNvSpPr>
          <p:nvPr>
            <p:ph type="body" idx="1"/>
          </p:nvPr>
        </p:nvSpPr>
        <p:spPr>
          <a:xfrm>
            <a:off x="1355273" y="3775861"/>
            <a:ext cx="7293023" cy="2762519"/>
          </a:xfrm>
          <a:prstGeom prst="rect">
            <a:avLst/>
          </a:prstGeom>
          <a:noFill/>
          <a:ln>
            <a:noFill/>
          </a:ln>
        </p:spPr>
        <p:txBody>
          <a:bodyPr spcFirstLastPara="1" wrap="square" lIns="91425" tIns="45700" rIns="91425" bIns="45700" anchor="ctr" anchorCtr="0">
            <a:noAutofit/>
          </a:bodyPr>
          <a:lstStyle/>
          <a:p>
            <a:pPr marL="228600" lvl="0" indent="-228600" algn="l" rtl="0">
              <a:lnSpc>
                <a:spcPct val="90000"/>
              </a:lnSpc>
              <a:spcBef>
                <a:spcPts val="0"/>
              </a:spcBef>
              <a:spcAft>
                <a:spcPts val="0"/>
              </a:spcAft>
              <a:buClr>
                <a:schemeClr val="dk1"/>
              </a:buClr>
              <a:buSzPts val="2400"/>
              <a:buChar char="•"/>
            </a:pPr>
            <a:r>
              <a:rPr lang="nl-NL" sz="2400"/>
              <a:t>Onbekendheid met de regeling</a:t>
            </a:r>
            <a:endParaRPr/>
          </a:p>
          <a:p>
            <a:pPr marL="228600" lvl="0" indent="-228600" algn="l" rtl="0">
              <a:lnSpc>
                <a:spcPct val="90000"/>
              </a:lnSpc>
              <a:spcBef>
                <a:spcPts val="1000"/>
              </a:spcBef>
              <a:spcAft>
                <a:spcPts val="0"/>
              </a:spcAft>
              <a:buClr>
                <a:schemeClr val="dk1"/>
              </a:buClr>
              <a:buSzPts val="2400"/>
              <a:buChar char="•"/>
            </a:pPr>
            <a:r>
              <a:rPr lang="nl-NL" sz="2400"/>
              <a:t>ID-plicht balie </a:t>
            </a:r>
            <a:endParaRPr/>
          </a:p>
          <a:p>
            <a:pPr marL="228600" lvl="0" indent="-228600" algn="l" rtl="0">
              <a:lnSpc>
                <a:spcPct val="90000"/>
              </a:lnSpc>
              <a:spcBef>
                <a:spcPts val="1000"/>
              </a:spcBef>
              <a:spcAft>
                <a:spcPts val="0"/>
              </a:spcAft>
              <a:buClr>
                <a:schemeClr val="dk1"/>
              </a:buClr>
              <a:buSzPts val="2400"/>
              <a:buChar char="•"/>
            </a:pPr>
            <a:r>
              <a:rPr lang="nl-NL" sz="2400"/>
              <a:t>Vragen soms vooruitbetaling</a:t>
            </a:r>
            <a:endParaRPr/>
          </a:p>
          <a:p>
            <a:pPr marL="228600" lvl="0" indent="-228600" algn="l" rtl="0">
              <a:lnSpc>
                <a:spcPct val="90000"/>
              </a:lnSpc>
              <a:spcBef>
                <a:spcPts val="1000"/>
              </a:spcBef>
              <a:spcAft>
                <a:spcPts val="0"/>
              </a:spcAft>
              <a:buClr>
                <a:schemeClr val="dk1"/>
              </a:buClr>
              <a:buSzPts val="2400"/>
              <a:buChar char="•"/>
            </a:pPr>
            <a:r>
              <a:rPr lang="nl-NL" sz="2400"/>
              <a:t>Uiteenlopende interpretaties van ‘medisch noodzakelijke zorg’</a:t>
            </a:r>
            <a:endParaRPr/>
          </a:p>
          <a:p>
            <a:pPr marL="228600" lvl="0" indent="-228600" algn="l" rtl="0">
              <a:lnSpc>
                <a:spcPct val="90000"/>
              </a:lnSpc>
              <a:spcBef>
                <a:spcPts val="1000"/>
              </a:spcBef>
              <a:spcAft>
                <a:spcPts val="0"/>
              </a:spcAft>
              <a:buClr>
                <a:schemeClr val="dk1"/>
              </a:buClr>
              <a:buSzPts val="2400"/>
              <a:buChar char="•"/>
            </a:pPr>
            <a:r>
              <a:rPr lang="nl-NL" sz="2400"/>
              <a:t>Zorgverleners komen in spagaat: instelling vindt ongedocumenteerden te duur/lastig </a:t>
            </a:r>
            <a:endParaRPr/>
          </a:p>
          <a:p>
            <a:pPr marL="228600" lvl="0" indent="-228600" algn="l" rtl="0">
              <a:lnSpc>
                <a:spcPct val="90000"/>
              </a:lnSpc>
              <a:spcBef>
                <a:spcPts val="1000"/>
              </a:spcBef>
              <a:spcAft>
                <a:spcPts val="0"/>
              </a:spcAft>
              <a:buClr>
                <a:schemeClr val="dk1"/>
              </a:buClr>
              <a:buSzPts val="2400"/>
              <a:buChar char="•"/>
            </a:pPr>
            <a:r>
              <a:rPr lang="nl-NL" sz="2400"/>
              <a:t>Taalbarrière, culturele verschillen </a:t>
            </a:r>
            <a:endParaRPr/>
          </a:p>
          <a:p>
            <a:pPr marL="228600" lvl="0" indent="-228600" algn="l" rtl="0">
              <a:lnSpc>
                <a:spcPct val="90000"/>
              </a:lnSpc>
              <a:spcBef>
                <a:spcPts val="1000"/>
              </a:spcBef>
              <a:spcAft>
                <a:spcPts val="0"/>
              </a:spcAft>
              <a:buClr>
                <a:schemeClr val="dk1"/>
              </a:buClr>
              <a:buSzPts val="2400"/>
              <a:buChar char="•"/>
            </a:pPr>
            <a:r>
              <a:rPr lang="nl-NL" sz="2400"/>
              <a:t>Administratieve lasten terwijl het al zo druk is</a:t>
            </a:r>
            <a:endParaRPr/>
          </a:p>
          <a:p>
            <a:pPr marL="228600" lvl="0" indent="-228600" algn="l" rtl="0">
              <a:lnSpc>
                <a:spcPct val="90000"/>
              </a:lnSpc>
              <a:spcBef>
                <a:spcPts val="1000"/>
              </a:spcBef>
              <a:spcAft>
                <a:spcPts val="0"/>
              </a:spcAft>
              <a:buClr>
                <a:schemeClr val="dk1"/>
              </a:buClr>
              <a:buSzPts val="2400"/>
              <a:buChar char="•"/>
            </a:pPr>
            <a:r>
              <a:rPr lang="nl-NL" sz="2400"/>
              <a:t>Groep onverzekerden wordt steeds groter </a:t>
            </a:r>
            <a:endParaRPr/>
          </a:p>
          <a:p>
            <a:pPr marL="228600" lvl="0" indent="-76200" algn="l" rtl="0">
              <a:lnSpc>
                <a:spcPct val="90000"/>
              </a:lnSpc>
              <a:spcBef>
                <a:spcPts val="1000"/>
              </a:spcBef>
              <a:spcAft>
                <a:spcPts val="0"/>
              </a:spcAft>
              <a:buClr>
                <a:schemeClr val="dk1"/>
              </a:buClr>
              <a:buSzPts val="2400"/>
              <a:buFont typeface="Arial"/>
              <a:buNone/>
            </a:pPr>
            <a:endParaRPr sz="2400"/>
          </a:p>
          <a:p>
            <a:pPr marL="228600" lvl="0" indent="-76200" algn="l" rtl="0">
              <a:lnSpc>
                <a:spcPct val="90000"/>
              </a:lnSpc>
              <a:spcBef>
                <a:spcPts val="1000"/>
              </a:spcBef>
              <a:spcAft>
                <a:spcPts val="0"/>
              </a:spcAft>
              <a:buClr>
                <a:schemeClr val="dk1"/>
              </a:buClr>
              <a:buSzPts val="2400"/>
              <a:buFont typeface="Arial"/>
              <a:buNone/>
            </a:pPr>
            <a:endParaRPr sz="2400"/>
          </a:p>
          <a:p>
            <a:pPr marL="0" lvl="0" indent="0" algn="l" rtl="0">
              <a:lnSpc>
                <a:spcPct val="90000"/>
              </a:lnSpc>
              <a:spcBef>
                <a:spcPts val="1000"/>
              </a:spcBef>
              <a:spcAft>
                <a:spcPts val="0"/>
              </a:spcAft>
              <a:buClr>
                <a:schemeClr val="dk1"/>
              </a:buClr>
              <a:buSzPts val="2400"/>
              <a:buNone/>
            </a:pPr>
            <a:endParaRPr sz="2400"/>
          </a:p>
          <a:p>
            <a:pPr marL="228600" lvl="0" indent="-76200" algn="l" rtl="0">
              <a:lnSpc>
                <a:spcPct val="90000"/>
              </a:lnSpc>
              <a:spcBef>
                <a:spcPts val="1000"/>
              </a:spcBef>
              <a:spcAft>
                <a:spcPts val="0"/>
              </a:spcAft>
              <a:buClr>
                <a:schemeClr val="dk1"/>
              </a:buClr>
              <a:buSzPts val="2400"/>
              <a:buNone/>
            </a:pPr>
            <a:endParaRPr sz="2400"/>
          </a:p>
          <a:p>
            <a:pPr marL="0" lvl="0" indent="0" algn="l" rtl="0">
              <a:lnSpc>
                <a:spcPct val="90000"/>
              </a:lnSpc>
              <a:spcBef>
                <a:spcPts val="1000"/>
              </a:spcBef>
              <a:spcAft>
                <a:spcPts val="0"/>
              </a:spcAft>
              <a:buClr>
                <a:schemeClr val="dk1"/>
              </a:buClr>
              <a:buSzPts val="2400"/>
              <a:buNone/>
            </a:pPr>
            <a:r>
              <a:rPr lang="nl-NL" sz="2400"/>
              <a:t> </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78"/>
        <p:cNvGrpSpPr/>
        <p:nvPr/>
      </p:nvGrpSpPr>
      <p:grpSpPr>
        <a:xfrm>
          <a:off x="0" y="0"/>
          <a:ext cx="0" cy="0"/>
          <a:chOff x="0" y="0"/>
          <a:chExt cx="0" cy="0"/>
        </a:xfrm>
      </p:grpSpPr>
      <p:sp>
        <p:nvSpPr>
          <p:cNvPr id="179" name="Google Shape;179;p19"/>
          <p:cNvSpPr/>
          <p:nvPr/>
        </p:nvSpPr>
        <p:spPr>
          <a:xfrm>
            <a:off x="0" y="-62650"/>
            <a:ext cx="12192000"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180" name="Google Shape;180;p19"/>
          <p:cNvSpPr/>
          <p:nvPr/>
        </p:nvSpPr>
        <p:spPr>
          <a:xfrm rot="5400000" flipH="1">
            <a:off x="-1410084" y="1410082"/>
            <a:ext cx="6858000" cy="4037836"/>
          </a:xfrm>
          <a:prstGeom prst="rect">
            <a:avLst/>
          </a:prstGeom>
          <a:gradFill>
            <a:gsLst>
              <a:gs pos="0">
                <a:srgbClr val="000000"/>
              </a:gs>
              <a:gs pos="8000">
                <a:srgbClr val="000000"/>
              </a:gs>
              <a:gs pos="100000">
                <a:srgbClr val="0F4861"/>
              </a:gs>
            </a:gsLst>
            <a:lin ang="3000000"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181" name="Google Shape;181;p19"/>
          <p:cNvSpPr/>
          <p:nvPr/>
        </p:nvSpPr>
        <p:spPr>
          <a:xfrm rot="5400000" flipH="1">
            <a:off x="-1410085" y="1420219"/>
            <a:ext cx="6857999" cy="4037839"/>
          </a:xfrm>
          <a:prstGeom prst="rect">
            <a:avLst/>
          </a:prstGeom>
          <a:gradFill>
            <a:gsLst>
              <a:gs pos="0">
                <a:srgbClr val="000000">
                  <a:alpha val="0"/>
                </a:srgbClr>
              </a:gs>
              <a:gs pos="99000">
                <a:srgbClr val="156082">
                  <a:alpha val="45882"/>
                </a:srgbClr>
              </a:gs>
              <a:gs pos="100000">
                <a:srgbClr val="156082">
                  <a:alpha val="45882"/>
                </a:srgbClr>
              </a:gs>
            </a:gsLst>
            <a:lin ang="1800000"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182" name="Google Shape;182;p19"/>
          <p:cNvSpPr/>
          <p:nvPr/>
        </p:nvSpPr>
        <p:spPr>
          <a:xfrm rot="5400000" flipH="1">
            <a:off x="767923" y="3588085"/>
            <a:ext cx="2501979" cy="4037841"/>
          </a:xfrm>
          <a:prstGeom prst="rect">
            <a:avLst/>
          </a:prstGeom>
          <a:gradFill>
            <a:gsLst>
              <a:gs pos="0">
                <a:srgbClr val="156082">
                  <a:alpha val="29019"/>
                </a:srgbClr>
              </a:gs>
              <a:gs pos="2000">
                <a:srgbClr val="156082">
                  <a:alpha val="29019"/>
                </a:srgbClr>
              </a:gs>
              <a:gs pos="100000">
                <a:srgbClr val="000000">
                  <a:alpha val="30196"/>
                </a:srgbClr>
              </a:gs>
            </a:gsLst>
            <a:lin ang="7800000"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183" name="Google Shape;183;p19"/>
          <p:cNvSpPr/>
          <p:nvPr/>
        </p:nvSpPr>
        <p:spPr>
          <a:xfrm rot="-964587">
            <a:off x="-501737" y="969718"/>
            <a:ext cx="3900357" cy="4178958"/>
          </a:xfrm>
          <a:custGeom>
            <a:avLst/>
            <a:gdLst/>
            <a:ahLst/>
            <a:cxnLst/>
            <a:rect l="l" t="t" r="r" b="b"/>
            <a:pathLst>
              <a:path w="3900357" h="4178958" extrusionOk="0">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0">
                <a:srgbClr val="000000">
                  <a:alpha val="0"/>
                </a:srgbClr>
              </a:gs>
              <a:gs pos="29000">
                <a:srgbClr val="000000">
                  <a:alpha val="0"/>
                </a:srgbClr>
              </a:gs>
              <a:gs pos="100000">
                <a:srgbClr val="156082">
                  <a:alpha val="43137"/>
                </a:srgbClr>
              </a:gs>
            </a:gsLst>
            <a:lin ang="1800000"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184" name="Google Shape;184;p19"/>
          <p:cNvSpPr/>
          <p:nvPr/>
        </p:nvSpPr>
        <p:spPr>
          <a:xfrm rot="5400000" flipH="1">
            <a:off x="-1410095" y="1410079"/>
            <a:ext cx="6858003" cy="4037835"/>
          </a:xfrm>
          <a:prstGeom prst="rect">
            <a:avLst/>
          </a:prstGeom>
          <a:gradFill>
            <a:gsLst>
              <a:gs pos="0">
                <a:srgbClr val="000000">
                  <a:alpha val="0"/>
                </a:srgbClr>
              </a:gs>
              <a:gs pos="99000">
                <a:srgbClr val="43AFE2">
                  <a:alpha val="10980"/>
                </a:srgbClr>
              </a:gs>
              <a:gs pos="100000">
                <a:srgbClr val="43AFE2">
                  <a:alpha val="10980"/>
                </a:srgbClr>
              </a:gs>
            </a:gsLst>
            <a:lin ang="7200000"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185" name="Google Shape;185;p19"/>
          <p:cNvSpPr txBox="1">
            <a:spLocks noGrp="1"/>
          </p:cNvSpPr>
          <p:nvPr>
            <p:ph type="title"/>
          </p:nvPr>
        </p:nvSpPr>
        <p:spPr>
          <a:xfrm>
            <a:off x="586478" y="1683756"/>
            <a:ext cx="3115265" cy="2396359"/>
          </a:xfrm>
          <a:prstGeom prst="rect">
            <a:avLst/>
          </a:prstGeom>
          <a:noFill/>
          <a:ln>
            <a:noFill/>
          </a:ln>
        </p:spPr>
        <p:txBody>
          <a:bodyPr spcFirstLastPara="1" wrap="square" lIns="91425" tIns="45700" rIns="91425" bIns="45700" anchor="b" anchorCtr="0">
            <a:normAutofit/>
          </a:bodyPr>
          <a:lstStyle/>
          <a:p>
            <a:pPr marL="0" lvl="0" indent="0" algn="r" rtl="0">
              <a:lnSpc>
                <a:spcPct val="90000"/>
              </a:lnSpc>
              <a:spcBef>
                <a:spcPts val="0"/>
              </a:spcBef>
              <a:spcAft>
                <a:spcPts val="0"/>
              </a:spcAft>
              <a:buClr>
                <a:srgbClr val="FFFFFF"/>
              </a:buClr>
              <a:buSzPts val="3700"/>
              <a:buFont typeface="Play"/>
              <a:buNone/>
            </a:pPr>
            <a:r>
              <a:rPr lang="nl-NL" sz="3700">
                <a:solidFill>
                  <a:srgbClr val="FFFFFF"/>
                </a:solidFill>
              </a:rPr>
              <a:t>Plenaire terugkoppeling</a:t>
            </a:r>
            <a:endParaRPr/>
          </a:p>
        </p:txBody>
      </p:sp>
      <p:grpSp>
        <p:nvGrpSpPr>
          <p:cNvPr id="186" name="Google Shape;186;p19"/>
          <p:cNvGrpSpPr/>
          <p:nvPr/>
        </p:nvGrpSpPr>
        <p:grpSpPr>
          <a:xfrm>
            <a:off x="7035290" y="2874871"/>
            <a:ext cx="2962313" cy="1481156"/>
            <a:chOff x="813" y="1986381"/>
            <a:chExt cx="2962313" cy="1481156"/>
          </a:xfrm>
        </p:grpSpPr>
        <p:sp>
          <p:nvSpPr>
            <p:cNvPr id="187" name="Google Shape;187;p19"/>
            <p:cNvSpPr/>
            <p:nvPr/>
          </p:nvSpPr>
          <p:spPr>
            <a:xfrm>
              <a:off x="813" y="1986381"/>
              <a:ext cx="2962313" cy="1481156"/>
            </a:xfrm>
            <a:prstGeom prst="roundRect">
              <a:avLst>
                <a:gd name="adj" fmla="val 10000"/>
              </a:avLst>
            </a:prstGeom>
            <a:gradFill>
              <a:gsLst>
                <a:gs pos="0">
                  <a:srgbClr val="EC8154"/>
                </a:gs>
                <a:gs pos="50000">
                  <a:srgbClr val="F16E27"/>
                </a:gs>
                <a:gs pos="100000">
                  <a:srgbClr val="DF5D18"/>
                </a:gs>
              </a:gsLst>
              <a:lin ang="540000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8" name="Google Shape;188;p19"/>
            <p:cNvSpPr txBox="1"/>
            <p:nvPr/>
          </p:nvSpPr>
          <p:spPr>
            <a:xfrm>
              <a:off x="44195" y="2029763"/>
              <a:ext cx="2875549" cy="1394392"/>
            </a:xfrm>
            <a:prstGeom prst="rect">
              <a:avLst/>
            </a:prstGeom>
            <a:noFill/>
            <a:ln>
              <a:noFill/>
            </a:ln>
          </p:spPr>
          <p:txBody>
            <a:bodyPr spcFirstLastPara="1" wrap="square" lIns="43800" tIns="29200" rIns="43800" bIns="29200" anchor="ctr" anchorCtr="0">
              <a:noAutofit/>
            </a:bodyPr>
            <a:lstStyle/>
            <a:p>
              <a:pPr marL="0" marR="0" lvl="0" indent="0" algn="ctr" rtl="0">
                <a:lnSpc>
                  <a:spcPct val="90000"/>
                </a:lnSpc>
                <a:spcBef>
                  <a:spcPts val="0"/>
                </a:spcBef>
                <a:spcAft>
                  <a:spcPts val="0"/>
                </a:spcAft>
                <a:buClr>
                  <a:schemeClr val="lt1"/>
                </a:buClr>
                <a:buSzPts val="2300"/>
                <a:buFont typeface="Arial"/>
                <a:buNone/>
              </a:pPr>
              <a:r>
                <a:rPr lang="nl-NL" sz="2300" b="0" i="0" u="none" strike="noStrike" cap="none">
                  <a:solidFill>
                    <a:schemeClr val="lt1"/>
                  </a:solidFill>
                  <a:latin typeface="Arial"/>
                  <a:ea typeface="Arial"/>
                  <a:cs typeface="Arial"/>
                  <a:sym typeface="Arial"/>
                </a:rPr>
                <a:t>Wat neem je voor jezelf mee uit deze workshop?</a:t>
              </a:r>
              <a:endParaRPr sz="2300" b="0" i="0" u="none" strike="noStrike" cap="none">
                <a:solidFill>
                  <a:schemeClr val="lt1"/>
                </a:solidFill>
                <a:latin typeface="Arial"/>
                <a:ea typeface="Arial"/>
                <a:cs typeface="Arial"/>
                <a:sym typeface="Arial"/>
              </a:endParaRPr>
            </a:p>
          </p:txBody>
        </p:sp>
      </p:gr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92"/>
        <p:cNvGrpSpPr/>
        <p:nvPr/>
      </p:nvGrpSpPr>
      <p:grpSpPr>
        <a:xfrm>
          <a:off x="0" y="0"/>
          <a:ext cx="0" cy="0"/>
          <a:chOff x="0" y="0"/>
          <a:chExt cx="0" cy="0"/>
        </a:xfrm>
      </p:grpSpPr>
      <p:sp>
        <p:nvSpPr>
          <p:cNvPr id="193" name="Google Shape;193;p16"/>
          <p:cNvSpPr/>
          <p:nvPr/>
        </p:nvSpPr>
        <p:spPr>
          <a:xfrm>
            <a:off x="3048" y="0"/>
            <a:ext cx="12188952" cy="6858000"/>
          </a:xfrm>
          <a:prstGeom prst="rect">
            <a:avLst/>
          </a:prstGeom>
          <a:solidFill>
            <a:schemeClr val="dk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194" name="Google Shape;194;p16"/>
          <p:cNvSpPr/>
          <p:nvPr/>
        </p:nvSpPr>
        <p:spPr>
          <a:xfrm>
            <a:off x="0" y="0"/>
            <a:ext cx="12188952" cy="6858000"/>
          </a:xfrm>
          <a:prstGeom prst="rect">
            <a:avLst/>
          </a:prstGeom>
          <a:solidFill>
            <a:schemeClr val="dk1">
              <a:alpha val="52941"/>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grpSp>
        <p:nvGrpSpPr>
          <p:cNvPr id="195" name="Google Shape;195;p16"/>
          <p:cNvGrpSpPr/>
          <p:nvPr/>
        </p:nvGrpSpPr>
        <p:grpSpPr>
          <a:xfrm>
            <a:off x="1" y="2075420"/>
            <a:ext cx="12396066" cy="4440643"/>
            <a:chOff x="1" y="2075420"/>
            <a:chExt cx="12396066" cy="4440643"/>
          </a:xfrm>
        </p:grpSpPr>
        <p:sp>
          <p:nvSpPr>
            <p:cNvPr id="196" name="Google Shape;196;p16"/>
            <p:cNvSpPr/>
            <p:nvPr/>
          </p:nvSpPr>
          <p:spPr>
            <a:xfrm rot="4500000">
              <a:off x="7942191" y="2507571"/>
              <a:ext cx="3563871" cy="3563871"/>
            </a:xfrm>
            <a:prstGeom prst="ellipse">
              <a:avLst/>
            </a:prstGeom>
            <a:noFill/>
            <a:ln w="31750" cap="flat" cmpd="sng">
              <a:solidFill>
                <a:srgbClr val="2A7AD0">
                  <a:alpha val="10196"/>
                </a:srgbClr>
              </a:solidFill>
              <a:prstDash val="dot"/>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197" name="Google Shape;197;p16"/>
            <p:cNvSpPr/>
            <p:nvPr/>
          </p:nvSpPr>
          <p:spPr>
            <a:xfrm rot="-5400000">
              <a:off x="10435065" y="4048931"/>
              <a:ext cx="1381607" cy="1381607"/>
            </a:xfrm>
            <a:prstGeom prst="ellipse">
              <a:avLst/>
            </a:prstGeom>
            <a:noFill/>
            <a:ln w="31750" cap="flat" cmpd="sng">
              <a:solidFill>
                <a:srgbClr val="2A7AD0">
                  <a:alpha val="20000"/>
                </a:srgbClr>
              </a:solidFill>
              <a:prstDash val="dot"/>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198" name="Google Shape;198;p16"/>
            <p:cNvSpPr/>
            <p:nvPr/>
          </p:nvSpPr>
          <p:spPr>
            <a:xfrm rot="-5400000">
              <a:off x="1" y="2075420"/>
              <a:ext cx="3144364" cy="3144364"/>
            </a:xfrm>
            <a:prstGeom prst="ellipse">
              <a:avLst/>
            </a:prstGeom>
            <a:gradFill>
              <a:gsLst>
                <a:gs pos="0">
                  <a:srgbClr val="0A1D30">
                    <a:alpha val="20000"/>
                  </a:srgbClr>
                </a:gs>
                <a:gs pos="100000">
                  <a:srgbClr val="061320">
                    <a:alpha val="10196"/>
                  </a:srgbClr>
                </a:gs>
              </a:gsLst>
              <a:lin ang="5400000"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199" name="Google Shape;199;p16"/>
            <p:cNvSpPr/>
            <p:nvPr/>
          </p:nvSpPr>
          <p:spPr>
            <a:xfrm rot="-9000000">
              <a:off x="10150845" y="4270841"/>
              <a:ext cx="1897885" cy="1897885"/>
            </a:xfrm>
            <a:prstGeom prst="ellipse">
              <a:avLst/>
            </a:prstGeom>
            <a:gradFill>
              <a:gsLst>
                <a:gs pos="0">
                  <a:srgbClr val="0A1D30">
                    <a:alpha val="10196"/>
                  </a:srgbClr>
                </a:gs>
                <a:gs pos="100000">
                  <a:srgbClr val="0A1D30">
                    <a:alpha val="20000"/>
                  </a:srgbClr>
                </a:gs>
              </a:gsLst>
              <a:lin ang="5400000"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200" name="Google Shape;200;p16"/>
            <p:cNvSpPr/>
            <p:nvPr/>
          </p:nvSpPr>
          <p:spPr>
            <a:xfrm rot="4500000">
              <a:off x="2046780" y="3040492"/>
              <a:ext cx="2579322" cy="2579322"/>
            </a:xfrm>
            <a:prstGeom prst="ellipse">
              <a:avLst/>
            </a:prstGeom>
            <a:noFill/>
            <a:ln w="31750" cap="flat" cmpd="sng">
              <a:solidFill>
                <a:srgbClr val="2A7AD0">
                  <a:alpha val="20000"/>
                </a:srgbClr>
              </a:solidFill>
              <a:prstDash val="dot"/>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201" name="Google Shape;201;p16"/>
            <p:cNvSpPr/>
            <p:nvPr/>
          </p:nvSpPr>
          <p:spPr>
            <a:xfrm rot="4500000">
              <a:off x="2224640" y="3193975"/>
              <a:ext cx="2243193" cy="2243193"/>
            </a:xfrm>
            <a:prstGeom prst="ellipse">
              <a:avLst/>
            </a:prstGeom>
            <a:noFill/>
            <a:ln w="31750" cap="flat" cmpd="sng">
              <a:solidFill>
                <a:srgbClr val="2A7AD0">
                  <a:alpha val="10196"/>
                </a:srgbClr>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grpSp>
      <p:sp>
        <p:nvSpPr>
          <p:cNvPr id="202" name="Google Shape;202;p16"/>
          <p:cNvSpPr txBox="1">
            <a:spLocks noGrp="1"/>
          </p:cNvSpPr>
          <p:nvPr>
            <p:ph type="title"/>
          </p:nvPr>
        </p:nvSpPr>
        <p:spPr>
          <a:xfrm>
            <a:off x="630936" y="630936"/>
            <a:ext cx="5260992" cy="2096756"/>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lt1"/>
              </a:buClr>
              <a:buSzPts val="2600"/>
              <a:buFont typeface="Play"/>
              <a:buNone/>
            </a:pPr>
            <a:r>
              <a:rPr lang="nl-NL" sz="2600" b="1">
                <a:solidFill>
                  <a:schemeClr val="lt1"/>
                </a:solidFill>
              </a:rPr>
              <a:t>Welke organisaties houden zich allemaal bezig met de problematiek van ongedocumenteerde mensen en wat is hun Focus?</a:t>
            </a:r>
            <a:endParaRPr/>
          </a:p>
        </p:txBody>
      </p:sp>
      <p:sp>
        <p:nvSpPr>
          <p:cNvPr id="203" name="Google Shape;203;p16"/>
          <p:cNvSpPr txBox="1">
            <a:spLocks noGrp="1"/>
          </p:cNvSpPr>
          <p:nvPr>
            <p:ph type="body" idx="1"/>
          </p:nvPr>
        </p:nvSpPr>
        <p:spPr>
          <a:xfrm>
            <a:off x="6620193" y="761252"/>
            <a:ext cx="5064191" cy="2096769"/>
          </a:xfrm>
          <a:prstGeom prst="rect">
            <a:avLst/>
          </a:prstGeom>
          <a:noFill/>
          <a:ln>
            <a:noFill/>
          </a:ln>
        </p:spPr>
        <p:txBody>
          <a:bodyPr spcFirstLastPara="1" wrap="square" lIns="91425" tIns="45700" rIns="91425" bIns="45700" anchor="t" anchorCtr="0">
            <a:normAutofit/>
          </a:bodyPr>
          <a:lstStyle/>
          <a:p>
            <a:pPr marL="228600" lvl="0" indent="-228600" algn="l" rtl="0">
              <a:lnSpc>
                <a:spcPct val="90000"/>
              </a:lnSpc>
              <a:spcBef>
                <a:spcPts val="0"/>
              </a:spcBef>
              <a:spcAft>
                <a:spcPts val="0"/>
              </a:spcAft>
              <a:buClr>
                <a:schemeClr val="lt1"/>
              </a:buClr>
              <a:buSzPts val="1800"/>
              <a:buChar char="•"/>
            </a:pPr>
            <a:r>
              <a:rPr lang="nl-NL" sz="1800">
                <a:solidFill>
                  <a:schemeClr val="lt1"/>
                </a:solidFill>
              </a:rPr>
              <a:t>Noem enkele voorbeelden</a:t>
            </a:r>
            <a:endParaRPr/>
          </a:p>
          <a:p>
            <a:pPr marL="228600" lvl="0" indent="-228600" algn="l" rtl="0">
              <a:lnSpc>
                <a:spcPct val="90000"/>
              </a:lnSpc>
              <a:spcBef>
                <a:spcPts val="1000"/>
              </a:spcBef>
              <a:spcAft>
                <a:spcPts val="0"/>
              </a:spcAft>
              <a:buClr>
                <a:schemeClr val="lt1"/>
              </a:buClr>
              <a:buSzPts val="1800"/>
              <a:buChar char="•"/>
            </a:pPr>
            <a:r>
              <a:rPr lang="nl-NL" sz="1800">
                <a:solidFill>
                  <a:schemeClr val="lt1"/>
                </a:solidFill>
              </a:rPr>
              <a:t>Waar liggen overlap en verschillen?</a:t>
            </a:r>
            <a:endParaRPr/>
          </a:p>
          <a:p>
            <a:pPr marL="228600" lvl="0" indent="-228600" algn="l" rtl="0">
              <a:lnSpc>
                <a:spcPct val="90000"/>
              </a:lnSpc>
              <a:spcBef>
                <a:spcPts val="1000"/>
              </a:spcBef>
              <a:spcAft>
                <a:spcPts val="0"/>
              </a:spcAft>
              <a:buClr>
                <a:schemeClr val="lt1"/>
              </a:buClr>
              <a:buSzPts val="1800"/>
              <a:buChar char="•"/>
            </a:pPr>
            <a:r>
              <a:rPr lang="nl-NL" sz="1800">
                <a:solidFill>
                  <a:schemeClr val="lt1"/>
                </a:solidFill>
              </a:rPr>
              <a:t>Wat is meerwaarde van JWS?</a:t>
            </a:r>
            <a:endParaRPr/>
          </a:p>
        </p:txBody>
      </p:sp>
      <p:sp>
        <p:nvSpPr>
          <p:cNvPr id="204" name="Google Shape;204;p16"/>
          <p:cNvSpPr/>
          <p:nvPr/>
        </p:nvSpPr>
        <p:spPr>
          <a:xfrm rot="-5400000">
            <a:off x="10438146" y="1042605"/>
            <a:ext cx="2796461" cy="711252"/>
          </a:xfrm>
          <a:prstGeom prst="rect">
            <a:avLst/>
          </a:prstGeom>
          <a:gradFill>
            <a:gsLst>
              <a:gs pos="0">
                <a:srgbClr val="6DA5E3">
                  <a:alpha val="0"/>
                </a:srgbClr>
              </a:gs>
              <a:gs pos="100000">
                <a:srgbClr val="0A1D30">
                  <a:alpha val="10196"/>
                </a:srgbClr>
              </a:gs>
            </a:gsLst>
            <a:lin ang="8400000"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grpSp>
        <p:nvGrpSpPr>
          <p:cNvPr id="205" name="Google Shape;205;p16"/>
          <p:cNvGrpSpPr/>
          <p:nvPr/>
        </p:nvGrpSpPr>
        <p:grpSpPr>
          <a:xfrm>
            <a:off x="11259539" y="317578"/>
            <a:ext cx="548640" cy="549007"/>
            <a:chOff x="7029447" y="3514725"/>
            <a:chExt cx="1285875" cy="549007"/>
          </a:xfrm>
        </p:grpSpPr>
        <p:cxnSp>
          <p:nvCxnSpPr>
            <p:cNvPr id="206" name="Google Shape;206;p16"/>
            <p:cNvCxnSpPr/>
            <p:nvPr/>
          </p:nvCxnSpPr>
          <p:spPr>
            <a:xfrm>
              <a:off x="7029447" y="3514725"/>
              <a:ext cx="1285875" cy="0"/>
            </a:xfrm>
            <a:prstGeom prst="straightConnector1">
              <a:avLst/>
            </a:prstGeom>
            <a:noFill/>
            <a:ln w="31750" cap="rnd" cmpd="sng">
              <a:solidFill>
                <a:srgbClr val="2A7AD0">
                  <a:alpha val="40000"/>
                </a:srgbClr>
              </a:solidFill>
              <a:prstDash val="dot"/>
              <a:round/>
              <a:headEnd type="none" w="sm" len="sm"/>
              <a:tailEnd type="none" w="sm" len="sm"/>
            </a:ln>
          </p:spPr>
        </p:cxnSp>
        <p:cxnSp>
          <p:nvCxnSpPr>
            <p:cNvPr id="207" name="Google Shape;207;p16"/>
            <p:cNvCxnSpPr/>
            <p:nvPr/>
          </p:nvCxnSpPr>
          <p:spPr>
            <a:xfrm>
              <a:off x="7029447" y="3697727"/>
              <a:ext cx="1285875" cy="0"/>
            </a:xfrm>
            <a:prstGeom prst="straightConnector1">
              <a:avLst/>
            </a:prstGeom>
            <a:noFill/>
            <a:ln w="31750" cap="rnd" cmpd="sng">
              <a:solidFill>
                <a:srgbClr val="2A7AD0">
                  <a:alpha val="40000"/>
                </a:srgbClr>
              </a:solidFill>
              <a:prstDash val="dot"/>
              <a:round/>
              <a:headEnd type="none" w="sm" len="sm"/>
              <a:tailEnd type="none" w="sm" len="sm"/>
            </a:ln>
          </p:spPr>
        </p:cxnSp>
        <p:cxnSp>
          <p:nvCxnSpPr>
            <p:cNvPr id="208" name="Google Shape;208;p16"/>
            <p:cNvCxnSpPr/>
            <p:nvPr/>
          </p:nvCxnSpPr>
          <p:spPr>
            <a:xfrm>
              <a:off x="7029447" y="3880729"/>
              <a:ext cx="1285875" cy="0"/>
            </a:xfrm>
            <a:prstGeom prst="straightConnector1">
              <a:avLst/>
            </a:prstGeom>
            <a:noFill/>
            <a:ln w="31750" cap="rnd" cmpd="sng">
              <a:solidFill>
                <a:srgbClr val="2A7AD0">
                  <a:alpha val="40000"/>
                </a:srgbClr>
              </a:solidFill>
              <a:prstDash val="dot"/>
              <a:round/>
              <a:headEnd type="none" w="sm" len="sm"/>
              <a:tailEnd type="none" w="sm" len="sm"/>
            </a:ln>
          </p:spPr>
        </p:cxnSp>
        <p:cxnSp>
          <p:nvCxnSpPr>
            <p:cNvPr id="209" name="Google Shape;209;p16"/>
            <p:cNvCxnSpPr/>
            <p:nvPr/>
          </p:nvCxnSpPr>
          <p:spPr>
            <a:xfrm>
              <a:off x="7029447" y="4063732"/>
              <a:ext cx="1285875" cy="0"/>
            </a:xfrm>
            <a:prstGeom prst="straightConnector1">
              <a:avLst/>
            </a:prstGeom>
            <a:noFill/>
            <a:ln w="31750" cap="rnd" cmpd="sng">
              <a:solidFill>
                <a:srgbClr val="2A7AD0">
                  <a:alpha val="40000"/>
                </a:srgbClr>
              </a:solidFill>
              <a:prstDash val="dot"/>
              <a:round/>
              <a:headEnd type="none" w="sm" len="sm"/>
              <a:tailEnd type="none" w="sm" len="sm"/>
            </a:ln>
          </p:spPr>
        </p:cxnSp>
      </p:grpSp>
      <p:sp>
        <p:nvSpPr>
          <p:cNvPr id="210" name="Google Shape;210;p16"/>
          <p:cNvSpPr/>
          <p:nvPr/>
        </p:nvSpPr>
        <p:spPr>
          <a:xfrm rot="10800000">
            <a:off x="-1" y="6140785"/>
            <a:ext cx="6095997" cy="711252"/>
          </a:xfrm>
          <a:prstGeom prst="rect">
            <a:avLst/>
          </a:prstGeom>
          <a:gradFill>
            <a:gsLst>
              <a:gs pos="0">
                <a:srgbClr val="061320">
                  <a:alpha val="10196"/>
                </a:srgbClr>
              </a:gs>
              <a:gs pos="10000">
                <a:srgbClr val="061320">
                  <a:alpha val="10196"/>
                </a:srgbClr>
              </a:gs>
              <a:gs pos="100000">
                <a:srgbClr val="2A7AD0">
                  <a:alpha val="0"/>
                </a:srgbClr>
              </a:gs>
            </a:gsLst>
            <a:lin ang="8400000"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grpSp>
        <p:nvGrpSpPr>
          <p:cNvPr id="211" name="Google Shape;211;p16"/>
          <p:cNvGrpSpPr/>
          <p:nvPr/>
        </p:nvGrpSpPr>
        <p:grpSpPr>
          <a:xfrm rot="5400000">
            <a:off x="616345" y="5940560"/>
            <a:ext cx="1285875" cy="549007"/>
            <a:chOff x="7029447" y="3514725"/>
            <a:chExt cx="1285875" cy="549007"/>
          </a:xfrm>
        </p:grpSpPr>
        <p:cxnSp>
          <p:nvCxnSpPr>
            <p:cNvPr id="212" name="Google Shape;212;p16"/>
            <p:cNvCxnSpPr/>
            <p:nvPr/>
          </p:nvCxnSpPr>
          <p:spPr>
            <a:xfrm>
              <a:off x="7029447" y="3514725"/>
              <a:ext cx="1285875" cy="0"/>
            </a:xfrm>
            <a:prstGeom prst="straightConnector1">
              <a:avLst/>
            </a:prstGeom>
            <a:noFill/>
            <a:ln w="31750" cap="rnd" cmpd="sng">
              <a:solidFill>
                <a:srgbClr val="2A7AD0">
                  <a:alpha val="40000"/>
                </a:srgbClr>
              </a:solidFill>
              <a:prstDash val="dot"/>
              <a:round/>
              <a:headEnd type="none" w="sm" len="sm"/>
              <a:tailEnd type="none" w="sm" len="sm"/>
            </a:ln>
          </p:spPr>
        </p:cxnSp>
        <p:cxnSp>
          <p:nvCxnSpPr>
            <p:cNvPr id="213" name="Google Shape;213;p16"/>
            <p:cNvCxnSpPr/>
            <p:nvPr/>
          </p:nvCxnSpPr>
          <p:spPr>
            <a:xfrm>
              <a:off x="7029447" y="3697727"/>
              <a:ext cx="1285875" cy="0"/>
            </a:xfrm>
            <a:prstGeom prst="straightConnector1">
              <a:avLst/>
            </a:prstGeom>
            <a:noFill/>
            <a:ln w="31750" cap="rnd" cmpd="sng">
              <a:solidFill>
                <a:srgbClr val="2A7AD0">
                  <a:alpha val="40000"/>
                </a:srgbClr>
              </a:solidFill>
              <a:prstDash val="dot"/>
              <a:round/>
              <a:headEnd type="none" w="sm" len="sm"/>
              <a:tailEnd type="none" w="sm" len="sm"/>
            </a:ln>
          </p:spPr>
        </p:cxnSp>
        <p:cxnSp>
          <p:nvCxnSpPr>
            <p:cNvPr id="214" name="Google Shape;214;p16"/>
            <p:cNvCxnSpPr/>
            <p:nvPr/>
          </p:nvCxnSpPr>
          <p:spPr>
            <a:xfrm>
              <a:off x="7029447" y="3880729"/>
              <a:ext cx="1285875" cy="0"/>
            </a:xfrm>
            <a:prstGeom prst="straightConnector1">
              <a:avLst/>
            </a:prstGeom>
            <a:noFill/>
            <a:ln w="31750" cap="rnd" cmpd="sng">
              <a:solidFill>
                <a:srgbClr val="2A7AD0">
                  <a:alpha val="40000"/>
                </a:srgbClr>
              </a:solidFill>
              <a:prstDash val="dot"/>
              <a:round/>
              <a:headEnd type="none" w="sm" len="sm"/>
              <a:tailEnd type="none" w="sm" len="sm"/>
            </a:ln>
          </p:spPr>
        </p:cxnSp>
        <p:cxnSp>
          <p:nvCxnSpPr>
            <p:cNvPr id="215" name="Google Shape;215;p16"/>
            <p:cNvCxnSpPr/>
            <p:nvPr/>
          </p:nvCxnSpPr>
          <p:spPr>
            <a:xfrm>
              <a:off x="7029447" y="4063732"/>
              <a:ext cx="1285875" cy="0"/>
            </a:xfrm>
            <a:prstGeom prst="straightConnector1">
              <a:avLst/>
            </a:prstGeom>
            <a:noFill/>
            <a:ln w="31750" cap="rnd" cmpd="sng">
              <a:solidFill>
                <a:srgbClr val="2A7AD0">
                  <a:alpha val="40000"/>
                </a:srgbClr>
              </a:solidFill>
              <a:prstDash val="dot"/>
              <a:round/>
              <a:headEnd type="none" w="sm" len="sm"/>
              <a:tailEnd type="none" w="sm" len="sm"/>
            </a:ln>
          </p:spPr>
        </p:cxnSp>
      </p:grpSp>
      <p:pic>
        <p:nvPicPr>
          <p:cNvPr id="216" name="Google Shape;216;p16"/>
          <p:cNvPicPr preferRelativeResize="0"/>
          <p:nvPr/>
        </p:nvPicPr>
        <p:blipFill rotWithShape="1">
          <a:blip r:embed="rId3">
            <a:alphaModFix/>
          </a:blip>
          <a:srcRect/>
          <a:stretch/>
        </p:blipFill>
        <p:spPr>
          <a:xfrm>
            <a:off x="631359" y="3298689"/>
            <a:ext cx="10843065" cy="2439690"/>
          </a:xfrm>
          <a:prstGeom prst="rect">
            <a:avLst/>
          </a:prstGeom>
          <a:noFill/>
          <a:ln>
            <a:noFill/>
          </a:ln>
        </p:spPr>
      </p:pic>
      <p:grpSp>
        <p:nvGrpSpPr>
          <p:cNvPr id="217" name="Google Shape;217;p16"/>
          <p:cNvGrpSpPr/>
          <p:nvPr/>
        </p:nvGrpSpPr>
        <p:grpSpPr>
          <a:xfrm rot="-5400000">
            <a:off x="475716" y="3029889"/>
            <a:ext cx="304800" cy="429768"/>
            <a:chOff x="215328" y="-46937"/>
            <a:chExt cx="304800" cy="2773841"/>
          </a:xfrm>
        </p:grpSpPr>
        <p:cxnSp>
          <p:nvCxnSpPr>
            <p:cNvPr id="218" name="Google Shape;218;p16"/>
            <p:cNvCxnSpPr/>
            <p:nvPr/>
          </p:nvCxnSpPr>
          <p:spPr>
            <a:xfrm>
              <a:off x="215328" y="-46937"/>
              <a:ext cx="0" cy="2773841"/>
            </a:xfrm>
            <a:prstGeom prst="straightConnector1">
              <a:avLst/>
            </a:prstGeom>
            <a:noFill/>
            <a:ln w="25400" cap="flat" cmpd="sng">
              <a:solidFill>
                <a:srgbClr val="F1F1F1">
                  <a:alpha val="50196"/>
                </a:srgbClr>
              </a:solidFill>
              <a:prstDash val="dot"/>
              <a:miter lim="800000"/>
              <a:headEnd type="none" w="sm" len="sm"/>
              <a:tailEnd type="none" w="sm" len="sm"/>
            </a:ln>
          </p:spPr>
        </p:cxnSp>
        <p:cxnSp>
          <p:nvCxnSpPr>
            <p:cNvPr id="219" name="Google Shape;219;p16"/>
            <p:cNvCxnSpPr/>
            <p:nvPr/>
          </p:nvCxnSpPr>
          <p:spPr>
            <a:xfrm>
              <a:off x="316928" y="-46937"/>
              <a:ext cx="0" cy="2773841"/>
            </a:xfrm>
            <a:prstGeom prst="straightConnector1">
              <a:avLst/>
            </a:prstGeom>
            <a:noFill/>
            <a:ln w="25400" cap="flat" cmpd="sng">
              <a:solidFill>
                <a:srgbClr val="F1F1F1">
                  <a:alpha val="50196"/>
                </a:srgbClr>
              </a:solidFill>
              <a:prstDash val="dot"/>
              <a:miter lim="800000"/>
              <a:headEnd type="none" w="sm" len="sm"/>
              <a:tailEnd type="none" w="sm" len="sm"/>
            </a:ln>
          </p:spPr>
        </p:cxnSp>
        <p:cxnSp>
          <p:nvCxnSpPr>
            <p:cNvPr id="220" name="Google Shape;220;p16"/>
            <p:cNvCxnSpPr/>
            <p:nvPr/>
          </p:nvCxnSpPr>
          <p:spPr>
            <a:xfrm>
              <a:off x="418528" y="-46937"/>
              <a:ext cx="0" cy="2773841"/>
            </a:xfrm>
            <a:prstGeom prst="straightConnector1">
              <a:avLst/>
            </a:prstGeom>
            <a:noFill/>
            <a:ln w="25400" cap="flat" cmpd="sng">
              <a:solidFill>
                <a:srgbClr val="F1F1F1">
                  <a:alpha val="50196"/>
                </a:srgbClr>
              </a:solidFill>
              <a:prstDash val="dot"/>
              <a:miter lim="800000"/>
              <a:headEnd type="none" w="sm" len="sm"/>
              <a:tailEnd type="none" w="sm" len="sm"/>
            </a:ln>
          </p:spPr>
        </p:cxnSp>
        <p:cxnSp>
          <p:nvCxnSpPr>
            <p:cNvPr id="221" name="Google Shape;221;p16"/>
            <p:cNvCxnSpPr/>
            <p:nvPr/>
          </p:nvCxnSpPr>
          <p:spPr>
            <a:xfrm>
              <a:off x="520128" y="-46937"/>
              <a:ext cx="0" cy="2773841"/>
            </a:xfrm>
            <a:prstGeom prst="straightConnector1">
              <a:avLst/>
            </a:prstGeom>
            <a:noFill/>
            <a:ln w="25400" cap="flat" cmpd="sng">
              <a:solidFill>
                <a:srgbClr val="F1F1F1">
                  <a:alpha val="50196"/>
                </a:srgbClr>
              </a:solidFill>
              <a:prstDash val="dot"/>
              <a:miter lim="800000"/>
              <a:headEnd type="none" w="sm" len="sm"/>
              <a:tailEnd type="none" w="sm" len="sm"/>
            </a:ln>
          </p:spPr>
        </p:cxnSp>
      </p:gr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0">
  <p:cSld>
    <p:spTree>
      <p:nvGrpSpPr>
        <p:cNvPr id="1" name="Shape 226"/>
        <p:cNvGrpSpPr/>
        <p:nvPr/>
      </p:nvGrpSpPr>
      <p:grpSpPr>
        <a:xfrm>
          <a:off x="0" y="0"/>
          <a:ext cx="0" cy="0"/>
          <a:chOff x="0" y="0"/>
          <a:chExt cx="0" cy="0"/>
        </a:xfrm>
      </p:grpSpPr>
      <p:sp>
        <p:nvSpPr>
          <p:cNvPr id="227" name="Google Shape;227;p4"/>
          <p:cNvSpPr txBox="1">
            <a:spLocks noGrp="1"/>
          </p:cNvSpPr>
          <p:nvPr>
            <p:ph type="title"/>
          </p:nvPr>
        </p:nvSpPr>
        <p:spPr>
          <a:xfrm>
            <a:off x="576943" y="228600"/>
            <a:ext cx="11190512" cy="794657"/>
          </a:xfrm>
          <a:prstGeom prst="rect">
            <a:avLst/>
          </a:prstGeom>
          <a:noFill/>
          <a:ln>
            <a:noFill/>
          </a:ln>
        </p:spPr>
        <p:txBody>
          <a:bodyPr spcFirstLastPara="1" wrap="square" lIns="91425" tIns="45700" rIns="91425" bIns="45700" anchor="ctr" anchorCtr="0">
            <a:normAutofit fontScale="90000"/>
          </a:bodyPr>
          <a:lstStyle/>
          <a:p>
            <a:pPr marL="0" lvl="0" indent="0" algn="l" rtl="0">
              <a:lnSpc>
                <a:spcPct val="90000"/>
              </a:lnSpc>
              <a:spcBef>
                <a:spcPts val="0"/>
              </a:spcBef>
              <a:spcAft>
                <a:spcPts val="0"/>
              </a:spcAft>
              <a:buClr>
                <a:schemeClr val="dk1"/>
              </a:buClr>
              <a:buSzPct val="100000"/>
              <a:buFont typeface="Play"/>
              <a:buNone/>
            </a:pPr>
            <a:r>
              <a:rPr lang="nl-NL" sz="2800" b="1"/>
              <a:t>Te onderscheiden groepen ongedocumenteerden met  verschillende motieven, sociale netwerken en aspiraties .  </a:t>
            </a:r>
            <a:br>
              <a:rPr lang="nl-NL" sz="2800"/>
            </a:br>
            <a:r>
              <a:rPr lang="nl-NL" sz="1800"/>
              <a:t>Uit:  onderzoek door oa  Regenboog groep  - “Vechten met het Leven” – Een kwalitatief onderzoek naar de leefomstandigheden van ongedocumenteerde oudere migranten in Nederland – 2022 </a:t>
            </a:r>
            <a:endParaRPr/>
          </a:p>
        </p:txBody>
      </p:sp>
      <p:graphicFrame>
        <p:nvGraphicFramePr>
          <p:cNvPr id="228" name="Google Shape;228;p4"/>
          <p:cNvGraphicFramePr/>
          <p:nvPr/>
        </p:nvGraphicFramePr>
        <p:xfrm>
          <a:off x="576943" y="1415143"/>
          <a:ext cx="11190500" cy="5971695"/>
        </p:xfrm>
        <a:graphic>
          <a:graphicData uri="http://schemas.openxmlformats.org/drawingml/2006/table">
            <a:tbl>
              <a:tblPr firstRow="1" firstCol="1" bandRow="1">
                <a:noFill/>
                <a:tableStyleId>{118189DA-B2AE-4063-9804-02D890A1E26A}</a:tableStyleId>
              </a:tblPr>
              <a:tblGrid>
                <a:gridCol w="1363150">
                  <a:extLst>
                    <a:ext uri="{9D8B030D-6E8A-4147-A177-3AD203B41FA5}">
                      <a16:colId xmlns:a16="http://schemas.microsoft.com/office/drawing/2014/main" val="20000"/>
                    </a:ext>
                  </a:extLst>
                </a:gridCol>
                <a:gridCol w="5599275">
                  <a:extLst>
                    <a:ext uri="{9D8B030D-6E8A-4147-A177-3AD203B41FA5}">
                      <a16:colId xmlns:a16="http://schemas.microsoft.com/office/drawing/2014/main" val="20001"/>
                    </a:ext>
                  </a:extLst>
                </a:gridCol>
                <a:gridCol w="4228075">
                  <a:extLst>
                    <a:ext uri="{9D8B030D-6E8A-4147-A177-3AD203B41FA5}">
                      <a16:colId xmlns:a16="http://schemas.microsoft.com/office/drawing/2014/main" val="20002"/>
                    </a:ext>
                  </a:extLst>
                </a:gridCol>
              </a:tblGrid>
              <a:tr h="377200">
                <a:tc>
                  <a:txBody>
                    <a:bodyPr/>
                    <a:lstStyle/>
                    <a:p>
                      <a:pPr marL="0" marR="0" lvl="0" indent="0" algn="l" rtl="0">
                        <a:lnSpc>
                          <a:spcPct val="107000"/>
                        </a:lnSpc>
                        <a:spcBef>
                          <a:spcPts val="0"/>
                        </a:spcBef>
                        <a:spcAft>
                          <a:spcPts val="0"/>
                        </a:spcAft>
                        <a:buClr>
                          <a:schemeClr val="dk1"/>
                        </a:buClr>
                        <a:buSzPts val="1400"/>
                        <a:buFont typeface="Arial"/>
                        <a:buNone/>
                      </a:pPr>
                      <a:r>
                        <a:rPr lang="nl-NL" sz="1400" u="none" strike="noStrike" cap="none"/>
                        <a:t>Migratie motieven</a:t>
                      </a:r>
                      <a:endParaRPr sz="1400" u="none" strike="noStrike" cap="none">
                        <a:latin typeface="Arial"/>
                        <a:ea typeface="Arial"/>
                        <a:cs typeface="Arial"/>
                        <a:sym typeface="Arial"/>
                      </a:endParaRPr>
                    </a:p>
                  </a:txBody>
                  <a:tcPr marL="29050" marR="29050" marT="7775" marB="0"/>
                </a:tc>
                <a:tc>
                  <a:txBody>
                    <a:bodyPr/>
                    <a:lstStyle/>
                    <a:p>
                      <a:pPr marL="0" marR="0" lvl="0" indent="0" algn="l" rtl="0">
                        <a:lnSpc>
                          <a:spcPct val="107000"/>
                        </a:lnSpc>
                        <a:spcBef>
                          <a:spcPts val="0"/>
                        </a:spcBef>
                        <a:spcAft>
                          <a:spcPts val="0"/>
                        </a:spcAft>
                        <a:buClr>
                          <a:schemeClr val="dk1"/>
                        </a:buClr>
                        <a:buSzPts val="1400"/>
                        <a:buFont typeface="Arial"/>
                        <a:buNone/>
                      </a:pPr>
                      <a:r>
                        <a:rPr lang="nl-NL" sz="1400" u="none" strike="noStrike" cap="none"/>
                        <a:t>Sociale netwerken</a:t>
                      </a:r>
                      <a:endParaRPr sz="1400" u="none" strike="noStrike" cap="none">
                        <a:latin typeface="Arial"/>
                        <a:ea typeface="Arial"/>
                        <a:cs typeface="Arial"/>
                        <a:sym typeface="Arial"/>
                      </a:endParaRPr>
                    </a:p>
                  </a:txBody>
                  <a:tcPr marL="29050" marR="29050" marT="7775" marB="0"/>
                </a:tc>
                <a:tc>
                  <a:txBody>
                    <a:bodyPr/>
                    <a:lstStyle/>
                    <a:p>
                      <a:pPr marL="0" marR="0" lvl="0" indent="0" algn="l" rtl="0">
                        <a:lnSpc>
                          <a:spcPct val="107000"/>
                        </a:lnSpc>
                        <a:spcBef>
                          <a:spcPts val="0"/>
                        </a:spcBef>
                        <a:spcAft>
                          <a:spcPts val="0"/>
                        </a:spcAft>
                        <a:buClr>
                          <a:schemeClr val="dk1"/>
                        </a:buClr>
                        <a:buSzPts val="1400"/>
                        <a:buFont typeface="Arial"/>
                        <a:buNone/>
                      </a:pPr>
                      <a:r>
                        <a:rPr lang="nl-NL" sz="1400" u="none" strike="noStrike" cap="none"/>
                        <a:t>aspiraties</a:t>
                      </a:r>
                      <a:endParaRPr sz="1400" u="none" strike="noStrike" cap="none">
                        <a:latin typeface="Arial"/>
                        <a:ea typeface="Arial"/>
                        <a:cs typeface="Arial"/>
                        <a:sym typeface="Arial"/>
                      </a:endParaRPr>
                    </a:p>
                  </a:txBody>
                  <a:tcPr marL="29050" marR="29050" marT="7775" marB="0"/>
                </a:tc>
                <a:extLst>
                  <a:ext uri="{0D108BD9-81ED-4DB2-BD59-A6C34878D82A}">
                    <a16:rowId xmlns:a16="http://schemas.microsoft.com/office/drawing/2014/main" val="10000"/>
                  </a:ext>
                </a:extLst>
              </a:tr>
              <a:tr h="686400">
                <a:tc>
                  <a:txBody>
                    <a:bodyPr/>
                    <a:lstStyle/>
                    <a:p>
                      <a:pPr marL="0" marR="0" lvl="0" indent="0" algn="l" rtl="0">
                        <a:lnSpc>
                          <a:spcPct val="107000"/>
                        </a:lnSpc>
                        <a:spcBef>
                          <a:spcPts val="0"/>
                        </a:spcBef>
                        <a:spcAft>
                          <a:spcPts val="0"/>
                        </a:spcAft>
                        <a:buClr>
                          <a:schemeClr val="dk1"/>
                        </a:buClr>
                        <a:buSzPts val="1200"/>
                        <a:buFont typeface="Arial"/>
                        <a:buNone/>
                      </a:pPr>
                      <a:r>
                        <a:rPr lang="nl-NL" sz="1200" u="none" strike="noStrike" cap="none"/>
                        <a:t>Asielzoekers</a:t>
                      </a:r>
                      <a:endParaRPr sz="1200" u="none" strike="noStrike" cap="none">
                        <a:latin typeface="Arial"/>
                        <a:ea typeface="Arial"/>
                        <a:cs typeface="Arial"/>
                        <a:sym typeface="Arial"/>
                      </a:endParaRPr>
                    </a:p>
                  </a:txBody>
                  <a:tcPr marL="29050" marR="29050" marT="7775" marB="0"/>
                </a:tc>
                <a:tc>
                  <a:txBody>
                    <a:bodyPr/>
                    <a:lstStyle/>
                    <a:p>
                      <a:pPr marL="0" marR="0" lvl="0" indent="0" algn="l" rtl="0">
                        <a:lnSpc>
                          <a:spcPct val="107000"/>
                        </a:lnSpc>
                        <a:spcBef>
                          <a:spcPts val="0"/>
                        </a:spcBef>
                        <a:spcAft>
                          <a:spcPts val="0"/>
                        </a:spcAft>
                        <a:buClr>
                          <a:schemeClr val="dk1"/>
                        </a:buClr>
                        <a:buSzPts val="1100"/>
                        <a:buFont typeface="Arial"/>
                        <a:buNone/>
                      </a:pPr>
                      <a:r>
                        <a:rPr lang="nl-NL" sz="1100" u="none" strike="noStrike" cap="none"/>
                        <a:t>.. vooral bestaand uit andere al dan niet erkende asielzoekers en professionals</a:t>
                      </a:r>
                      <a:endParaRPr sz="1400" u="none" strike="noStrike" cap="none"/>
                    </a:p>
                    <a:p>
                      <a:pPr marL="0" marR="0" lvl="0" indent="0" algn="l" rtl="0">
                        <a:lnSpc>
                          <a:spcPct val="107000"/>
                        </a:lnSpc>
                        <a:spcBef>
                          <a:spcPts val="800"/>
                        </a:spcBef>
                        <a:spcAft>
                          <a:spcPts val="0"/>
                        </a:spcAft>
                        <a:buClr>
                          <a:schemeClr val="dk1"/>
                        </a:buClr>
                        <a:buSzPts val="1100"/>
                        <a:buFont typeface="Arial"/>
                        <a:buNone/>
                      </a:pPr>
                      <a:r>
                        <a:rPr lang="nl-NL" sz="1100" u="none" strike="noStrike" cap="none"/>
                        <a:t>.. sterk afhankelijk van de ondersteuning vanuit de opvanginstanties</a:t>
                      </a:r>
                      <a:endParaRPr sz="1100" u="none" strike="noStrike" cap="none">
                        <a:latin typeface="Arial"/>
                        <a:ea typeface="Arial"/>
                        <a:cs typeface="Arial"/>
                        <a:sym typeface="Arial"/>
                      </a:endParaRPr>
                    </a:p>
                  </a:txBody>
                  <a:tcPr marL="29050" marR="29050" marT="7775" marB="0"/>
                </a:tc>
                <a:tc>
                  <a:txBody>
                    <a:bodyPr/>
                    <a:lstStyle/>
                    <a:p>
                      <a:pPr marL="0" marR="0" lvl="0" indent="0" algn="l" rtl="0">
                        <a:lnSpc>
                          <a:spcPct val="107000"/>
                        </a:lnSpc>
                        <a:spcBef>
                          <a:spcPts val="0"/>
                        </a:spcBef>
                        <a:spcAft>
                          <a:spcPts val="0"/>
                        </a:spcAft>
                        <a:buClr>
                          <a:schemeClr val="dk1"/>
                        </a:buClr>
                        <a:buSzPts val="1100"/>
                        <a:buFont typeface="Arial"/>
                        <a:buNone/>
                      </a:pPr>
                      <a:r>
                        <a:rPr lang="nl-NL" sz="1100" u="none" strike="noStrike" cap="none"/>
                        <a:t>.. volledig verleden in de asielprocedures</a:t>
                      </a:r>
                      <a:endParaRPr sz="1400" u="none" strike="noStrike" cap="none"/>
                    </a:p>
                    <a:p>
                      <a:pPr marL="0" marR="0" lvl="0" indent="0" algn="l" rtl="0">
                        <a:lnSpc>
                          <a:spcPct val="107000"/>
                        </a:lnSpc>
                        <a:spcBef>
                          <a:spcPts val="800"/>
                        </a:spcBef>
                        <a:spcAft>
                          <a:spcPts val="0"/>
                        </a:spcAft>
                        <a:buClr>
                          <a:schemeClr val="dk1"/>
                        </a:buClr>
                        <a:buSzPts val="1100"/>
                        <a:buFont typeface="Arial"/>
                        <a:buNone/>
                      </a:pPr>
                      <a:r>
                        <a:rPr lang="nl-NL" sz="1100" u="none" strike="noStrike" cap="none"/>
                        <a:t>.. sterke legalisatieaspiraties</a:t>
                      </a:r>
                      <a:endParaRPr sz="1100" u="none" strike="noStrike" cap="none">
                        <a:latin typeface="Arial"/>
                        <a:ea typeface="Arial"/>
                        <a:cs typeface="Arial"/>
                        <a:sym typeface="Arial"/>
                      </a:endParaRPr>
                    </a:p>
                  </a:txBody>
                  <a:tcPr marL="29050" marR="29050" marT="7775" marB="0"/>
                </a:tc>
                <a:extLst>
                  <a:ext uri="{0D108BD9-81ED-4DB2-BD59-A6C34878D82A}">
                    <a16:rowId xmlns:a16="http://schemas.microsoft.com/office/drawing/2014/main" val="10001"/>
                  </a:ext>
                </a:extLst>
              </a:tr>
              <a:tr h="1067075">
                <a:tc>
                  <a:txBody>
                    <a:bodyPr/>
                    <a:lstStyle/>
                    <a:p>
                      <a:pPr marL="0" marR="0" lvl="0" indent="0" algn="l" rtl="0">
                        <a:lnSpc>
                          <a:spcPct val="107000"/>
                        </a:lnSpc>
                        <a:spcBef>
                          <a:spcPts val="0"/>
                        </a:spcBef>
                        <a:spcAft>
                          <a:spcPts val="0"/>
                        </a:spcAft>
                        <a:buClr>
                          <a:schemeClr val="dk1"/>
                        </a:buClr>
                        <a:buSzPts val="1200"/>
                        <a:buFont typeface="Arial"/>
                        <a:buNone/>
                      </a:pPr>
                      <a:r>
                        <a:rPr lang="nl-NL" sz="1200" u="none" strike="noStrike" cap="none"/>
                        <a:t>Investeerders</a:t>
                      </a:r>
                      <a:endParaRPr sz="1200" u="none" strike="noStrike" cap="none">
                        <a:latin typeface="Arial"/>
                        <a:ea typeface="Arial"/>
                        <a:cs typeface="Arial"/>
                        <a:sym typeface="Arial"/>
                      </a:endParaRPr>
                    </a:p>
                  </a:txBody>
                  <a:tcPr marL="29050" marR="29050" marT="7775" marB="0"/>
                </a:tc>
                <a:tc>
                  <a:txBody>
                    <a:bodyPr/>
                    <a:lstStyle/>
                    <a:p>
                      <a:pPr marL="0" marR="0" lvl="0" indent="0" algn="l" rtl="0">
                        <a:lnSpc>
                          <a:spcPct val="107000"/>
                        </a:lnSpc>
                        <a:spcBef>
                          <a:spcPts val="0"/>
                        </a:spcBef>
                        <a:spcAft>
                          <a:spcPts val="0"/>
                        </a:spcAft>
                        <a:buClr>
                          <a:schemeClr val="dk1"/>
                        </a:buClr>
                        <a:buSzPts val="1100"/>
                        <a:buFont typeface="Arial"/>
                        <a:buNone/>
                      </a:pPr>
                      <a:r>
                        <a:rPr lang="nl-NL" sz="1100" u="none" strike="noStrike" cap="none"/>
                        <a:t>.. zijn sterk ingebed in de samenleving in zowel bestemmings- als herkomstland via hun eigen gemeenschap van familie, vrienden, landgenoten en het werk dat zij verrichten</a:t>
                      </a:r>
                      <a:endParaRPr sz="1400" u="none" strike="noStrike" cap="none"/>
                    </a:p>
                    <a:p>
                      <a:pPr marL="0" marR="0" lvl="0" indent="0" algn="l" rtl="0">
                        <a:lnSpc>
                          <a:spcPct val="107000"/>
                        </a:lnSpc>
                        <a:spcBef>
                          <a:spcPts val="800"/>
                        </a:spcBef>
                        <a:spcAft>
                          <a:spcPts val="0"/>
                        </a:spcAft>
                        <a:buClr>
                          <a:schemeClr val="dk1"/>
                        </a:buClr>
                        <a:buSzPts val="1100"/>
                        <a:buFont typeface="Arial"/>
                        <a:buNone/>
                      </a:pPr>
                      <a:r>
                        <a:rPr lang="nl-NL" sz="1100" u="none" strike="noStrike" cap="none"/>
                        <a:t>.. minder afhankelijk van anderen terwijl ze tegelijkertijd door hun inbedding relatief gemakkelijk steun kunnen krijgen</a:t>
                      </a:r>
                      <a:endParaRPr sz="1400" u="none" strike="noStrike" cap="none"/>
                    </a:p>
                    <a:p>
                      <a:pPr marL="0" marR="0" lvl="0" indent="0" algn="l" rtl="0">
                        <a:lnSpc>
                          <a:spcPct val="107000"/>
                        </a:lnSpc>
                        <a:spcBef>
                          <a:spcPts val="800"/>
                        </a:spcBef>
                        <a:spcAft>
                          <a:spcPts val="0"/>
                        </a:spcAft>
                        <a:buClr>
                          <a:schemeClr val="dk1"/>
                        </a:buClr>
                        <a:buSzPts val="1100"/>
                        <a:buFont typeface="Arial"/>
                        <a:buNone/>
                      </a:pPr>
                      <a:endParaRPr sz="1100" u="none" strike="noStrike" cap="none">
                        <a:latin typeface="Arial"/>
                        <a:ea typeface="Arial"/>
                        <a:cs typeface="Arial"/>
                        <a:sym typeface="Arial"/>
                      </a:endParaRPr>
                    </a:p>
                  </a:txBody>
                  <a:tcPr marL="29050" marR="29050" marT="7775" marB="0"/>
                </a:tc>
                <a:tc>
                  <a:txBody>
                    <a:bodyPr/>
                    <a:lstStyle/>
                    <a:p>
                      <a:pPr marL="0" marR="0" lvl="0" indent="0" algn="l" rtl="0">
                        <a:lnSpc>
                          <a:spcPct val="107000"/>
                        </a:lnSpc>
                        <a:spcBef>
                          <a:spcPts val="0"/>
                        </a:spcBef>
                        <a:spcAft>
                          <a:spcPts val="0"/>
                        </a:spcAft>
                        <a:buClr>
                          <a:schemeClr val="dk1"/>
                        </a:buClr>
                        <a:buSzPts val="1100"/>
                        <a:buFont typeface="Arial"/>
                        <a:buNone/>
                      </a:pPr>
                      <a:r>
                        <a:rPr lang="nl-NL" sz="1100" u="none" strike="noStrike" cap="none"/>
                        <a:t>.. willen via werk geld verdienen om hun gezin of familie te ondersteunen</a:t>
                      </a:r>
                      <a:endParaRPr sz="1100" u="none" strike="noStrike" cap="none">
                        <a:latin typeface="Arial"/>
                        <a:ea typeface="Arial"/>
                        <a:cs typeface="Arial"/>
                        <a:sym typeface="Arial"/>
                      </a:endParaRPr>
                    </a:p>
                  </a:txBody>
                  <a:tcPr marL="29050" marR="29050" marT="7775" marB="0"/>
                </a:tc>
                <a:extLst>
                  <a:ext uri="{0D108BD9-81ED-4DB2-BD59-A6C34878D82A}">
                    <a16:rowId xmlns:a16="http://schemas.microsoft.com/office/drawing/2014/main" val="10002"/>
                  </a:ext>
                </a:extLst>
              </a:tr>
              <a:tr h="2001250">
                <a:tc>
                  <a:txBody>
                    <a:bodyPr/>
                    <a:lstStyle/>
                    <a:p>
                      <a:pPr marL="0" marR="0" lvl="0" indent="0" algn="l" rtl="0">
                        <a:lnSpc>
                          <a:spcPct val="107000"/>
                        </a:lnSpc>
                        <a:spcBef>
                          <a:spcPts val="0"/>
                        </a:spcBef>
                        <a:spcAft>
                          <a:spcPts val="0"/>
                        </a:spcAft>
                        <a:buClr>
                          <a:schemeClr val="dk1"/>
                        </a:buClr>
                        <a:buSzPts val="1200"/>
                        <a:buFont typeface="Arial"/>
                        <a:buNone/>
                      </a:pPr>
                      <a:r>
                        <a:rPr lang="nl-NL" sz="1200" u="none" strike="noStrike" cap="none"/>
                        <a:t>Avonturiers</a:t>
                      </a:r>
                      <a:endParaRPr sz="1200" u="none" strike="noStrike" cap="none">
                        <a:latin typeface="Arial"/>
                        <a:ea typeface="Arial"/>
                        <a:cs typeface="Arial"/>
                        <a:sym typeface="Arial"/>
                      </a:endParaRPr>
                    </a:p>
                  </a:txBody>
                  <a:tcPr marL="29050" marR="29050" marT="7775" marB="0"/>
                </a:tc>
                <a:tc>
                  <a:txBody>
                    <a:bodyPr/>
                    <a:lstStyle/>
                    <a:p>
                      <a:pPr marL="0" marR="0" lvl="0" indent="0" algn="l" rtl="0">
                        <a:lnSpc>
                          <a:spcPct val="107000"/>
                        </a:lnSpc>
                        <a:spcBef>
                          <a:spcPts val="0"/>
                        </a:spcBef>
                        <a:spcAft>
                          <a:spcPts val="0"/>
                        </a:spcAft>
                        <a:buClr>
                          <a:schemeClr val="dk1"/>
                        </a:buClr>
                        <a:buSzPts val="1100"/>
                        <a:buFont typeface="Arial"/>
                        <a:buNone/>
                      </a:pPr>
                      <a:r>
                        <a:rPr lang="nl-NL" sz="1100" u="none" strike="noStrike" cap="none"/>
                        <a:t>.. Hebben primair hun vaderland verlaten om meer van de wereld te zien en hun geluk elders te beproeven</a:t>
                      </a:r>
                      <a:endParaRPr sz="1400" u="none" strike="noStrike" cap="none"/>
                    </a:p>
                    <a:p>
                      <a:pPr marL="0" marR="0" lvl="0" indent="0" algn="l" rtl="0">
                        <a:lnSpc>
                          <a:spcPct val="107000"/>
                        </a:lnSpc>
                        <a:spcBef>
                          <a:spcPts val="800"/>
                        </a:spcBef>
                        <a:spcAft>
                          <a:spcPts val="0"/>
                        </a:spcAft>
                        <a:buClr>
                          <a:schemeClr val="dk1"/>
                        </a:buClr>
                        <a:buSzPts val="1100"/>
                        <a:buFont typeface="Arial"/>
                        <a:buNone/>
                      </a:pPr>
                      <a:r>
                        <a:rPr lang="nl-NL" sz="1100" u="none" strike="noStrike" cap="none"/>
                        <a:t>.. Bij ouder worden zijn ze om uiteenlopende redenen geconfronteerd met een afnemende ondersteuning vanuit hun sociale netwerk. Avonturiers verblijven met de jaren steeds minder en voor kortere periodes bij familie, vrienden of kennissen en hun ervaringen met dakloosheid zoals zich dat bijvoorbeeld uit in slapen op straat of tijdelijk verblijf in nachtopvang nemen toe (vergelijk Wolf 2002). Zij worden in toenemende mate afhankelijk van de ondersteuning van opvanginstanties en leven in een uiterst precaire situatie</a:t>
                      </a:r>
                      <a:endParaRPr sz="1100" u="none" strike="noStrike" cap="none">
                        <a:latin typeface="Arial"/>
                        <a:ea typeface="Arial"/>
                        <a:cs typeface="Arial"/>
                        <a:sym typeface="Arial"/>
                      </a:endParaRPr>
                    </a:p>
                  </a:txBody>
                  <a:tcPr marL="29050" marR="29050" marT="7775" marB="0"/>
                </a:tc>
                <a:tc>
                  <a:txBody>
                    <a:bodyPr/>
                    <a:lstStyle/>
                    <a:p>
                      <a:pPr marL="0" marR="0" lvl="0" indent="0" algn="l" rtl="0">
                        <a:lnSpc>
                          <a:spcPct val="107000"/>
                        </a:lnSpc>
                        <a:spcBef>
                          <a:spcPts val="0"/>
                        </a:spcBef>
                        <a:spcAft>
                          <a:spcPts val="0"/>
                        </a:spcAft>
                        <a:buClr>
                          <a:schemeClr val="dk1"/>
                        </a:buClr>
                        <a:buSzPts val="1100"/>
                        <a:buFont typeface="Arial"/>
                        <a:buNone/>
                      </a:pPr>
                      <a:r>
                        <a:rPr lang="nl-NL" sz="1100" u="none" strike="noStrike" cap="none"/>
                        <a:t>.. Werk speelt bij hen – net als bij de investeerders – een rol, maar vooral om hun avontuurlijke motieven te realiseren</a:t>
                      </a:r>
                      <a:endParaRPr sz="1400" u="none" strike="noStrike" cap="none"/>
                    </a:p>
                    <a:p>
                      <a:pPr marL="0" marR="0" lvl="0" indent="0" algn="l" rtl="0">
                        <a:lnSpc>
                          <a:spcPct val="107000"/>
                        </a:lnSpc>
                        <a:spcBef>
                          <a:spcPts val="800"/>
                        </a:spcBef>
                        <a:spcAft>
                          <a:spcPts val="0"/>
                        </a:spcAft>
                        <a:buClr>
                          <a:schemeClr val="dk1"/>
                        </a:buClr>
                        <a:buSzPts val="1100"/>
                        <a:buFont typeface="Arial"/>
                        <a:buNone/>
                      </a:pPr>
                      <a:r>
                        <a:rPr lang="nl-NL" sz="1100" u="none" strike="noStrike" cap="none"/>
                        <a:t>.. Zij aspireerden verblijf in Nederland, maar streven in toenemende mate naar legalisering in de hoop dat een juridische status hen helpt hun precaire positie te verbeteren. Vooralsnog hebben hun pogingen om het verblijf rechtmatig te maken – net als bij de asielzoekers – gefaald</a:t>
                      </a:r>
                      <a:endParaRPr sz="1100" u="none" strike="noStrike" cap="none">
                        <a:latin typeface="Arial"/>
                        <a:ea typeface="Arial"/>
                        <a:cs typeface="Arial"/>
                        <a:sym typeface="Arial"/>
                      </a:endParaRPr>
                    </a:p>
                  </a:txBody>
                  <a:tcPr marL="29050" marR="29050" marT="7775" marB="0"/>
                </a:tc>
                <a:extLst>
                  <a:ext uri="{0D108BD9-81ED-4DB2-BD59-A6C34878D82A}">
                    <a16:rowId xmlns:a16="http://schemas.microsoft.com/office/drawing/2014/main" val="10003"/>
                  </a:ext>
                </a:extLst>
              </a:tr>
              <a:tr h="190350">
                <a:tc>
                  <a:txBody>
                    <a:bodyPr/>
                    <a:lstStyle/>
                    <a:p>
                      <a:pPr marL="0" marR="0" lvl="0" indent="0" algn="l" rtl="0">
                        <a:lnSpc>
                          <a:spcPct val="107000"/>
                        </a:lnSpc>
                        <a:spcBef>
                          <a:spcPts val="0"/>
                        </a:spcBef>
                        <a:spcAft>
                          <a:spcPts val="0"/>
                        </a:spcAft>
                        <a:buClr>
                          <a:schemeClr val="dk1"/>
                        </a:buClr>
                        <a:buSzPts val="1200"/>
                        <a:buFont typeface="Arial"/>
                        <a:buNone/>
                      </a:pPr>
                      <a:r>
                        <a:rPr lang="nl-NL" sz="1200" u="none" strike="noStrike" cap="none"/>
                        <a:t>Nareizigers</a:t>
                      </a:r>
                      <a:endParaRPr sz="1200" u="none" strike="noStrike" cap="none">
                        <a:latin typeface="Arial"/>
                        <a:ea typeface="Arial"/>
                        <a:cs typeface="Arial"/>
                        <a:sym typeface="Arial"/>
                      </a:endParaRPr>
                    </a:p>
                  </a:txBody>
                  <a:tcPr marL="29050" marR="29050" marT="7775" marB="0"/>
                </a:tc>
                <a:tc>
                  <a:txBody>
                    <a:bodyPr/>
                    <a:lstStyle/>
                    <a:p>
                      <a:pPr marL="0" marR="0" lvl="0" indent="0" algn="l" rtl="0">
                        <a:lnSpc>
                          <a:spcPct val="107000"/>
                        </a:lnSpc>
                        <a:spcBef>
                          <a:spcPts val="0"/>
                        </a:spcBef>
                        <a:spcAft>
                          <a:spcPts val="0"/>
                        </a:spcAft>
                        <a:buClr>
                          <a:schemeClr val="dk1"/>
                        </a:buClr>
                        <a:buSzPts val="1100"/>
                        <a:buFont typeface="Arial"/>
                        <a:buNone/>
                      </a:pPr>
                      <a:r>
                        <a:rPr lang="nl-NL" sz="1100" u="none" strike="noStrike" cap="none"/>
                        <a:t> </a:t>
                      </a:r>
                      <a:endParaRPr sz="1100" u="none" strike="noStrike" cap="none">
                        <a:latin typeface="Arial"/>
                        <a:ea typeface="Arial"/>
                        <a:cs typeface="Arial"/>
                        <a:sym typeface="Arial"/>
                      </a:endParaRPr>
                    </a:p>
                  </a:txBody>
                  <a:tcPr marL="29050" marR="29050" marT="7775" marB="0"/>
                </a:tc>
                <a:tc>
                  <a:txBody>
                    <a:bodyPr/>
                    <a:lstStyle/>
                    <a:p>
                      <a:pPr marL="0" marR="0" lvl="0" indent="0" algn="l" rtl="0">
                        <a:lnSpc>
                          <a:spcPct val="107000"/>
                        </a:lnSpc>
                        <a:spcBef>
                          <a:spcPts val="0"/>
                        </a:spcBef>
                        <a:spcAft>
                          <a:spcPts val="0"/>
                        </a:spcAft>
                        <a:buClr>
                          <a:schemeClr val="dk1"/>
                        </a:buClr>
                        <a:buSzPts val="1100"/>
                        <a:buFont typeface="Arial"/>
                        <a:buNone/>
                      </a:pPr>
                      <a:r>
                        <a:rPr lang="nl-NL" sz="1100" u="none" strike="noStrike" cap="none"/>
                        <a:t> </a:t>
                      </a:r>
                      <a:endParaRPr sz="1100" u="none" strike="noStrike" cap="none">
                        <a:latin typeface="Arial"/>
                        <a:ea typeface="Arial"/>
                        <a:cs typeface="Arial"/>
                        <a:sym typeface="Arial"/>
                      </a:endParaRPr>
                    </a:p>
                  </a:txBody>
                  <a:tcPr marL="29050" marR="29050" marT="7775" marB="0"/>
                </a:tc>
                <a:extLst>
                  <a:ext uri="{0D108BD9-81ED-4DB2-BD59-A6C34878D82A}">
                    <a16:rowId xmlns:a16="http://schemas.microsoft.com/office/drawing/2014/main" val="10004"/>
                  </a:ext>
                </a:extLst>
              </a:tr>
              <a:tr h="1539425">
                <a:tc>
                  <a:txBody>
                    <a:bodyPr/>
                    <a:lstStyle/>
                    <a:p>
                      <a:pPr marL="0" marR="0" lvl="0" indent="0" algn="l" rtl="0">
                        <a:lnSpc>
                          <a:spcPct val="107000"/>
                        </a:lnSpc>
                        <a:spcBef>
                          <a:spcPts val="0"/>
                        </a:spcBef>
                        <a:spcAft>
                          <a:spcPts val="0"/>
                        </a:spcAft>
                        <a:buClr>
                          <a:schemeClr val="dk1"/>
                        </a:buClr>
                        <a:buSzPts val="1200"/>
                        <a:buFont typeface="Arial"/>
                        <a:buNone/>
                      </a:pPr>
                      <a:r>
                        <a:rPr lang="nl-NL" sz="1200" u="none" strike="noStrike" cap="none"/>
                        <a:t>Mensen die op toeristen visum hier zijn gekomen maar waarbij visum verlopen is</a:t>
                      </a:r>
                      <a:endParaRPr sz="1200" u="none" strike="noStrike" cap="none">
                        <a:latin typeface="Arial"/>
                        <a:ea typeface="Arial"/>
                        <a:cs typeface="Arial"/>
                        <a:sym typeface="Arial"/>
                      </a:endParaRPr>
                    </a:p>
                  </a:txBody>
                  <a:tcPr marL="29050" marR="29050" marT="7775" marB="0"/>
                </a:tc>
                <a:tc>
                  <a:txBody>
                    <a:bodyPr/>
                    <a:lstStyle/>
                    <a:p>
                      <a:pPr marL="0" marR="0" lvl="0" indent="0" algn="l" rtl="0">
                        <a:lnSpc>
                          <a:spcPct val="107000"/>
                        </a:lnSpc>
                        <a:spcBef>
                          <a:spcPts val="0"/>
                        </a:spcBef>
                        <a:spcAft>
                          <a:spcPts val="0"/>
                        </a:spcAft>
                        <a:buClr>
                          <a:schemeClr val="dk1"/>
                        </a:buClr>
                        <a:buSzPts val="1100"/>
                        <a:buFont typeface="Arial"/>
                        <a:buNone/>
                      </a:pPr>
                      <a:r>
                        <a:rPr lang="nl-NL" sz="1100" u="none" strike="noStrike" cap="none"/>
                        <a:t>Vergelijkbaar met nareizigers en avonturiers</a:t>
                      </a:r>
                      <a:endParaRPr sz="1100" u="none" strike="noStrike" cap="none">
                        <a:latin typeface="Arial"/>
                        <a:ea typeface="Arial"/>
                        <a:cs typeface="Arial"/>
                        <a:sym typeface="Arial"/>
                      </a:endParaRPr>
                    </a:p>
                  </a:txBody>
                  <a:tcPr marL="29050" marR="29050" marT="7775" marB="0"/>
                </a:tc>
                <a:tc>
                  <a:txBody>
                    <a:bodyPr/>
                    <a:lstStyle/>
                    <a:p>
                      <a:pPr marL="0" marR="0" lvl="0" indent="0" algn="l" rtl="0">
                        <a:lnSpc>
                          <a:spcPct val="107000"/>
                        </a:lnSpc>
                        <a:spcBef>
                          <a:spcPts val="0"/>
                        </a:spcBef>
                        <a:spcAft>
                          <a:spcPts val="0"/>
                        </a:spcAft>
                        <a:buClr>
                          <a:schemeClr val="dk1"/>
                        </a:buClr>
                        <a:buSzPts val="1100"/>
                        <a:buFont typeface="Arial"/>
                        <a:buNone/>
                      </a:pPr>
                      <a:r>
                        <a:rPr lang="nl-NL" sz="1100" u="none" strike="noStrike" cap="none"/>
                        <a:t> </a:t>
                      </a:r>
                      <a:endParaRPr sz="1100" u="none" strike="noStrike" cap="none">
                        <a:latin typeface="Arial"/>
                        <a:ea typeface="Arial"/>
                        <a:cs typeface="Arial"/>
                        <a:sym typeface="Arial"/>
                      </a:endParaRPr>
                    </a:p>
                  </a:txBody>
                  <a:tcPr marL="29050" marR="29050" marT="7775" marB="0"/>
                </a:tc>
                <a:extLst>
                  <a:ext uri="{0D108BD9-81ED-4DB2-BD59-A6C34878D82A}">
                    <a16:rowId xmlns:a16="http://schemas.microsoft.com/office/drawing/2014/main" val="10005"/>
                  </a:ext>
                </a:extLst>
              </a:tr>
            </a:tbl>
          </a:graphicData>
        </a:graphic>
      </p:graphicFrame>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0">
  <p:cSld>
    <p:bg>
      <p:bgPr>
        <a:solidFill>
          <a:schemeClr val="lt1"/>
        </a:solidFill>
        <a:effectLst/>
      </p:bgPr>
    </p:bg>
    <p:spTree>
      <p:nvGrpSpPr>
        <p:cNvPr id="1" name="Shape 232"/>
        <p:cNvGrpSpPr/>
        <p:nvPr/>
      </p:nvGrpSpPr>
      <p:grpSpPr>
        <a:xfrm>
          <a:off x="0" y="0"/>
          <a:ext cx="0" cy="0"/>
          <a:chOff x="0" y="0"/>
          <a:chExt cx="0" cy="0"/>
        </a:xfrm>
      </p:grpSpPr>
      <p:sp>
        <p:nvSpPr>
          <p:cNvPr id="233" name="Google Shape;233;p6"/>
          <p:cNvSpPr/>
          <p:nvPr/>
        </p:nvSpPr>
        <p:spPr>
          <a:xfrm>
            <a:off x="3048" y="0"/>
            <a:ext cx="12188952"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234" name="Google Shape;234;p6"/>
          <p:cNvSpPr/>
          <p:nvPr/>
        </p:nvSpPr>
        <p:spPr>
          <a:xfrm>
            <a:off x="1" y="0"/>
            <a:ext cx="4167271" cy="6858000"/>
          </a:xfrm>
          <a:custGeom>
            <a:avLst/>
            <a:gdLst/>
            <a:ahLst/>
            <a:cxnLst/>
            <a:rect l="l" t="t" r="r" b="b"/>
            <a:pathLst>
              <a:path w="4167271" h="6858000" extrusionOk="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235" name="Google Shape;235;p6"/>
          <p:cNvSpPr txBox="1">
            <a:spLocks noGrp="1"/>
          </p:cNvSpPr>
          <p:nvPr>
            <p:ph type="title"/>
          </p:nvPr>
        </p:nvSpPr>
        <p:spPr>
          <a:xfrm>
            <a:off x="686834" y="1153572"/>
            <a:ext cx="3200400" cy="44611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FFFFFF"/>
              </a:buClr>
              <a:buSzPts val="2400"/>
              <a:buFont typeface="Play"/>
              <a:buNone/>
            </a:pPr>
            <a:r>
              <a:rPr lang="nl-NL" sz="2400">
                <a:solidFill>
                  <a:srgbClr val="FFFFFF"/>
                </a:solidFill>
              </a:rPr>
              <a:t>Wat doet JWS tav ongedocumenteeerde mensen?</a:t>
            </a:r>
            <a:endParaRPr/>
          </a:p>
        </p:txBody>
      </p:sp>
      <p:sp>
        <p:nvSpPr>
          <p:cNvPr id="236" name="Google Shape;236;p6"/>
          <p:cNvSpPr/>
          <p:nvPr/>
        </p:nvSpPr>
        <p:spPr>
          <a:xfrm rot="10800000" flipH="1">
            <a:off x="7550402" y="2455479"/>
            <a:ext cx="4083433" cy="4083433"/>
          </a:xfrm>
          <a:prstGeom prst="arc">
            <a:avLst>
              <a:gd name="adj1" fmla="val 16200000"/>
              <a:gd name="adj2" fmla="val 0"/>
            </a:avLst>
          </a:prstGeom>
          <a:noFill/>
          <a:ln w="127000" cap="rnd" cmpd="sng">
            <a:solidFill>
              <a:schemeClr val="accent4"/>
            </a:solidFill>
            <a:prstDash val="dash"/>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237" name="Google Shape;237;p6"/>
          <p:cNvSpPr txBox="1">
            <a:spLocks noGrp="1"/>
          </p:cNvSpPr>
          <p:nvPr>
            <p:ph type="body" idx="1"/>
          </p:nvPr>
        </p:nvSpPr>
        <p:spPr>
          <a:xfrm>
            <a:off x="4447308" y="591344"/>
            <a:ext cx="6906491" cy="5585619"/>
          </a:xfrm>
          <a:prstGeom prst="rect">
            <a:avLst/>
          </a:prstGeom>
          <a:noFill/>
          <a:ln>
            <a:noFill/>
          </a:ln>
        </p:spPr>
        <p:txBody>
          <a:bodyPr spcFirstLastPara="1" wrap="square" lIns="91425" tIns="45700" rIns="91425" bIns="45700" anchor="ctr" anchorCtr="0">
            <a:normAutofit lnSpcReduction="10000"/>
          </a:bodyPr>
          <a:lstStyle/>
          <a:p>
            <a:pPr marL="228600" lvl="0" indent="-228600" algn="l" rtl="0">
              <a:lnSpc>
                <a:spcPct val="90000"/>
              </a:lnSpc>
              <a:spcBef>
                <a:spcPts val="0"/>
              </a:spcBef>
              <a:spcAft>
                <a:spcPts val="0"/>
              </a:spcAft>
              <a:buClr>
                <a:schemeClr val="dk1"/>
              </a:buClr>
              <a:buSzPts val="1500"/>
              <a:buChar char="•"/>
            </a:pPr>
            <a:r>
              <a:rPr lang="nl-NL" sz="1500"/>
              <a:t>Actieve deelname Lampion overleg – zowel lid van stuurgroep als ook andere werkgroepen</a:t>
            </a:r>
            <a:endParaRPr/>
          </a:p>
          <a:p>
            <a:pPr marL="228600" lvl="0" indent="-228600" algn="l" rtl="0">
              <a:lnSpc>
                <a:spcPct val="90000"/>
              </a:lnSpc>
              <a:spcBef>
                <a:spcPts val="1000"/>
              </a:spcBef>
              <a:spcAft>
                <a:spcPts val="0"/>
              </a:spcAft>
              <a:buClr>
                <a:schemeClr val="dk1"/>
              </a:buClr>
              <a:buSzPts val="1500"/>
              <a:buChar char="•"/>
            </a:pPr>
            <a:r>
              <a:rPr lang="nl-NL" sz="1500"/>
              <a:t>Lid van Bondgenoten Tegen strafbaarstelling illegaleit (1 vd 150)</a:t>
            </a:r>
            <a:endParaRPr/>
          </a:p>
          <a:p>
            <a:pPr marL="228600" lvl="0" indent="-228600" algn="l" rtl="0">
              <a:lnSpc>
                <a:spcPct val="90000"/>
              </a:lnSpc>
              <a:spcBef>
                <a:spcPts val="1000"/>
              </a:spcBef>
              <a:spcAft>
                <a:spcPts val="0"/>
              </a:spcAft>
              <a:buClr>
                <a:schemeClr val="dk1"/>
              </a:buClr>
              <a:buSzPts val="1500"/>
              <a:buChar char="•"/>
            </a:pPr>
            <a:r>
              <a:rPr lang="nl-NL" sz="1500"/>
              <a:t>Mede organisator 10 december symposium: Zorg voor iedereen (in 2024 en 2025)</a:t>
            </a:r>
            <a:endParaRPr/>
          </a:p>
          <a:p>
            <a:pPr marL="228600" lvl="0" indent="-228600" algn="l" rtl="0">
              <a:lnSpc>
                <a:spcPct val="90000"/>
              </a:lnSpc>
              <a:spcBef>
                <a:spcPts val="1000"/>
              </a:spcBef>
              <a:spcAft>
                <a:spcPts val="0"/>
              </a:spcAft>
              <a:buClr>
                <a:srgbClr val="FF0000"/>
              </a:buClr>
              <a:buSzPts val="1500"/>
              <a:buChar char="•"/>
            </a:pPr>
            <a:r>
              <a:rPr lang="nl-NL" sz="1500">
                <a:solidFill>
                  <a:srgbClr val="FF0000"/>
                </a:solidFill>
              </a:rPr>
              <a:t>E-learning ongedocumenteeerden voor professionals (binnenkort weer op de site en met accreditatie)</a:t>
            </a:r>
            <a:endParaRPr/>
          </a:p>
          <a:p>
            <a:pPr marL="228600" lvl="0" indent="-228600" algn="l" rtl="0">
              <a:lnSpc>
                <a:spcPct val="90000"/>
              </a:lnSpc>
              <a:spcBef>
                <a:spcPts val="1000"/>
              </a:spcBef>
              <a:spcAft>
                <a:spcPts val="0"/>
              </a:spcAft>
              <a:buClr>
                <a:schemeClr val="dk1"/>
              </a:buClr>
              <a:buSzPts val="1500"/>
              <a:buChar char="•"/>
            </a:pPr>
            <a:r>
              <a:rPr lang="nl-NL" sz="1500"/>
              <a:t>Diverse artikelen in ons e-zine, onderwerp in de JWS film “Go the extra mile”, mede-organisator van symposium over zorg aan ongedocumenteerden juni 2023 (afscheidssymposium Alette Broekens bij GGD Haaglanden), </a:t>
            </a:r>
            <a:endParaRPr/>
          </a:p>
          <a:p>
            <a:pPr marL="228600" lvl="0" indent="-228600" algn="l" rtl="0">
              <a:lnSpc>
                <a:spcPct val="90000"/>
              </a:lnSpc>
              <a:spcBef>
                <a:spcPts val="1000"/>
              </a:spcBef>
              <a:spcAft>
                <a:spcPts val="0"/>
              </a:spcAft>
              <a:buClr>
                <a:schemeClr val="dk1"/>
              </a:buClr>
              <a:buSzPts val="1500"/>
              <a:buChar char="•"/>
            </a:pPr>
            <a:r>
              <a:rPr lang="nl-NL" sz="1500"/>
              <a:t>Veelke Derckx  (KNMG) is beschikbaar voor het geven van adviezen en meedenken</a:t>
            </a:r>
            <a:endParaRPr/>
          </a:p>
          <a:p>
            <a:pPr marL="228600" lvl="0" indent="-228600" algn="l" rtl="0">
              <a:lnSpc>
                <a:spcPct val="90000"/>
              </a:lnSpc>
              <a:spcBef>
                <a:spcPts val="1000"/>
              </a:spcBef>
              <a:spcAft>
                <a:spcPts val="0"/>
              </a:spcAft>
              <a:buClr>
                <a:schemeClr val="dk1"/>
              </a:buClr>
              <a:buSzPts val="1500"/>
              <a:buChar char="•"/>
            </a:pPr>
            <a:r>
              <a:rPr lang="nl-NL" sz="1500"/>
              <a:t>JWS voert elk jaar relatie gesprek met oa Dokters van de Wereld tav inzet op ongedocumenteerden</a:t>
            </a:r>
            <a:endParaRPr/>
          </a:p>
          <a:p>
            <a:pPr marL="228600" lvl="0" indent="-228600" algn="l" rtl="0">
              <a:lnSpc>
                <a:spcPct val="90000"/>
              </a:lnSpc>
              <a:spcBef>
                <a:spcPts val="1000"/>
              </a:spcBef>
              <a:spcAft>
                <a:spcPts val="0"/>
              </a:spcAft>
              <a:buClr>
                <a:schemeClr val="dk1"/>
              </a:buClr>
              <a:buSzPts val="1500"/>
              <a:buChar char="•"/>
            </a:pPr>
            <a:r>
              <a:rPr lang="nl-NL" sz="1500"/>
              <a:t>JWS wordt regelmatig benadert met vragen over zorg aan ongedocumenteerden (waar moet iemand heen), geven van interviews van studenten ihkv onderzoek naar ongedocumenteerden (diverse studierichtingen), </a:t>
            </a:r>
            <a:endParaRPr/>
          </a:p>
          <a:p>
            <a:pPr marL="228600" lvl="0" indent="-228600" algn="l" rtl="0">
              <a:lnSpc>
                <a:spcPct val="90000"/>
              </a:lnSpc>
              <a:spcBef>
                <a:spcPts val="1000"/>
              </a:spcBef>
              <a:spcAft>
                <a:spcPts val="0"/>
              </a:spcAft>
              <a:buClr>
                <a:schemeClr val="dk1"/>
              </a:buClr>
              <a:buSzPts val="1500"/>
              <a:buChar char="•"/>
            </a:pPr>
            <a:r>
              <a:rPr lang="nl-NL" sz="1500"/>
              <a:t>JWS wordt herkend/ervaren als expertise hebbend op gebied van ongedocumenteerden</a:t>
            </a:r>
            <a:endParaRPr/>
          </a:p>
          <a:p>
            <a:pPr marL="228600" lvl="0" indent="-228600" algn="l" rtl="0">
              <a:lnSpc>
                <a:spcPct val="90000"/>
              </a:lnSpc>
              <a:spcBef>
                <a:spcPts val="1000"/>
              </a:spcBef>
              <a:spcAft>
                <a:spcPts val="0"/>
              </a:spcAft>
              <a:buClr>
                <a:schemeClr val="dk1"/>
              </a:buClr>
              <a:buSzPts val="1500"/>
              <a:buChar char="•"/>
            </a:pPr>
            <a:r>
              <a:rPr lang="nl-NL" sz="1500"/>
              <a:t>…,.,..</a:t>
            </a:r>
            <a:endParaRPr/>
          </a:p>
          <a:p>
            <a:pPr marL="228600" lvl="0" indent="-133350" algn="l" rtl="0">
              <a:lnSpc>
                <a:spcPct val="90000"/>
              </a:lnSpc>
              <a:spcBef>
                <a:spcPts val="1000"/>
              </a:spcBef>
              <a:spcAft>
                <a:spcPts val="0"/>
              </a:spcAft>
              <a:buClr>
                <a:schemeClr val="dk1"/>
              </a:buClr>
              <a:buSzPts val="1500"/>
              <a:buNone/>
            </a:pPr>
            <a:endParaRPr sz="150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0">
  <p:cSld>
    <p:spTree>
      <p:nvGrpSpPr>
        <p:cNvPr id="1" name="Shape 241"/>
        <p:cNvGrpSpPr/>
        <p:nvPr/>
      </p:nvGrpSpPr>
      <p:grpSpPr>
        <a:xfrm>
          <a:off x="0" y="0"/>
          <a:ext cx="0" cy="0"/>
          <a:chOff x="0" y="0"/>
          <a:chExt cx="0" cy="0"/>
        </a:xfrm>
      </p:grpSpPr>
      <p:sp>
        <p:nvSpPr>
          <p:cNvPr id="242" name="Google Shape;242;p7"/>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000"/>
              <a:buFont typeface="Play"/>
              <a:buNone/>
            </a:pPr>
            <a:r>
              <a:rPr lang="nl-NL" sz="4000" b="1"/>
              <a:t>Inzet van JWS op het onderwerp Ongedocumenteerden</a:t>
            </a:r>
            <a:endParaRPr/>
          </a:p>
        </p:txBody>
      </p:sp>
      <p:sp>
        <p:nvSpPr>
          <p:cNvPr id="243" name="Google Shape;243;p7"/>
          <p:cNvSpPr txBox="1">
            <a:spLocks noGrp="1"/>
          </p:cNvSpPr>
          <p:nvPr>
            <p:ph type="body" idx="1"/>
          </p:nvPr>
        </p:nvSpPr>
        <p:spPr>
          <a:xfrm>
            <a:off x="838200" y="2275113"/>
            <a:ext cx="10515600" cy="3901849"/>
          </a:xfrm>
          <a:prstGeom prst="rect">
            <a:avLst/>
          </a:prstGeom>
          <a:noFill/>
          <a:ln>
            <a:noFill/>
          </a:ln>
        </p:spPr>
        <p:txBody>
          <a:bodyPr spcFirstLastPara="1" wrap="square" lIns="91425" tIns="45700" rIns="91425" bIns="45700" anchor="t" anchorCtr="0">
            <a:normAutofit/>
          </a:bodyPr>
          <a:lstStyle/>
          <a:p>
            <a:pPr marL="228600" lvl="0" indent="-228600" algn="l" rtl="0">
              <a:lnSpc>
                <a:spcPct val="90000"/>
              </a:lnSpc>
              <a:spcBef>
                <a:spcPts val="0"/>
              </a:spcBef>
              <a:spcAft>
                <a:spcPts val="0"/>
              </a:spcAft>
              <a:buClr>
                <a:schemeClr val="dk1"/>
              </a:buClr>
              <a:buSzPts val="2200"/>
              <a:buChar char="•"/>
            </a:pPr>
            <a:r>
              <a:rPr lang="nl-NL" sz="2200" b="1"/>
              <a:t>LAMPION </a:t>
            </a:r>
            <a:r>
              <a:rPr lang="nl-NL" sz="2200"/>
              <a:t>netwerk overleg:</a:t>
            </a:r>
            <a:endParaRPr/>
          </a:p>
          <a:p>
            <a:pPr marL="228600" lvl="0" indent="-88900" algn="l" rtl="0">
              <a:lnSpc>
                <a:spcPct val="90000"/>
              </a:lnSpc>
              <a:spcBef>
                <a:spcPts val="1000"/>
              </a:spcBef>
              <a:spcAft>
                <a:spcPts val="0"/>
              </a:spcAft>
              <a:buClr>
                <a:schemeClr val="dk1"/>
              </a:buClr>
              <a:buSzPts val="2200"/>
              <a:buNone/>
            </a:pPr>
            <a:endParaRPr sz="2200"/>
          </a:p>
          <a:p>
            <a:pPr marL="685800" lvl="1" indent="-228600" algn="l" rtl="0">
              <a:lnSpc>
                <a:spcPct val="90000"/>
              </a:lnSpc>
              <a:spcBef>
                <a:spcPts val="500"/>
              </a:spcBef>
              <a:spcAft>
                <a:spcPts val="0"/>
              </a:spcAft>
              <a:buClr>
                <a:schemeClr val="dk1"/>
              </a:buClr>
              <a:buSzPts val="2200"/>
              <a:buChar char="•"/>
            </a:pPr>
            <a:r>
              <a:rPr lang="nl-NL" sz="2200"/>
              <a:t>In 2004 mede opgericht door Johannes Wier Stichting, door wijlen Wil Voogt (1943-2020). Zij was voorzitter 2004-2011.</a:t>
            </a:r>
            <a:endParaRPr/>
          </a:p>
          <a:p>
            <a:pPr marL="457200" lvl="1" indent="0" algn="l" rtl="0">
              <a:lnSpc>
                <a:spcPct val="90000"/>
              </a:lnSpc>
              <a:spcBef>
                <a:spcPts val="500"/>
              </a:spcBef>
              <a:spcAft>
                <a:spcPts val="0"/>
              </a:spcAft>
              <a:buClr>
                <a:schemeClr val="dk1"/>
              </a:buClr>
              <a:buSzPts val="2200"/>
              <a:buNone/>
            </a:pPr>
            <a:r>
              <a:rPr lang="nl-NL" sz="2200"/>
              <a:t> </a:t>
            </a:r>
            <a:endParaRPr/>
          </a:p>
          <a:p>
            <a:pPr marL="685800" lvl="1" indent="-228600" algn="l" rtl="0">
              <a:lnSpc>
                <a:spcPct val="90000"/>
              </a:lnSpc>
              <a:spcBef>
                <a:spcPts val="500"/>
              </a:spcBef>
              <a:spcAft>
                <a:spcPts val="0"/>
              </a:spcAft>
              <a:buClr>
                <a:schemeClr val="dk1"/>
              </a:buClr>
              <a:buSzPts val="2200"/>
              <a:buChar char="•"/>
            </a:pPr>
            <a:r>
              <a:rPr lang="nl-NL" sz="2200"/>
              <a:t>Wil was vanaf 1990 betrokken bij de Johannes Wier Stichting, als actieve vrijwilliger en bestuurslid. </a:t>
            </a:r>
            <a:endParaRPr/>
          </a:p>
          <a:p>
            <a:pPr marL="457200" lvl="1" indent="0" algn="l" rtl="0">
              <a:lnSpc>
                <a:spcPct val="90000"/>
              </a:lnSpc>
              <a:spcBef>
                <a:spcPts val="500"/>
              </a:spcBef>
              <a:spcAft>
                <a:spcPts val="0"/>
              </a:spcAft>
              <a:buClr>
                <a:schemeClr val="dk1"/>
              </a:buClr>
              <a:buSzPts val="2200"/>
              <a:buNone/>
            </a:pPr>
            <a:endParaRPr sz="2200"/>
          </a:p>
          <a:p>
            <a:pPr marL="685800" lvl="1" indent="-228600" algn="l" rtl="0">
              <a:lnSpc>
                <a:spcPct val="90000"/>
              </a:lnSpc>
              <a:spcBef>
                <a:spcPts val="500"/>
              </a:spcBef>
              <a:spcAft>
                <a:spcPts val="0"/>
              </a:spcAft>
              <a:buClr>
                <a:schemeClr val="dk1"/>
              </a:buClr>
              <a:buSzPts val="2200"/>
              <a:buChar char="•"/>
            </a:pPr>
            <a:r>
              <a:rPr lang="nl-NL" sz="2200"/>
              <a:t>Mede door haar inhoudelijke inzet, kritische houding en betrokkenheid dat de zorg voor ongedocumenteerden altijd een speerpunt is (geweest) voor Johannes Wier Stichting.</a:t>
            </a:r>
            <a:endParaRPr/>
          </a:p>
          <a:p>
            <a:pPr marL="228600" lvl="0" indent="-50800" algn="l" rtl="0">
              <a:lnSpc>
                <a:spcPct val="90000"/>
              </a:lnSpc>
              <a:spcBef>
                <a:spcPts val="1000"/>
              </a:spcBef>
              <a:spcAft>
                <a:spcPts val="0"/>
              </a:spcAft>
              <a:buClr>
                <a:schemeClr val="dk1"/>
              </a:buClr>
              <a:buSzPts val="2800"/>
              <a:buNone/>
            </a:pPr>
            <a:endParaRPr/>
          </a:p>
        </p:txBody>
      </p:sp>
      <p:pic>
        <p:nvPicPr>
          <p:cNvPr id="244" name="Google Shape;244;p7"/>
          <p:cNvPicPr preferRelativeResize="0"/>
          <p:nvPr/>
        </p:nvPicPr>
        <p:blipFill rotWithShape="1">
          <a:blip r:embed="rId3">
            <a:alphaModFix/>
          </a:blip>
          <a:srcRect/>
          <a:stretch/>
        </p:blipFill>
        <p:spPr>
          <a:xfrm>
            <a:off x="9530997" y="235464"/>
            <a:ext cx="2274005" cy="2359356"/>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0">
  <p:cSld>
    <p:spTree>
      <p:nvGrpSpPr>
        <p:cNvPr id="1" name="Shape 248"/>
        <p:cNvGrpSpPr/>
        <p:nvPr/>
      </p:nvGrpSpPr>
      <p:grpSpPr>
        <a:xfrm>
          <a:off x="0" y="0"/>
          <a:ext cx="0" cy="0"/>
          <a:chOff x="0" y="0"/>
          <a:chExt cx="0" cy="0"/>
        </a:xfrm>
      </p:grpSpPr>
      <p:sp>
        <p:nvSpPr>
          <p:cNvPr id="249" name="Google Shape;249;p9"/>
          <p:cNvSpPr txBox="1">
            <a:spLocks noGrp="1"/>
          </p:cNvSpPr>
          <p:nvPr>
            <p:ph type="title"/>
          </p:nvPr>
        </p:nvSpPr>
        <p:spPr>
          <a:xfrm>
            <a:off x="119744" y="2562812"/>
            <a:ext cx="4408714" cy="1325563"/>
          </a:xfrm>
          <a:prstGeom prst="rect">
            <a:avLst/>
          </a:prstGeom>
          <a:noFill/>
          <a:ln>
            <a:noFill/>
          </a:ln>
        </p:spPr>
        <p:txBody>
          <a:bodyPr spcFirstLastPara="1" wrap="square" lIns="91425" tIns="45700" rIns="91425" bIns="45700" anchor="ctr" anchorCtr="0">
            <a:normAutofit fontScale="90000"/>
          </a:bodyPr>
          <a:lstStyle/>
          <a:p>
            <a:pPr marL="0" lvl="0" indent="0" algn="l" rtl="0">
              <a:lnSpc>
                <a:spcPct val="90000"/>
              </a:lnSpc>
              <a:spcBef>
                <a:spcPts val="0"/>
              </a:spcBef>
              <a:spcAft>
                <a:spcPts val="0"/>
              </a:spcAft>
              <a:buClr>
                <a:schemeClr val="dk1"/>
              </a:buClr>
              <a:buSzPct val="149382"/>
              <a:buFont typeface="Play"/>
              <a:buNone/>
            </a:pPr>
            <a:br>
              <a:rPr lang="nl-NL" b="1" dirty="0"/>
            </a:br>
            <a:br>
              <a:rPr lang="nl-NL" b="1" dirty="0"/>
            </a:br>
            <a:r>
              <a:rPr lang="nl-NL" b="1" dirty="0"/>
              <a:t>Wat als je patiënt onverzekerd is?</a:t>
            </a:r>
            <a:br>
              <a:rPr lang="nl-NL" b="1" dirty="0"/>
            </a:br>
            <a:br>
              <a:rPr lang="nl-NL" sz="3600" dirty="0"/>
            </a:br>
            <a:r>
              <a:rPr lang="nl-NL" sz="3600" dirty="0"/>
              <a:t>Zie Wegwijzer aan onverzekerden  </a:t>
            </a:r>
            <a:br>
              <a:rPr lang="nl-NL" sz="3600" dirty="0"/>
            </a:br>
            <a:br>
              <a:rPr lang="nl-NL" sz="3600" dirty="0"/>
            </a:br>
            <a:r>
              <a:rPr lang="nl-NL" sz="3600" dirty="0"/>
              <a:t> </a:t>
            </a:r>
            <a:r>
              <a:rPr lang="nl-NL" sz="3600" u="sng" dirty="0">
                <a:solidFill>
                  <a:schemeClr val="hlink"/>
                </a:solidFill>
                <a:hlinkClick r:id="rId3"/>
              </a:rPr>
              <a:t>www.sgkz.nl</a:t>
            </a:r>
            <a:br>
              <a:rPr lang="nl-NL" sz="3600" dirty="0"/>
            </a:br>
            <a:br>
              <a:rPr lang="nl-NL" sz="3600" dirty="0"/>
            </a:br>
            <a:endParaRPr sz="3600" dirty="0"/>
          </a:p>
        </p:txBody>
      </p:sp>
      <p:sp>
        <p:nvSpPr>
          <p:cNvPr id="250" name="Google Shape;250;p9"/>
          <p:cNvSpPr txBox="1"/>
          <p:nvPr/>
        </p:nvSpPr>
        <p:spPr>
          <a:xfrm>
            <a:off x="3189514" y="4511265"/>
            <a:ext cx="6096000" cy="3693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333333"/>
              </a:buClr>
              <a:buSzPts val="1800"/>
              <a:buFont typeface="Open Sans"/>
              <a:buNone/>
            </a:pPr>
            <a:r>
              <a:rPr lang="nl-NL" sz="1800" b="0" i="0" u="none" strike="noStrike" cap="none">
                <a:solidFill>
                  <a:srgbClr val="333333"/>
                </a:solidFill>
                <a:latin typeface="Open Sans"/>
                <a:ea typeface="Open Sans"/>
                <a:cs typeface="Open Sans"/>
                <a:sym typeface="Open Sans"/>
              </a:rPr>
              <a:t> </a:t>
            </a:r>
            <a:endParaRPr sz="1400" b="0" i="0" u="none" strike="noStrike" cap="none">
              <a:solidFill>
                <a:srgbClr val="000000"/>
              </a:solidFill>
              <a:latin typeface="Arial"/>
              <a:ea typeface="Arial"/>
              <a:cs typeface="Arial"/>
              <a:sym typeface="Arial"/>
            </a:endParaRPr>
          </a:p>
        </p:txBody>
      </p:sp>
      <p:pic>
        <p:nvPicPr>
          <p:cNvPr id="251" name="Google Shape;251;p9"/>
          <p:cNvPicPr preferRelativeResize="0"/>
          <p:nvPr/>
        </p:nvPicPr>
        <p:blipFill rotWithShape="1">
          <a:blip r:embed="rId4">
            <a:alphaModFix/>
          </a:blip>
          <a:srcRect/>
          <a:stretch/>
        </p:blipFill>
        <p:spPr>
          <a:xfrm>
            <a:off x="4909458" y="925287"/>
            <a:ext cx="7282542" cy="5430014"/>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53218AD-FA32-AD63-EFB1-EACD4A647C92}"/>
              </a:ext>
            </a:extLst>
          </p:cNvPr>
          <p:cNvSpPr>
            <a:spLocks noGrp="1"/>
          </p:cNvSpPr>
          <p:nvPr>
            <p:ph type="title"/>
          </p:nvPr>
        </p:nvSpPr>
        <p:spPr/>
        <p:txBody>
          <a:bodyPr>
            <a:noAutofit/>
          </a:bodyPr>
          <a:lstStyle/>
          <a:p>
            <a:r>
              <a:rPr lang="nl-NL" sz="3600" b="1" dirty="0">
                <a:latin typeface="Aptos" panose="020B0004020202020204" pitchFamily="34" charset="0"/>
              </a:rPr>
              <a:t>Recht op zorg kent geen verblijfsstatus- samen leren van de praktijk in het werken met </a:t>
            </a:r>
            <a:r>
              <a:rPr lang="nl-NL" sz="3600" b="1" dirty="0" err="1">
                <a:latin typeface="Aptos" panose="020B0004020202020204" pitchFamily="34" charset="0"/>
              </a:rPr>
              <a:t>ongedocumenteerde</a:t>
            </a:r>
            <a:r>
              <a:rPr lang="nl-NL" sz="3600" b="1" dirty="0">
                <a:latin typeface="Aptos" panose="020B0004020202020204" pitchFamily="34" charset="0"/>
              </a:rPr>
              <a:t> mensen</a:t>
            </a:r>
          </a:p>
        </p:txBody>
      </p:sp>
      <p:sp>
        <p:nvSpPr>
          <p:cNvPr id="3" name="Tijdelijke aanduiding voor tekst 2">
            <a:extLst>
              <a:ext uri="{FF2B5EF4-FFF2-40B4-BE49-F238E27FC236}">
                <a16:creationId xmlns:a16="http://schemas.microsoft.com/office/drawing/2014/main" id="{835318D4-EFD2-B4BB-AD0F-E2203E6FAD6B}"/>
              </a:ext>
            </a:extLst>
          </p:cNvPr>
          <p:cNvSpPr>
            <a:spLocks noGrp="1"/>
          </p:cNvSpPr>
          <p:nvPr>
            <p:ph type="body" idx="1"/>
          </p:nvPr>
        </p:nvSpPr>
        <p:spPr>
          <a:xfrm>
            <a:off x="631372" y="2141537"/>
            <a:ext cx="10515600" cy="4351338"/>
          </a:xfrm>
        </p:spPr>
        <p:txBody>
          <a:bodyPr>
            <a:normAutofit fontScale="85000" lnSpcReduction="10000"/>
          </a:bodyPr>
          <a:lstStyle/>
          <a:p>
            <a:r>
              <a:rPr lang="nl-NL" dirty="0">
                <a:latin typeface="Aptos" panose="020B0004020202020204" pitchFamily="34" charset="0"/>
              </a:rPr>
              <a:t>Vanuit JWS hebben we ons aangesloten bij het Bondgenootschap Stop de Asielwetten met de leuze 'Voor menselijkheid en tegen strafbaarstelling'. Vrijwel vanaf het begin van het bestaan van JWS zijn we actief om ervoor te zorgen dat de </a:t>
            </a:r>
            <a:r>
              <a:rPr lang="nl-NL" dirty="0" err="1">
                <a:latin typeface="Aptos" panose="020B0004020202020204" pitchFamily="34" charset="0"/>
              </a:rPr>
              <a:t>ongedocumenteerde</a:t>
            </a:r>
            <a:r>
              <a:rPr lang="nl-NL" dirty="0">
                <a:latin typeface="Aptos" panose="020B0004020202020204" pitchFamily="34" charset="0"/>
              </a:rPr>
              <a:t> mensen in Nederland ook recht en toegang hebben op goede zorg, net als ieder ander mens. JWS was niet voor niets medeoprichter van het LAMPION overleg. </a:t>
            </a:r>
          </a:p>
          <a:p>
            <a:pPr marL="114300" indent="0">
              <a:buNone/>
            </a:pPr>
            <a:endParaRPr lang="nl-NL" dirty="0">
              <a:latin typeface="Aptos" panose="020B0004020202020204" pitchFamily="34" charset="0"/>
            </a:endParaRPr>
          </a:p>
          <a:p>
            <a:r>
              <a:rPr lang="nl-NL" dirty="0">
                <a:latin typeface="Aptos" panose="020B0004020202020204" pitchFamily="34" charset="0"/>
              </a:rPr>
              <a:t>In deze workshop staan we stil bij de uitdagingen en oplossingen die we tegenkomen in het werk met </a:t>
            </a:r>
            <a:r>
              <a:rPr lang="nl-NL" dirty="0" err="1">
                <a:latin typeface="Aptos" panose="020B0004020202020204" pitchFamily="34" charset="0"/>
              </a:rPr>
              <a:t>ongedocumenteerde</a:t>
            </a:r>
            <a:r>
              <a:rPr lang="nl-NL" dirty="0">
                <a:latin typeface="Aptos" panose="020B0004020202020204" pitchFamily="34" charset="0"/>
              </a:rPr>
              <a:t> personen. Deelnemers worden uitgenodigd om hun succes-ervaringen te delen evenals de dilemma's en problemen die ze tegenkomen in het dagelijks werken met hen. Samen kunnen we de grenzen van de zorg verkennen. </a:t>
            </a:r>
          </a:p>
          <a:p>
            <a:endParaRPr lang="nl-NL" dirty="0">
              <a:latin typeface="Aptos" panose="020B0004020202020204" pitchFamily="34" charset="0"/>
            </a:endParaRPr>
          </a:p>
        </p:txBody>
      </p:sp>
    </p:spTree>
    <p:extLst>
      <p:ext uri="{BB962C8B-B14F-4D97-AF65-F5344CB8AC3E}">
        <p14:creationId xmlns:p14="http://schemas.microsoft.com/office/powerpoint/2010/main" val="366998108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95"/>
        <p:cNvGrpSpPr/>
        <p:nvPr/>
      </p:nvGrpSpPr>
      <p:grpSpPr>
        <a:xfrm>
          <a:off x="0" y="0"/>
          <a:ext cx="0" cy="0"/>
          <a:chOff x="0" y="0"/>
          <a:chExt cx="0" cy="0"/>
        </a:xfrm>
      </p:grpSpPr>
      <p:sp>
        <p:nvSpPr>
          <p:cNvPr id="96" name="Google Shape;96;p10"/>
          <p:cNvSpPr txBox="1">
            <a:spLocks noGrp="1"/>
          </p:cNvSpPr>
          <p:nvPr>
            <p:ph type="title"/>
          </p:nvPr>
        </p:nvSpPr>
        <p:spPr>
          <a:xfrm>
            <a:off x="2552701" y="1078154"/>
            <a:ext cx="7421963" cy="775252"/>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FFFFFF"/>
              </a:buClr>
              <a:buSzPts val="2550"/>
              <a:buFont typeface="Play"/>
              <a:buNone/>
            </a:pPr>
            <a:r>
              <a:rPr lang="nl-NL" sz="2550">
                <a:solidFill>
                  <a:srgbClr val="FFFFFF"/>
                </a:solidFill>
              </a:rPr>
              <a:t>Gezondheidsproblemen ongedocumenteerden</a:t>
            </a:r>
            <a:endParaRPr/>
          </a:p>
        </p:txBody>
      </p:sp>
      <p:sp>
        <p:nvSpPr>
          <p:cNvPr id="97" name="Google Shape;97;p10"/>
          <p:cNvSpPr txBox="1">
            <a:spLocks noGrp="1"/>
          </p:cNvSpPr>
          <p:nvPr>
            <p:ph type="body" idx="1"/>
          </p:nvPr>
        </p:nvSpPr>
        <p:spPr>
          <a:xfrm>
            <a:off x="859971" y="2465270"/>
            <a:ext cx="8109858" cy="2762519"/>
          </a:xfrm>
          <a:prstGeom prst="rect">
            <a:avLst/>
          </a:prstGeom>
          <a:noFill/>
          <a:ln>
            <a:noFill/>
          </a:ln>
        </p:spPr>
        <p:txBody>
          <a:bodyPr spcFirstLastPara="1" wrap="square" lIns="91425" tIns="45700" rIns="91425" bIns="45700" anchor="ctr" anchorCtr="0">
            <a:noAutofit/>
          </a:bodyPr>
          <a:lstStyle/>
          <a:p>
            <a:pPr marL="228600" lvl="0" indent="-228600" algn="l" rtl="0">
              <a:lnSpc>
                <a:spcPct val="90000"/>
              </a:lnSpc>
              <a:spcBef>
                <a:spcPts val="0"/>
              </a:spcBef>
              <a:spcAft>
                <a:spcPts val="0"/>
              </a:spcAft>
              <a:buClr>
                <a:schemeClr val="dk1"/>
              </a:buClr>
              <a:buSzPts val="1800"/>
              <a:buChar char="•"/>
            </a:pPr>
            <a:r>
              <a:rPr lang="nl-NL" sz="1800"/>
              <a:t>Meer last van infectieziekten (hepatitis B, SOA’s)</a:t>
            </a:r>
            <a:endParaRPr/>
          </a:p>
          <a:p>
            <a:pPr marL="228600" lvl="0" indent="-228600" algn="l" rtl="0">
              <a:lnSpc>
                <a:spcPct val="90000"/>
              </a:lnSpc>
              <a:spcBef>
                <a:spcPts val="1000"/>
              </a:spcBef>
              <a:spcAft>
                <a:spcPts val="0"/>
              </a:spcAft>
              <a:buClr>
                <a:schemeClr val="dk1"/>
              </a:buClr>
              <a:buSzPts val="1800"/>
              <a:buChar char="•"/>
            </a:pPr>
            <a:r>
              <a:rPr lang="nl-NL" sz="1800"/>
              <a:t>Gezondheidsproblemen bij zwangerschap</a:t>
            </a:r>
            <a:endParaRPr/>
          </a:p>
          <a:p>
            <a:pPr marL="228600" lvl="0" indent="-228600" algn="l" rtl="0">
              <a:lnSpc>
                <a:spcPct val="90000"/>
              </a:lnSpc>
              <a:spcBef>
                <a:spcPts val="1000"/>
              </a:spcBef>
              <a:spcAft>
                <a:spcPts val="0"/>
              </a:spcAft>
              <a:buClr>
                <a:schemeClr val="dk1"/>
              </a:buClr>
              <a:buSzPts val="1800"/>
              <a:buChar char="•"/>
            </a:pPr>
            <a:r>
              <a:rPr lang="nl-NL" sz="1800"/>
              <a:t>Ziekten bij kinderen (infecties, psychosociale problemen, aangeboren afwijkingen)</a:t>
            </a:r>
            <a:endParaRPr/>
          </a:p>
          <a:p>
            <a:pPr marL="228600" lvl="0" indent="-228600" algn="l" rtl="0">
              <a:lnSpc>
                <a:spcPct val="90000"/>
              </a:lnSpc>
              <a:spcBef>
                <a:spcPts val="1000"/>
              </a:spcBef>
              <a:spcAft>
                <a:spcPts val="0"/>
              </a:spcAft>
              <a:buClr>
                <a:schemeClr val="dk1"/>
              </a:buClr>
              <a:buSzPts val="1800"/>
              <a:buChar char="•"/>
            </a:pPr>
            <a:r>
              <a:rPr lang="nl-NL" sz="1800"/>
              <a:t>Kwetsbaarder voor ontwikkelen chronische ziekten als diabetes, hart- en vaatziekten </a:t>
            </a:r>
            <a:endParaRPr/>
          </a:p>
          <a:p>
            <a:pPr marL="228600" lvl="0" indent="-228600" algn="l" rtl="0">
              <a:lnSpc>
                <a:spcPct val="90000"/>
              </a:lnSpc>
              <a:spcBef>
                <a:spcPts val="1000"/>
              </a:spcBef>
              <a:spcAft>
                <a:spcPts val="0"/>
              </a:spcAft>
              <a:buClr>
                <a:schemeClr val="dk1"/>
              </a:buClr>
              <a:buSzPts val="1800"/>
              <a:buChar char="•"/>
            </a:pPr>
            <a:r>
              <a:rPr lang="nl-NL" sz="1800"/>
              <a:t>Risicofactoren voor psychische aandoeningen, depressie en schizofrenie</a:t>
            </a:r>
            <a:endParaRPr/>
          </a:p>
          <a:p>
            <a:pPr marL="228600" lvl="0" indent="-228600" algn="l" rtl="0">
              <a:lnSpc>
                <a:spcPct val="90000"/>
              </a:lnSpc>
              <a:spcBef>
                <a:spcPts val="1000"/>
              </a:spcBef>
              <a:spcAft>
                <a:spcPts val="0"/>
              </a:spcAft>
              <a:buClr>
                <a:schemeClr val="dk1"/>
              </a:buClr>
              <a:buSzPts val="1800"/>
              <a:buChar char="•"/>
            </a:pPr>
            <a:r>
              <a:rPr lang="nl-NL" sz="1800"/>
              <a:t>Jonger overlijden, 50% externe factoren (werkgerelateerd, suïcide) (Zweden)</a:t>
            </a:r>
            <a:endParaRPr/>
          </a:p>
          <a:p>
            <a:pPr marL="228600" lvl="0" indent="-228600" algn="l" rtl="0">
              <a:lnSpc>
                <a:spcPct val="90000"/>
              </a:lnSpc>
              <a:spcBef>
                <a:spcPts val="1000"/>
              </a:spcBef>
              <a:spcAft>
                <a:spcPts val="0"/>
              </a:spcAft>
              <a:buClr>
                <a:schemeClr val="dk1"/>
              </a:buClr>
              <a:buSzPts val="1800"/>
              <a:buChar char="•"/>
            </a:pPr>
            <a:r>
              <a:rPr lang="nl-NL" sz="1800"/>
              <a:t>Problemen met mondgezondheid </a:t>
            </a:r>
            <a:endParaRPr/>
          </a:p>
          <a:p>
            <a:pPr marL="0" lvl="0" indent="0" algn="l" rtl="0">
              <a:lnSpc>
                <a:spcPct val="90000"/>
              </a:lnSpc>
              <a:spcBef>
                <a:spcPts val="1000"/>
              </a:spcBef>
              <a:spcAft>
                <a:spcPts val="0"/>
              </a:spcAft>
              <a:buClr>
                <a:schemeClr val="dk1"/>
              </a:buClr>
              <a:buSzPts val="1500"/>
              <a:buNone/>
            </a:pPr>
            <a:endParaRPr sz="1500"/>
          </a:p>
          <a:p>
            <a:pPr marL="0" lvl="0" indent="0" algn="l" rtl="0">
              <a:lnSpc>
                <a:spcPct val="90000"/>
              </a:lnSpc>
              <a:spcBef>
                <a:spcPts val="1000"/>
              </a:spcBef>
              <a:spcAft>
                <a:spcPts val="0"/>
              </a:spcAft>
              <a:buClr>
                <a:schemeClr val="dk1"/>
              </a:buClr>
              <a:buSzPts val="1500"/>
              <a:buNone/>
            </a:pPr>
            <a:r>
              <a:rPr lang="nl-NL" sz="1500"/>
              <a:t>Bron: WHO, Dokters van de Wereld, de Vito 2015 </a:t>
            </a:r>
            <a:endParaRPr/>
          </a:p>
        </p:txBody>
      </p:sp>
      <p:sp>
        <p:nvSpPr>
          <p:cNvPr id="98" name="Google Shape;98;p10"/>
          <p:cNvSpPr txBox="1"/>
          <p:nvPr/>
        </p:nvSpPr>
        <p:spPr>
          <a:xfrm>
            <a:off x="859971" y="511673"/>
            <a:ext cx="9982200" cy="52322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800"/>
              <a:buFont typeface="Arial"/>
              <a:buNone/>
            </a:pPr>
            <a:r>
              <a:rPr lang="nl-NL" sz="2800" b="1" i="0" u="none" strike="noStrike" cap="none">
                <a:solidFill>
                  <a:schemeClr val="dk1"/>
                </a:solidFill>
                <a:latin typeface="Arial"/>
                <a:ea typeface="Arial"/>
                <a:cs typeface="Arial"/>
                <a:sym typeface="Arial"/>
              </a:rPr>
              <a:t>Gezondheidsproblemen bij ongedocumenteerde mensen</a:t>
            </a:r>
            <a:endParaRPr sz="1400" b="0" i="0" u="none" strike="noStrike" cap="none">
              <a:solidFill>
                <a:srgbClr val="000000"/>
              </a:solidFill>
              <a:latin typeface="Arial"/>
              <a:ea typeface="Arial"/>
              <a:cs typeface="Arial"/>
              <a:sym typeface="Arial"/>
            </a:endParaRPr>
          </a:p>
        </p:txBody>
      </p:sp>
      <p:pic>
        <p:nvPicPr>
          <p:cNvPr id="99" name="Google Shape;99;p10"/>
          <p:cNvPicPr preferRelativeResize="0"/>
          <p:nvPr/>
        </p:nvPicPr>
        <p:blipFill rotWithShape="1">
          <a:blip r:embed="rId3">
            <a:alphaModFix/>
          </a:blip>
          <a:srcRect/>
          <a:stretch/>
        </p:blipFill>
        <p:spPr>
          <a:xfrm>
            <a:off x="9848437" y="1067268"/>
            <a:ext cx="1987468" cy="1609483"/>
          </a:xfrm>
          <a:prstGeom prst="rect">
            <a:avLst/>
          </a:prstGeom>
          <a:noFill/>
          <a:ln>
            <a:noFill/>
          </a:ln>
        </p:spPr>
      </p:pic>
      <p:sp>
        <p:nvSpPr>
          <p:cNvPr id="100" name="Google Shape;100;p10"/>
          <p:cNvSpPr txBox="1"/>
          <p:nvPr/>
        </p:nvSpPr>
        <p:spPr>
          <a:xfrm>
            <a:off x="9848437" y="2935440"/>
            <a:ext cx="1987468" cy="313932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1800"/>
              <a:buFont typeface="Arial"/>
              <a:buNone/>
            </a:pPr>
            <a:r>
              <a:rPr lang="nl-NL" sz="1800" b="0" i="0" u="none" strike="noStrike" cap="none">
                <a:solidFill>
                  <a:schemeClr val="dk1"/>
                </a:solidFill>
                <a:latin typeface="Arial"/>
                <a:ea typeface="Arial"/>
                <a:cs typeface="Arial"/>
                <a:sym typeface="Arial"/>
              </a:rPr>
              <a:t>Uit: Proefschrift Veelke Derckx</a:t>
            </a:r>
            <a:endParaRPr sz="18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1800"/>
              <a:buFont typeface="Arial"/>
              <a:buNone/>
            </a:pPr>
            <a:r>
              <a:rPr lang="nl-NL" sz="1800" b="0" i="0" u="none" strike="noStrike" cap="none">
                <a:solidFill>
                  <a:schemeClr val="dk1"/>
                </a:solidFill>
                <a:latin typeface="Arial"/>
                <a:ea typeface="Arial"/>
                <a:cs typeface="Arial"/>
                <a:sym typeface="Arial"/>
              </a:rPr>
              <a:t>“Het recht op zorg voor de gezondheid van onrechtmatig     verblijvende vreemdelingen in     Nederland” (</a:t>
            </a:r>
            <a:r>
              <a:rPr lang="nl-NL" sz="1800" b="0" i="0" u="sng" strike="noStrike" cap="none">
                <a:solidFill>
                  <a:schemeClr val="dk1"/>
                </a:solidFill>
                <a:latin typeface="Arial"/>
                <a:ea typeface="Arial"/>
                <a:cs typeface="Arial"/>
                <a:sym typeface="Arial"/>
                <a:hlinkClick r:id="rId4">
                  <a:extLst>
                    <a:ext uri="{A12FA001-AC4F-418D-AE19-62706E023703}">
                      <ahyp:hlinkClr xmlns:ahyp="http://schemas.microsoft.com/office/drawing/2018/hyperlinkcolor" val="tx"/>
                    </a:ext>
                  </a:extLst>
                </a:hlinkClick>
              </a:rPr>
              <a:t>uu.nl</a:t>
            </a:r>
            <a:r>
              <a:rPr lang="nl-NL" sz="1800" b="0" i="0" u="none" strike="noStrike" cap="none">
                <a:solidFill>
                  <a:schemeClr val="dk1"/>
                </a:solidFill>
                <a:latin typeface="Arial"/>
                <a:ea typeface="Arial"/>
                <a:cs typeface="Arial"/>
                <a:sym typeface="Arial"/>
              </a:rPr>
              <a:t>)</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04"/>
        <p:cNvGrpSpPr/>
        <p:nvPr/>
      </p:nvGrpSpPr>
      <p:grpSpPr>
        <a:xfrm>
          <a:off x="0" y="0"/>
          <a:ext cx="0" cy="0"/>
          <a:chOff x="0" y="0"/>
          <a:chExt cx="0" cy="0"/>
        </a:xfrm>
      </p:grpSpPr>
      <p:pic>
        <p:nvPicPr>
          <p:cNvPr id="105" name="Google Shape;105;p11"/>
          <p:cNvPicPr preferRelativeResize="0"/>
          <p:nvPr/>
        </p:nvPicPr>
        <p:blipFill rotWithShape="1">
          <a:blip r:embed="rId3">
            <a:alphaModFix/>
          </a:blip>
          <a:srcRect/>
          <a:stretch/>
        </p:blipFill>
        <p:spPr>
          <a:xfrm>
            <a:off x="9382173" y="1657978"/>
            <a:ext cx="1015072" cy="781880"/>
          </a:xfrm>
          <a:prstGeom prst="rect">
            <a:avLst/>
          </a:prstGeom>
          <a:noFill/>
          <a:ln>
            <a:noFill/>
          </a:ln>
        </p:spPr>
      </p:pic>
      <p:sp>
        <p:nvSpPr>
          <p:cNvPr id="106" name="Google Shape;106;p11"/>
          <p:cNvSpPr txBox="1">
            <a:spLocks noGrp="1"/>
          </p:cNvSpPr>
          <p:nvPr>
            <p:ph type="title"/>
          </p:nvPr>
        </p:nvSpPr>
        <p:spPr>
          <a:xfrm>
            <a:off x="1793504" y="902976"/>
            <a:ext cx="7886700" cy="994172"/>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2400"/>
              <a:buFont typeface="Play"/>
              <a:buNone/>
            </a:pPr>
            <a:r>
              <a:rPr lang="nl-NL" sz="2400" b="1"/>
              <a:t>Determinanten gezondheid ongedocumenteerden</a:t>
            </a:r>
            <a:endParaRPr/>
          </a:p>
        </p:txBody>
      </p:sp>
      <p:pic>
        <p:nvPicPr>
          <p:cNvPr id="107" name="Google Shape;107;p11"/>
          <p:cNvPicPr preferRelativeResize="0">
            <a:picLocks noGrp="1"/>
          </p:cNvPicPr>
          <p:nvPr>
            <p:ph type="body" idx="1"/>
          </p:nvPr>
        </p:nvPicPr>
        <p:blipFill rotWithShape="1">
          <a:blip r:embed="rId4">
            <a:alphaModFix/>
          </a:blip>
          <a:srcRect/>
          <a:stretch/>
        </p:blipFill>
        <p:spPr>
          <a:xfrm>
            <a:off x="3427968" y="2770331"/>
            <a:ext cx="4447332" cy="3006172"/>
          </a:xfrm>
          <a:prstGeom prst="rect">
            <a:avLst/>
          </a:prstGeom>
          <a:noFill/>
          <a:ln>
            <a:noFill/>
          </a:ln>
        </p:spPr>
      </p:pic>
      <p:pic>
        <p:nvPicPr>
          <p:cNvPr id="108" name="Google Shape;108;p11" descr="Discriminatie | Kijkwijzer"/>
          <p:cNvPicPr preferRelativeResize="0"/>
          <p:nvPr/>
        </p:nvPicPr>
        <p:blipFill rotWithShape="1">
          <a:blip r:embed="rId5">
            <a:alphaModFix/>
          </a:blip>
          <a:srcRect/>
          <a:stretch/>
        </p:blipFill>
        <p:spPr>
          <a:xfrm>
            <a:off x="1957316" y="4470770"/>
            <a:ext cx="903047" cy="903047"/>
          </a:xfrm>
          <a:prstGeom prst="rect">
            <a:avLst/>
          </a:prstGeom>
          <a:noFill/>
          <a:ln>
            <a:noFill/>
          </a:ln>
        </p:spPr>
      </p:pic>
      <p:pic>
        <p:nvPicPr>
          <p:cNvPr id="109" name="Google Shape;109;p11" descr="Graduatieglb Pictogram Onderwijsteken Vector Vector Illustratie -  Illustration of meester, leerling: 152314962"/>
          <p:cNvPicPr preferRelativeResize="0"/>
          <p:nvPr/>
        </p:nvPicPr>
        <p:blipFill rotWithShape="1">
          <a:blip r:embed="rId6">
            <a:alphaModFix/>
          </a:blip>
          <a:srcRect/>
          <a:stretch/>
        </p:blipFill>
        <p:spPr>
          <a:xfrm>
            <a:off x="2880326" y="2201892"/>
            <a:ext cx="1231310" cy="994899"/>
          </a:xfrm>
          <a:prstGeom prst="rect">
            <a:avLst/>
          </a:prstGeom>
          <a:noFill/>
          <a:ln>
            <a:noFill/>
          </a:ln>
        </p:spPr>
      </p:pic>
      <p:pic>
        <p:nvPicPr>
          <p:cNvPr id="110" name="Google Shape;110;p11"/>
          <p:cNvPicPr preferRelativeResize="0"/>
          <p:nvPr/>
        </p:nvPicPr>
        <p:blipFill rotWithShape="1">
          <a:blip r:embed="rId7">
            <a:alphaModFix/>
          </a:blip>
          <a:srcRect/>
          <a:stretch/>
        </p:blipFill>
        <p:spPr>
          <a:xfrm>
            <a:off x="1608373" y="2847407"/>
            <a:ext cx="1336448" cy="1336448"/>
          </a:xfrm>
          <a:prstGeom prst="rect">
            <a:avLst/>
          </a:prstGeom>
          <a:noFill/>
          <a:ln>
            <a:noFill/>
          </a:ln>
        </p:spPr>
      </p:pic>
      <p:pic>
        <p:nvPicPr>
          <p:cNvPr id="111" name="Google Shape;111;p11"/>
          <p:cNvPicPr preferRelativeResize="0"/>
          <p:nvPr/>
        </p:nvPicPr>
        <p:blipFill rotWithShape="1">
          <a:blip r:embed="rId8">
            <a:alphaModFix/>
          </a:blip>
          <a:srcRect/>
          <a:stretch/>
        </p:blipFill>
        <p:spPr>
          <a:xfrm>
            <a:off x="6979458" y="1960049"/>
            <a:ext cx="741399" cy="739292"/>
          </a:xfrm>
          <a:prstGeom prst="rect">
            <a:avLst/>
          </a:prstGeom>
          <a:noFill/>
          <a:ln>
            <a:noFill/>
          </a:ln>
        </p:spPr>
      </p:pic>
      <p:pic>
        <p:nvPicPr>
          <p:cNvPr id="112" name="Google Shape;112;p11"/>
          <p:cNvPicPr preferRelativeResize="0"/>
          <p:nvPr/>
        </p:nvPicPr>
        <p:blipFill rotWithShape="1">
          <a:blip r:embed="rId9">
            <a:alphaModFix/>
          </a:blip>
          <a:srcRect/>
          <a:stretch/>
        </p:blipFill>
        <p:spPr>
          <a:xfrm>
            <a:off x="9270619" y="2818859"/>
            <a:ext cx="1201075" cy="1053743"/>
          </a:xfrm>
          <a:prstGeom prst="rect">
            <a:avLst/>
          </a:prstGeom>
          <a:noFill/>
          <a:ln>
            <a:noFill/>
          </a:ln>
        </p:spPr>
      </p:pic>
      <p:pic>
        <p:nvPicPr>
          <p:cNvPr id="113" name="Google Shape;113;p11"/>
          <p:cNvPicPr preferRelativeResize="0"/>
          <p:nvPr/>
        </p:nvPicPr>
        <p:blipFill rotWithShape="1">
          <a:blip r:embed="rId10">
            <a:alphaModFix/>
          </a:blip>
          <a:srcRect/>
          <a:stretch/>
        </p:blipFill>
        <p:spPr>
          <a:xfrm>
            <a:off x="7871218" y="3370268"/>
            <a:ext cx="855038" cy="781880"/>
          </a:xfrm>
          <a:prstGeom prst="rect">
            <a:avLst/>
          </a:prstGeom>
          <a:noFill/>
          <a:ln>
            <a:noFill/>
          </a:ln>
        </p:spPr>
      </p:pic>
      <p:pic>
        <p:nvPicPr>
          <p:cNvPr id="114" name="Google Shape;114;p11"/>
          <p:cNvPicPr preferRelativeResize="0"/>
          <p:nvPr/>
        </p:nvPicPr>
        <p:blipFill rotWithShape="1">
          <a:blip r:embed="rId11">
            <a:alphaModFix/>
          </a:blip>
          <a:srcRect/>
          <a:stretch/>
        </p:blipFill>
        <p:spPr>
          <a:xfrm>
            <a:off x="8070528" y="4829477"/>
            <a:ext cx="939137" cy="943341"/>
          </a:xfrm>
          <a:prstGeom prst="rect">
            <a:avLst/>
          </a:prstGeom>
          <a:noFill/>
          <a:ln>
            <a:noFill/>
          </a:ln>
        </p:spPr>
      </p:pic>
      <p:sp>
        <p:nvSpPr>
          <p:cNvPr id="115" name="Google Shape;115;p11"/>
          <p:cNvSpPr txBox="1"/>
          <p:nvPr/>
        </p:nvSpPr>
        <p:spPr>
          <a:xfrm>
            <a:off x="2826947" y="3020994"/>
            <a:ext cx="1355884" cy="30008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350"/>
              <a:buFont typeface="Arial"/>
              <a:buNone/>
            </a:pPr>
            <a:r>
              <a:rPr lang="nl-NL" sz="1350" b="0" i="0" u="none" strike="noStrike" cap="none">
                <a:solidFill>
                  <a:schemeClr val="dk1"/>
                </a:solidFill>
                <a:highlight>
                  <a:srgbClr val="00FF00"/>
                </a:highlight>
                <a:latin typeface="Arial"/>
                <a:ea typeface="Arial"/>
                <a:cs typeface="Arial"/>
                <a:sym typeface="Arial"/>
              </a:rPr>
              <a:t>Geen onderwijs</a:t>
            </a:r>
            <a:endParaRPr sz="1400" b="0" i="0" u="none" strike="noStrike" cap="none">
              <a:solidFill>
                <a:srgbClr val="000000"/>
              </a:solidFill>
              <a:latin typeface="Arial"/>
              <a:ea typeface="Arial"/>
              <a:cs typeface="Arial"/>
              <a:sym typeface="Arial"/>
            </a:endParaRPr>
          </a:p>
        </p:txBody>
      </p:sp>
      <p:sp>
        <p:nvSpPr>
          <p:cNvPr id="116" name="Google Shape;116;p11"/>
          <p:cNvSpPr txBox="1"/>
          <p:nvPr/>
        </p:nvSpPr>
        <p:spPr>
          <a:xfrm>
            <a:off x="1780160" y="3703806"/>
            <a:ext cx="1647809" cy="30008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350"/>
              <a:buFont typeface="Arial"/>
              <a:buNone/>
            </a:pPr>
            <a:r>
              <a:rPr lang="nl-NL" sz="1350" b="0" i="0" u="none" strike="noStrike" cap="none">
                <a:solidFill>
                  <a:schemeClr val="dk1"/>
                </a:solidFill>
                <a:highlight>
                  <a:srgbClr val="FFFF00"/>
                </a:highlight>
                <a:latin typeface="Arial"/>
                <a:ea typeface="Arial"/>
                <a:cs typeface="Arial"/>
                <a:sym typeface="Arial"/>
              </a:rPr>
              <a:t>Sociale isolatie</a:t>
            </a:r>
            <a:endParaRPr sz="1400" b="0" i="0" u="none" strike="noStrike" cap="none">
              <a:solidFill>
                <a:srgbClr val="000000"/>
              </a:solidFill>
              <a:latin typeface="Arial"/>
              <a:ea typeface="Arial"/>
              <a:cs typeface="Arial"/>
              <a:sym typeface="Arial"/>
            </a:endParaRPr>
          </a:p>
        </p:txBody>
      </p:sp>
      <p:sp>
        <p:nvSpPr>
          <p:cNvPr id="117" name="Google Shape;117;p11"/>
          <p:cNvSpPr txBox="1"/>
          <p:nvPr/>
        </p:nvSpPr>
        <p:spPr>
          <a:xfrm>
            <a:off x="1838904" y="5407514"/>
            <a:ext cx="1393839" cy="30008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350"/>
              <a:buFont typeface="Arial"/>
              <a:buNone/>
            </a:pPr>
            <a:r>
              <a:rPr lang="nl-NL" sz="1350" b="0" i="0" u="none" strike="noStrike" cap="none">
                <a:solidFill>
                  <a:schemeClr val="dk1"/>
                </a:solidFill>
                <a:highlight>
                  <a:srgbClr val="FFFF00"/>
                </a:highlight>
                <a:latin typeface="Arial"/>
                <a:ea typeface="Arial"/>
                <a:cs typeface="Arial"/>
                <a:sym typeface="Arial"/>
              </a:rPr>
              <a:t>Discriminatie</a:t>
            </a:r>
            <a:endParaRPr sz="1400" b="0" i="0" u="none" strike="noStrike" cap="none">
              <a:solidFill>
                <a:srgbClr val="000000"/>
              </a:solidFill>
              <a:latin typeface="Arial"/>
              <a:ea typeface="Arial"/>
              <a:cs typeface="Arial"/>
              <a:sym typeface="Arial"/>
            </a:endParaRPr>
          </a:p>
        </p:txBody>
      </p:sp>
      <p:pic>
        <p:nvPicPr>
          <p:cNvPr id="118" name="Google Shape;118;p11" descr="Afbeeldingsresultaat voor exploitation symbol"/>
          <p:cNvPicPr preferRelativeResize="0"/>
          <p:nvPr/>
        </p:nvPicPr>
        <p:blipFill rotWithShape="1">
          <a:blip r:embed="rId12">
            <a:alphaModFix/>
          </a:blip>
          <a:srcRect/>
          <a:stretch/>
        </p:blipFill>
        <p:spPr>
          <a:xfrm>
            <a:off x="4469531" y="1657978"/>
            <a:ext cx="944580" cy="944580"/>
          </a:xfrm>
          <a:prstGeom prst="rect">
            <a:avLst/>
          </a:prstGeom>
          <a:noFill/>
          <a:ln>
            <a:noFill/>
          </a:ln>
        </p:spPr>
      </p:pic>
      <p:sp>
        <p:nvSpPr>
          <p:cNvPr id="119" name="Google Shape;119;p11"/>
          <p:cNvSpPr txBox="1"/>
          <p:nvPr/>
        </p:nvSpPr>
        <p:spPr>
          <a:xfrm flipH="1">
            <a:off x="4575950" y="2474113"/>
            <a:ext cx="2059601" cy="30008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350"/>
              <a:buFont typeface="Arial"/>
              <a:buNone/>
            </a:pPr>
            <a:r>
              <a:rPr lang="nl-NL" sz="1350" b="0" i="0" u="none" strike="noStrike" cap="none">
                <a:solidFill>
                  <a:schemeClr val="dk1"/>
                </a:solidFill>
                <a:highlight>
                  <a:srgbClr val="00FF00"/>
                </a:highlight>
                <a:latin typeface="Arial"/>
                <a:ea typeface="Arial"/>
                <a:cs typeface="Arial"/>
                <a:sym typeface="Arial"/>
              </a:rPr>
              <a:t>Uitbuiting</a:t>
            </a:r>
            <a:endParaRPr sz="1400" b="0" i="0" u="none" strike="noStrike" cap="none">
              <a:solidFill>
                <a:srgbClr val="000000"/>
              </a:solidFill>
              <a:latin typeface="Arial"/>
              <a:ea typeface="Arial"/>
              <a:cs typeface="Arial"/>
              <a:sym typeface="Arial"/>
            </a:endParaRPr>
          </a:p>
        </p:txBody>
      </p:sp>
      <p:sp>
        <p:nvSpPr>
          <p:cNvPr id="120" name="Google Shape;120;p11"/>
          <p:cNvSpPr txBox="1"/>
          <p:nvPr/>
        </p:nvSpPr>
        <p:spPr>
          <a:xfrm>
            <a:off x="6875902" y="2702368"/>
            <a:ext cx="1346044" cy="30008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350"/>
              <a:buFont typeface="Arial"/>
              <a:buNone/>
            </a:pPr>
            <a:r>
              <a:rPr lang="nl-NL" sz="1350" b="0" i="0" u="none" strike="noStrike" cap="none">
                <a:solidFill>
                  <a:schemeClr val="dk1"/>
                </a:solidFill>
                <a:highlight>
                  <a:srgbClr val="00FF00"/>
                </a:highlight>
                <a:latin typeface="Arial"/>
                <a:ea typeface="Arial"/>
                <a:cs typeface="Arial"/>
                <a:sym typeface="Arial"/>
              </a:rPr>
              <a:t>werkloosheid</a:t>
            </a:r>
            <a:endParaRPr sz="1400" b="0" i="0" u="none" strike="noStrike" cap="none">
              <a:solidFill>
                <a:srgbClr val="000000"/>
              </a:solidFill>
              <a:latin typeface="Arial"/>
              <a:ea typeface="Arial"/>
              <a:cs typeface="Arial"/>
              <a:sym typeface="Arial"/>
            </a:endParaRPr>
          </a:p>
        </p:txBody>
      </p:sp>
      <p:sp>
        <p:nvSpPr>
          <p:cNvPr id="121" name="Google Shape;121;p11"/>
          <p:cNvSpPr txBox="1"/>
          <p:nvPr/>
        </p:nvSpPr>
        <p:spPr>
          <a:xfrm>
            <a:off x="9524422" y="2571592"/>
            <a:ext cx="1218575" cy="30008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350"/>
              <a:buFont typeface="Arial"/>
              <a:buNone/>
            </a:pPr>
            <a:r>
              <a:rPr lang="nl-NL" sz="1350" b="0" i="0" u="none" strike="noStrike" cap="none">
                <a:solidFill>
                  <a:schemeClr val="dk1"/>
                </a:solidFill>
                <a:latin typeface="Arial"/>
                <a:ea typeface="Arial"/>
                <a:cs typeface="Arial"/>
                <a:sym typeface="Arial"/>
              </a:rPr>
              <a:t>armoede</a:t>
            </a:r>
            <a:endParaRPr sz="1400" b="0" i="0" u="none" strike="noStrike" cap="none">
              <a:solidFill>
                <a:srgbClr val="000000"/>
              </a:solidFill>
              <a:latin typeface="Arial"/>
              <a:ea typeface="Arial"/>
              <a:cs typeface="Arial"/>
              <a:sym typeface="Arial"/>
            </a:endParaRPr>
          </a:p>
        </p:txBody>
      </p:sp>
      <p:sp>
        <p:nvSpPr>
          <p:cNvPr id="122" name="Google Shape;122;p11"/>
          <p:cNvSpPr txBox="1"/>
          <p:nvPr/>
        </p:nvSpPr>
        <p:spPr>
          <a:xfrm>
            <a:off x="9492879" y="3761210"/>
            <a:ext cx="1201075" cy="50783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350"/>
              <a:buFont typeface="Arial"/>
              <a:buNone/>
            </a:pPr>
            <a:r>
              <a:rPr lang="nl-NL" sz="1350" b="0" i="0" u="none" strike="noStrike" cap="none">
                <a:solidFill>
                  <a:schemeClr val="dk1"/>
                </a:solidFill>
                <a:latin typeface="Arial"/>
                <a:ea typeface="Arial"/>
                <a:cs typeface="Arial"/>
                <a:sym typeface="Arial"/>
              </a:rPr>
              <a:t>Angst voor uitzetting</a:t>
            </a:r>
            <a:endParaRPr sz="1400" b="0" i="0" u="none" strike="noStrike" cap="none">
              <a:solidFill>
                <a:srgbClr val="000000"/>
              </a:solidFill>
              <a:latin typeface="Arial"/>
              <a:ea typeface="Arial"/>
              <a:cs typeface="Arial"/>
              <a:sym typeface="Arial"/>
            </a:endParaRPr>
          </a:p>
        </p:txBody>
      </p:sp>
      <p:sp>
        <p:nvSpPr>
          <p:cNvPr id="123" name="Google Shape;123;p11"/>
          <p:cNvSpPr txBox="1"/>
          <p:nvPr/>
        </p:nvSpPr>
        <p:spPr>
          <a:xfrm>
            <a:off x="7945012" y="4245958"/>
            <a:ext cx="1325606" cy="71558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350"/>
              <a:buFont typeface="Arial"/>
              <a:buNone/>
            </a:pPr>
            <a:r>
              <a:rPr lang="nl-NL" sz="1350" b="0" i="0" u="none" strike="noStrike" cap="none">
                <a:solidFill>
                  <a:schemeClr val="dk1"/>
                </a:solidFill>
                <a:highlight>
                  <a:srgbClr val="00FF00"/>
                </a:highlight>
                <a:latin typeface="Arial"/>
                <a:ea typeface="Arial"/>
                <a:cs typeface="Arial"/>
                <a:sym typeface="Arial"/>
              </a:rPr>
              <a:t>Verminderde toegang tot zorg</a:t>
            </a:r>
            <a:endParaRPr sz="1400" b="0" i="0" u="none" strike="noStrike" cap="none">
              <a:solidFill>
                <a:srgbClr val="000000"/>
              </a:solidFill>
              <a:latin typeface="Arial"/>
              <a:ea typeface="Arial"/>
              <a:cs typeface="Arial"/>
              <a:sym typeface="Arial"/>
            </a:endParaRPr>
          </a:p>
        </p:txBody>
      </p:sp>
      <p:sp>
        <p:nvSpPr>
          <p:cNvPr id="124" name="Google Shape;124;p11"/>
          <p:cNvSpPr txBox="1"/>
          <p:nvPr/>
        </p:nvSpPr>
        <p:spPr>
          <a:xfrm>
            <a:off x="8210489" y="5684488"/>
            <a:ext cx="1523534" cy="30008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350"/>
              <a:buFont typeface="Arial"/>
              <a:buNone/>
            </a:pPr>
            <a:r>
              <a:rPr lang="nl-NL" sz="1350" b="0" i="0" u="none" strike="noStrike" cap="none">
                <a:solidFill>
                  <a:schemeClr val="dk1"/>
                </a:solidFill>
                <a:highlight>
                  <a:srgbClr val="00FF00"/>
                </a:highlight>
                <a:latin typeface="Arial"/>
                <a:ea typeface="Arial"/>
                <a:cs typeface="Arial"/>
                <a:sym typeface="Arial"/>
              </a:rPr>
              <a:t>Dakloosheid</a:t>
            </a:r>
            <a:r>
              <a:rPr lang="nl-NL" sz="1350" b="0" i="0" u="none" strike="noStrike" cap="none">
                <a:solidFill>
                  <a:schemeClr val="dk1"/>
                </a:solidFill>
                <a:latin typeface="Arial"/>
                <a:ea typeface="Arial"/>
                <a:cs typeface="Arial"/>
                <a:sym typeface="Arial"/>
              </a:rPr>
              <a:t> </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28"/>
        <p:cNvGrpSpPr/>
        <p:nvPr/>
      </p:nvGrpSpPr>
      <p:grpSpPr>
        <a:xfrm>
          <a:off x="0" y="0"/>
          <a:ext cx="0" cy="0"/>
          <a:chOff x="0" y="0"/>
          <a:chExt cx="0" cy="0"/>
        </a:xfrm>
      </p:grpSpPr>
      <p:sp>
        <p:nvSpPr>
          <p:cNvPr id="129" name="Google Shape;129;p5"/>
          <p:cNvSpPr/>
          <p:nvPr/>
        </p:nvSpPr>
        <p:spPr>
          <a:xfrm>
            <a:off x="0" y="0"/>
            <a:ext cx="12192000"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130" name="Google Shape;130;p5"/>
          <p:cNvSpPr/>
          <p:nvPr/>
        </p:nvSpPr>
        <p:spPr>
          <a:xfrm>
            <a:off x="6096000" y="0"/>
            <a:ext cx="5385538" cy="6858000"/>
          </a:xfrm>
          <a:prstGeom prst="rect">
            <a:avLst/>
          </a:prstGeom>
          <a:solidFill>
            <a:schemeClr val="lt1"/>
          </a:solidFill>
          <a:ln>
            <a:noFill/>
          </a:ln>
          <a:effectLst>
            <a:outerShdw blurRad="635000" dist="254000" dir="5460000" sx="90000" sy="90000" algn="t" rotWithShape="0">
              <a:srgbClr val="000000">
                <a:alpha val="30196"/>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131" name="Google Shape;131;p5"/>
          <p:cNvSpPr/>
          <p:nvPr/>
        </p:nvSpPr>
        <p:spPr>
          <a:xfrm>
            <a:off x="1" y="18087"/>
            <a:ext cx="6103704" cy="5125412"/>
          </a:xfrm>
          <a:prstGeom prst="rect">
            <a:avLst/>
          </a:prstGeom>
          <a:solidFill>
            <a:schemeClr val="lt1"/>
          </a:solidFill>
          <a:ln>
            <a:noFill/>
          </a:ln>
          <a:effectLst>
            <a:outerShdw blurRad="635000" dist="254000" dir="5460000" sx="90000" sy="90000" algn="t" rotWithShape="0">
              <a:srgbClr val="000000">
                <a:alpha val="30196"/>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pic>
        <p:nvPicPr>
          <p:cNvPr id="132" name="Google Shape;132;p5" descr="Vluchtelingen - ‼️ Kamerleden!! 📢📢 Stem tegen de Asielwet en vóór  medemenselijkheid‼️ Vandaag stemt de Tweede Kamer over de nieuwe  Asielnoodmaatregelenwet. Wij slaan de handen ineen met organisaties door  het hele land!"/>
          <p:cNvPicPr preferRelativeResize="0">
            <a:picLocks noGrp="1"/>
          </p:cNvPicPr>
          <p:nvPr>
            <p:ph type="pic" idx="2"/>
          </p:nvPr>
        </p:nvPicPr>
        <p:blipFill rotWithShape="1">
          <a:blip r:embed="rId3">
            <a:alphaModFix/>
          </a:blip>
          <a:srcRect l="2810"/>
          <a:stretch/>
        </p:blipFill>
        <p:spPr>
          <a:xfrm>
            <a:off x="6103705" y="10"/>
            <a:ext cx="5385539" cy="6857990"/>
          </a:xfrm>
          <a:prstGeom prst="rect">
            <a:avLst/>
          </a:prstGeom>
          <a:noFill/>
          <a:ln>
            <a:noFill/>
          </a:ln>
        </p:spPr>
      </p:pic>
      <p:sp>
        <p:nvSpPr>
          <p:cNvPr id="133" name="Google Shape;133;p5"/>
          <p:cNvSpPr/>
          <p:nvPr/>
        </p:nvSpPr>
        <p:spPr>
          <a:xfrm>
            <a:off x="11492294" y="0"/>
            <a:ext cx="696657" cy="6858000"/>
          </a:xfrm>
          <a:prstGeom prst="rect">
            <a:avLst/>
          </a:prstGeom>
          <a:solidFill>
            <a:schemeClr val="lt2">
              <a:alpha val="40000"/>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134" name="Google Shape;134;p5"/>
          <p:cNvSpPr txBox="1">
            <a:spLocks noGrp="1"/>
          </p:cNvSpPr>
          <p:nvPr>
            <p:ph type="body" idx="1"/>
          </p:nvPr>
        </p:nvSpPr>
        <p:spPr>
          <a:xfrm>
            <a:off x="761802" y="2743200"/>
            <a:ext cx="4646905" cy="3613149"/>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2000"/>
              <a:buNone/>
            </a:pPr>
            <a:r>
              <a:rPr lang="nl-NL" sz="2000" u="sng">
                <a:solidFill>
                  <a:schemeClr val="hlink"/>
                </a:solidFill>
                <a:hlinkClick r:id="rId4"/>
              </a:rPr>
              <a:t>https://stopdeasielwetten.nl/meedoen</a:t>
            </a:r>
            <a:endParaRPr sz="2000"/>
          </a:p>
          <a:p>
            <a:pPr marL="0" lvl="0" indent="0" algn="l" rtl="0">
              <a:lnSpc>
                <a:spcPct val="90000"/>
              </a:lnSpc>
              <a:spcBef>
                <a:spcPts val="1000"/>
              </a:spcBef>
              <a:spcAft>
                <a:spcPts val="0"/>
              </a:spcAft>
              <a:buClr>
                <a:schemeClr val="dk1"/>
              </a:buClr>
              <a:buSzPts val="2000"/>
              <a:buNone/>
            </a:pPr>
            <a:endParaRPr sz="2000"/>
          </a:p>
          <a:p>
            <a:pPr marL="0" lvl="0" indent="0" algn="l" rtl="0">
              <a:lnSpc>
                <a:spcPct val="90000"/>
              </a:lnSpc>
              <a:spcBef>
                <a:spcPts val="1000"/>
              </a:spcBef>
              <a:spcAft>
                <a:spcPts val="0"/>
              </a:spcAft>
              <a:buClr>
                <a:schemeClr val="dk1"/>
              </a:buClr>
              <a:buSzPts val="2000"/>
              <a:buNone/>
            </a:pPr>
            <a:endParaRPr sz="2000"/>
          </a:p>
          <a:p>
            <a:pPr marL="0" lvl="0" indent="0" algn="l" rtl="0">
              <a:lnSpc>
                <a:spcPct val="90000"/>
              </a:lnSpc>
              <a:spcBef>
                <a:spcPts val="1000"/>
              </a:spcBef>
              <a:spcAft>
                <a:spcPts val="0"/>
              </a:spcAft>
              <a:buClr>
                <a:schemeClr val="dk1"/>
              </a:buClr>
              <a:buSzPts val="3600"/>
              <a:buNone/>
            </a:pPr>
            <a:r>
              <a:rPr lang="nl-NL" sz="3600"/>
              <a:t>Bondgenoten </a:t>
            </a:r>
            <a:endParaRPr/>
          </a:p>
          <a:p>
            <a:pPr marL="0" lvl="0" indent="0" algn="l" rtl="0">
              <a:lnSpc>
                <a:spcPct val="90000"/>
              </a:lnSpc>
              <a:spcBef>
                <a:spcPts val="1000"/>
              </a:spcBef>
              <a:spcAft>
                <a:spcPts val="0"/>
              </a:spcAft>
              <a:buClr>
                <a:schemeClr val="dk1"/>
              </a:buClr>
              <a:buSzPts val="3600"/>
              <a:buNone/>
            </a:pPr>
            <a:r>
              <a:rPr lang="nl-NL" sz="3600"/>
              <a:t>– oa JWS</a:t>
            </a:r>
            <a:endParaRPr/>
          </a:p>
        </p:txBody>
      </p:sp>
      <p:pic>
        <p:nvPicPr>
          <p:cNvPr id="135" name="Google Shape;135;p5" descr="Stop de Asielwetten - PAX"/>
          <p:cNvPicPr preferRelativeResize="0"/>
          <p:nvPr/>
        </p:nvPicPr>
        <p:blipFill rotWithShape="1">
          <a:blip r:embed="rId5">
            <a:alphaModFix/>
          </a:blip>
          <a:srcRect/>
          <a:stretch/>
        </p:blipFill>
        <p:spPr>
          <a:xfrm>
            <a:off x="789971" y="560631"/>
            <a:ext cx="4516058" cy="2709635"/>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39"/>
        <p:cNvGrpSpPr/>
        <p:nvPr/>
      </p:nvGrpSpPr>
      <p:grpSpPr>
        <a:xfrm>
          <a:off x="0" y="0"/>
          <a:ext cx="0" cy="0"/>
          <a:chOff x="0" y="0"/>
          <a:chExt cx="0" cy="0"/>
        </a:xfrm>
      </p:grpSpPr>
      <p:sp>
        <p:nvSpPr>
          <p:cNvPr id="140" name="Google Shape;140;p8"/>
          <p:cNvSpPr txBox="1">
            <a:spLocks noGrp="1"/>
          </p:cNvSpPr>
          <p:nvPr>
            <p:ph type="title"/>
          </p:nvPr>
        </p:nvSpPr>
        <p:spPr>
          <a:xfrm>
            <a:off x="585216" y="136525"/>
            <a:ext cx="11018520" cy="1472782"/>
          </a:xfrm>
          <a:prstGeom prst="rect">
            <a:avLst/>
          </a:prstGeom>
          <a:noFill/>
          <a:ln>
            <a:noFill/>
          </a:ln>
        </p:spPr>
        <p:txBody>
          <a:bodyPr spcFirstLastPara="1" wrap="square" lIns="91425" tIns="45700" rIns="91425" bIns="45700" anchor="b" anchorCtr="0">
            <a:normAutofit fontScale="90000"/>
          </a:bodyPr>
          <a:lstStyle/>
          <a:p>
            <a:pPr marL="0" lvl="0" indent="0" algn="l" rtl="0">
              <a:lnSpc>
                <a:spcPct val="90000"/>
              </a:lnSpc>
              <a:spcBef>
                <a:spcPts val="0"/>
              </a:spcBef>
              <a:spcAft>
                <a:spcPts val="0"/>
              </a:spcAft>
              <a:buClr>
                <a:schemeClr val="dk1"/>
              </a:buClr>
              <a:buSzPct val="100000"/>
              <a:buFont typeface="Play"/>
              <a:buNone/>
            </a:pPr>
            <a:br>
              <a:rPr lang="nl-NL" sz="1400" b="1"/>
            </a:br>
            <a:br>
              <a:rPr lang="nl-NL" sz="1400" b="1"/>
            </a:br>
            <a:r>
              <a:rPr lang="nl-NL" sz="2700" b="1">
                <a:solidFill>
                  <a:srgbClr val="0070C0"/>
                </a:solidFill>
              </a:rPr>
              <a:t>LAMPION = L</a:t>
            </a:r>
            <a:r>
              <a:rPr lang="nl-NL" sz="2700"/>
              <a:t>andelijk informatie – en </a:t>
            </a:r>
            <a:r>
              <a:rPr lang="nl-NL" sz="2700" b="1">
                <a:solidFill>
                  <a:srgbClr val="0070C0"/>
                </a:solidFill>
              </a:rPr>
              <a:t>A</a:t>
            </a:r>
            <a:r>
              <a:rPr lang="nl-NL" sz="2700"/>
              <a:t>dviespunt </a:t>
            </a:r>
            <a:r>
              <a:rPr lang="nl-NL" sz="2700" b="1">
                <a:solidFill>
                  <a:srgbClr val="0070C0"/>
                </a:solidFill>
              </a:rPr>
              <a:t>M</a:t>
            </a:r>
            <a:r>
              <a:rPr lang="nl-NL" sz="2700"/>
              <a:t>edische </a:t>
            </a:r>
            <a:r>
              <a:rPr lang="nl-NL" sz="2700" b="1">
                <a:solidFill>
                  <a:srgbClr val="0070C0"/>
                </a:solidFill>
              </a:rPr>
              <a:t>P</a:t>
            </a:r>
            <a:r>
              <a:rPr lang="nl-NL" sz="2700"/>
              <a:t>rocedure </a:t>
            </a:r>
            <a:r>
              <a:rPr lang="nl-NL" sz="2700" b="1"/>
              <a:t>I</a:t>
            </a:r>
            <a:r>
              <a:rPr lang="nl-NL" sz="2700"/>
              <a:t>llegalen, </a:t>
            </a:r>
            <a:r>
              <a:rPr lang="nl-NL" sz="2700" b="1">
                <a:solidFill>
                  <a:srgbClr val="0070C0"/>
                </a:solidFill>
              </a:rPr>
              <a:t>O</a:t>
            </a:r>
            <a:r>
              <a:rPr lang="nl-NL" sz="2700"/>
              <a:t>ngedocumenteerden en </a:t>
            </a:r>
            <a:r>
              <a:rPr lang="nl-NL" sz="2700" b="1">
                <a:solidFill>
                  <a:srgbClr val="0070C0"/>
                </a:solidFill>
              </a:rPr>
              <a:t>N</a:t>
            </a:r>
            <a:r>
              <a:rPr lang="nl-NL" sz="2700"/>
              <a:t>iet toegelaten asielzoekers. </a:t>
            </a:r>
            <a:br>
              <a:rPr lang="nl-NL" sz="2700"/>
            </a:br>
            <a:endParaRPr sz="2700" b="1"/>
          </a:p>
        </p:txBody>
      </p:sp>
      <p:sp>
        <p:nvSpPr>
          <p:cNvPr id="141" name="Google Shape;141;p8"/>
          <p:cNvSpPr txBox="1">
            <a:spLocks noGrp="1"/>
          </p:cNvSpPr>
          <p:nvPr>
            <p:ph type="body" idx="1"/>
          </p:nvPr>
        </p:nvSpPr>
        <p:spPr>
          <a:xfrm>
            <a:off x="572493" y="1699832"/>
            <a:ext cx="8038107" cy="4656518"/>
          </a:xfrm>
          <a:prstGeom prst="rect">
            <a:avLst/>
          </a:prstGeom>
          <a:noFill/>
          <a:ln>
            <a:noFill/>
          </a:ln>
        </p:spPr>
        <p:txBody>
          <a:bodyPr spcFirstLastPara="1" wrap="square" lIns="91425" tIns="45700" rIns="91425" bIns="45700" anchor="t" anchorCtr="0">
            <a:normAutofit/>
          </a:bodyPr>
          <a:lstStyle/>
          <a:p>
            <a:pPr marL="685800" lvl="1" indent="-133350" algn="l" rtl="0">
              <a:lnSpc>
                <a:spcPct val="90000"/>
              </a:lnSpc>
              <a:spcBef>
                <a:spcPts val="0"/>
              </a:spcBef>
              <a:spcAft>
                <a:spcPts val="0"/>
              </a:spcAft>
              <a:buClr>
                <a:schemeClr val="dk1"/>
              </a:buClr>
              <a:buSzPts val="1500"/>
              <a:buNone/>
            </a:pPr>
            <a:endParaRPr sz="1500"/>
          </a:p>
          <a:p>
            <a:pPr marL="228600" lvl="0" indent="-228600" algn="l" rtl="0">
              <a:lnSpc>
                <a:spcPct val="90000"/>
              </a:lnSpc>
              <a:spcBef>
                <a:spcPts val="1000"/>
              </a:spcBef>
              <a:spcAft>
                <a:spcPts val="0"/>
              </a:spcAft>
              <a:buClr>
                <a:schemeClr val="dk1"/>
              </a:buClr>
              <a:buSzPts val="2000"/>
              <a:buChar char="•"/>
            </a:pPr>
            <a:r>
              <a:rPr lang="nl-NL" sz="2000"/>
              <a:t>= netwerkorganisatie van landelijke maatschappelijke organisaties, beroeps- en brancheverenigingen, expertisecentra en instanties op het gebied van gezondheidszorg.</a:t>
            </a:r>
            <a:endParaRPr/>
          </a:p>
          <a:p>
            <a:pPr marL="228600" lvl="0" indent="-101600" algn="l" rtl="0">
              <a:lnSpc>
                <a:spcPct val="90000"/>
              </a:lnSpc>
              <a:spcBef>
                <a:spcPts val="1000"/>
              </a:spcBef>
              <a:spcAft>
                <a:spcPts val="0"/>
              </a:spcAft>
              <a:buClr>
                <a:schemeClr val="dk1"/>
              </a:buClr>
              <a:buSzPts val="2000"/>
              <a:buNone/>
            </a:pPr>
            <a:endParaRPr sz="2000"/>
          </a:p>
          <a:p>
            <a:pPr marL="228600" lvl="0" indent="-228600" algn="l" rtl="0">
              <a:lnSpc>
                <a:spcPct val="90000"/>
              </a:lnSpc>
              <a:spcBef>
                <a:spcPts val="1000"/>
              </a:spcBef>
              <a:spcAft>
                <a:spcPts val="0"/>
              </a:spcAft>
              <a:buClr>
                <a:schemeClr val="dk1"/>
              </a:buClr>
              <a:buSzPts val="2000"/>
              <a:buChar char="•"/>
            </a:pPr>
            <a:r>
              <a:rPr lang="nl-NL" sz="2000"/>
              <a:t>Deelnemers :</a:t>
            </a:r>
            <a:r>
              <a:rPr lang="nl-NL" sz="2000" u="sng">
                <a:solidFill>
                  <a:schemeClr val="hlink"/>
                </a:solidFill>
                <a:hlinkClick r:id="rId3"/>
              </a:rPr>
              <a:t>Johannes Wier Stichting</a:t>
            </a:r>
            <a:r>
              <a:rPr lang="nl-NL" sz="2000"/>
              <a:t>, </a:t>
            </a:r>
            <a:r>
              <a:rPr lang="nl-NL" sz="2000" u="sng">
                <a:solidFill>
                  <a:schemeClr val="hlink"/>
                </a:solidFill>
                <a:hlinkClick r:id="rId4"/>
              </a:rPr>
              <a:t>Pharos</a:t>
            </a:r>
            <a:r>
              <a:rPr lang="nl-NL" sz="2000"/>
              <a:t>, </a:t>
            </a:r>
            <a:r>
              <a:rPr lang="nl-NL" sz="2000" u="sng">
                <a:solidFill>
                  <a:schemeClr val="hlink"/>
                </a:solidFill>
                <a:hlinkClick r:id="rId5"/>
              </a:rPr>
              <a:t>Dokters van de Wereld</a:t>
            </a:r>
            <a:r>
              <a:rPr lang="nl-NL" sz="2000"/>
              <a:t>,  </a:t>
            </a:r>
            <a:r>
              <a:rPr lang="nl-NL" sz="2000" u="sng">
                <a:solidFill>
                  <a:schemeClr val="hlink"/>
                </a:solidFill>
                <a:hlinkClick r:id="rId6"/>
              </a:rPr>
              <a:t>KNCV Tuberculosefonds</a:t>
            </a:r>
            <a:r>
              <a:rPr lang="nl-NL" sz="2000"/>
              <a:t>, </a:t>
            </a:r>
            <a:r>
              <a:rPr lang="nl-NL" sz="2000" u="sng">
                <a:solidFill>
                  <a:schemeClr val="hlink"/>
                </a:solidFill>
                <a:hlinkClick r:id="rId7"/>
              </a:rPr>
              <a:t>KNMT</a:t>
            </a:r>
            <a:r>
              <a:rPr lang="nl-NL" sz="2000"/>
              <a:t>, </a:t>
            </a:r>
            <a:r>
              <a:rPr lang="nl-NL" sz="2000" u="sng">
                <a:solidFill>
                  <a:schemeClr val="hlink"/>
                </a:solidFill>
                <a:hlinkClick r:id="rId8"/>
              </a:rPr>
              <a:t>KNOV</a:t>
            </a:r>
            <a:r>
              <a:rPr lang="nl-NL" sz="2000"/>
              <a:t>, </a:t>
            </a:r>
            <a:r>
              <a:rPr lang="nl-NL" sz="2000" u="sng">
                <a:solidFill>
                  <a:schemeClr val="hlink"/>
                </a:solidFill>
                <a:hlinkClick r:id="rId9"/>
              </a:rPr>
              <a:t>LHV</a:t>
            </a:r>
            <a:r>
              <a:rPr lang="nl-NL" sz="2000"/>
              <a:t>, </a:t>
            </a:r>
            <a:r>
              <a:rPr lang="nl-NL" sz="2000" u="sng">
                <a:solidFill>
                  <a:schemeClr val="hlink"/>
                </a:solidFill>
                <a:hlinkClick r:id="rId10"/>
              </a:rPr>
              <a:t>NVVP</a:t>
            </a:r>
            <a:r>
              <a:rPr lang="nl-NL" sz="2000"/>
              <a:t>, </a:t>
            </a:r>
            <a:r>
              <a:rPr lang="nl-NL" sz="2000" u="sng">
                <a:solidFill>
                  <a:schemeClr val="hlink"/>
                </a:solidFill>
                <a:hlinkClick r:id="rId11"/>
              </a:rPr>
              <a:t>NSG</a:t>
            </a:r>
            <a:r>
              <a:rPr lang="nl-NL" sz="2000"/>
              <a:t>, </a:t>
            </a:r>
            <a:r>
              <a:rPr lang="nl-NL" sz="2000" u="sng">
                <a:solidFill>
                  <a:schemeClr val="hlink"/>
                </a:solidFill>
                <a:hlinkClick r:id="rId12"/>
              </a:rPr>
              <a:t>KAMG</a:t>
            </a:r>
            <a:r>
              <a:rPr lang="nl-NL" sz="2000"/>
              <a:t>, </a:t>
            </a:r>
            <a:r>
              <a:rPr lang="nl-NL" sz="2000" u="sng">
                <a:solidFill>
                  <a:schemeClr val="hlink"/>
                </a:solidFill>
                <a:hlinkClick r:id="rId13"/>
              </a:rPr>
              <a:t>EKANN</a:t>
            </a:r>
            <a:r>
              <a:rPr lang="nl-NL" sz="2000"/>
              <a:t>,  </a:t>
            </a:r>
            <a:r>
              <a:rPr lang="nl-NL" sz="2000" u="sng">
                <a:solidFill>
                  <a:schemeClr val="hlink"/>
                </a:solidFill>
                <a:hlinkClick r:id="rId14"/>
              </a:rPr>
              <a:t>Rode Kruis Nederland</a:t>
            </a:r>
            <a:r>
              <a:rPr lang="nl-NL" sz="2000"/>
              <a:t>, </a:t>
            </a:r>
            <a:r>
              <a:rPr lang="nl-NL" sz="2000" u="sng">
                <a:solidFill>
                  <a:schemeClr val="hlink"/>
                </a:solidFill>
                <a:hlinkClick r:id="rId15"/>
              </a:rPr>
              <a:t>Hiv Vereniging</a:t>
            </a:r>
            <a:r>
              <a:rPr lang="nl-NL" sz="2000"/>
              <a:t> en </a:t>
            </a:r>
            <a:r>
              <a:rPr lang="nl-NL" sz="2000" u="sng">
                <a:solidFill>
                  <a:schemeClr val="hlink"/>
                </a:solidFill>
                <a:hlinkClick r:id="rId16"/>
              </a:rPr>
              <a:t>Vluchtelingenwerk Nederland</a:t>
            </a:r>
            <a:r>
              <a:rPr lang="nl-NL" sz="2000" u="sng"/>
              <a:t> + evt anderen</a:t>
            </a:r>
            <a:endParaRPr sz="2000"/>
          </a:p>
          <a:p>
            <a:pPr marL="228600" lvl="0" indent="-101600" algn="l" rtl="0">
              <a:lnSpc>
                <a:spcPct val="90000"/>
              </a:lnSpc>
              <a:spcBef>
                <a:spcPts val="1000"/>
              </a:spcBef>
              <a:spcAft>
                <a:spcPts val="0"/>
              </a:spcAft>
              <a:buClr>
                <a:schemeClr val="dk1"/>
              </a:buClr>
              <a:buSzPts val="2000"/>
              <a:buNone/>
            </a:pPr>
            <a:endParaRPr sz="2000"/>
          </a:p>
          <a:p>
            <a:pPr marL="228600" lvl="0" indent="-228600" algn="l" rtl="0">
              <a:lnSpc>
                <a:spcPct val="90000"/>
              </a:lnSpc>
              <a:spcBef>
                <a:spcPts val="1000"/>
              </a:spcBef>
              <a:spcAft>
                <a:spcPts val="0"/>
              </a:spcAft>
              <a:buClr>
                <a:schemeClr val="dk1"/>
              </a:buClr>
              <a:buSzPts val="2000"/>
              <a:buChar char="•"/>
            </a:pPr>
            <a:r>
              <a:rPr lang="nl-NL" sz="2000" u="sng"/>
              <a:t>Doel:</a:t>
            </a:r>
            <a:r>
              <a:rPr lang="nl-NL" sz="2000"/>
              <a:t>  samenwerken om informatie over zorg aan ongedocumenteerden te bundelen en zorginstellingen en zorgverleners zo goed mogelijk te informeren over wetgeving, ontwikkelingen, knelpunten en oplossingen. </a:t>
            </a:r>
            <a:endParaRPr/>
          </a:p>
          <a:p>
            <a:pPr marL="228600" lvl="0" indent="-133350" algn="l" rtl="0">
              <a:lnSpc>
                <a:spcPct val="90000"/>
              </a:lnSpc>
              <a:spcBef>
                <a:spcPts val="1000"/>
              </a:spcBef>
              <a:spcAft>
                <a:spcPts val="0"/>
              </a:spcAft>
              <a:buClr>
                <a:schemeClr val="dk1"/>
              </a:buClr>
              <a:buSzPts val="1500"/>
              <a:buNone/>
            </a:pPr>
            <a:endParaRPr sz="1500"/>
          </a:p>
          <a:p>
            <a:pPr marL="228600" lvl="0" indent="-133350" algn="l" rtl="0">
              <a:lnSpc>
                <a:spcPct val="90000"/>
              </a:lnSpc>
              <a:spcBef>
                <a:spcPts val="1000"/>
              </a:spcBef>
              <a:spcAft>
                <a:spcPts val="0"/>
              </a:spcAft>
              <a:buClr>
                <a:schemeClr val="dk1"/>
              </a:buClr>
              <a:buSzPts val="1500"/>
              <a:buNone/>
            </a:pPr>
            <a:endParaRPr sz="1500"/>
          </a:p>
        </p:txBody>
      </p:sp>
      <p:pic>
        <p:nvPicPr>
          <p:cNvPr id="142" name="Google Shape;142;p8" descr="Lampion netwerk logo"/>
          <p:cNvPicPr preferRelativeResize="0"/>
          <p:nvPr/>
        </p:nvPicPr>
        <p:blipFill rotWithShape="1">
          <a:blip r:embed="rId17">
            <a:alphaModFix/>
          </a:blip>
          <a:srcRect l="3795" r="2" b="2"/>
          <a:stretch/>
        </p:blipFill>
        <p:spPr>
          <a:xfrm>
            <a:off x="9638309" y="4408715"/>
            <a:ext cx="2133067" cy="2217202"/>
          </a:xfrm>
          <a:prstGeom prst="rect">
            <a:avLst/>
          </a:prstGeom>
          <a:noFill/>
          <a:ln>
            <a:noFill/>
          </a:ln>
        </p:spPr>
      </p:pic>
      <p:sp>
        <p:nvSpPr>
          <p:cNvPr id="143" name="Google Shape;143;p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nl-NL"/>
              <a:t>6</a:t>
            </a:fld>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48"/>
        <p:cNvGrpSpPr/>
        <p:nvPr/>
      </p:nvGrpSpPr>
      <p:grpSpPr>
        <a:xfrm>
          <a:off x="0" y="0"/>
          <a:ext cx="0" cy="0"/>
          <a:chOff x="0" y="0"/>
          <a:chExt cx="0" cy="0"/>
        </a:xfrm>
      </p:grpSpPr>
      <p:sp>
        <p:nvSpPr>
          <p:cNvPr id="149" name="Google Shape;149;p12"/>
          <p:cNvSpPr txBox="1">
            <a:spLocks noGrp="1"/>
          </p:cNvSpPr>
          <p:nvPr>
            <p:ph type="title"/>
          </p:nvPr>
        </p:nvSpPr>
        <p:spPr>
          <a:xfrm>
            <a:off x="2552701" y="1078154"/>
            <a:ext cx="7421963" cy="775252"/>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FFFFFF"/>
              </a:buClr>
              <a:buSzPts val="3000"/>
              <a:buFont typeface="Play"/>
              <a:buNone/>
            </a:pPr>
            <a:r>
              <a:rPr lang="nl-NL" sz="3000">
                <a:solidFill>
                  <a:srgbClr val="FFFFFF"/>
                </a:solidFill>
              </a:rPr>
              <a:t>Toegankelijkheid: barrières </a:t>
            </a:r>
            <a:endParaRPr/>
          </a:p>
        </p:txBody>
      </p:sp>
      <p:sp>
        <p:nvSpPr>
          <p:cNvPr id="150" name="Google Shape;150;p12"/>
          <p:cNvSpPr txBox="1">
            <a:spLocks noGrp="1"/>
          </p:cNvSpPr>
          <p:nvPr>
            <p:ph type="body" idx="1"/>
          </p:nvPr>
        </p:nvSpPr>
        <p:spPr>
          <a:xfrm>
            <a:off x="2552701" y="2595899"/>
            <a:ext cx="7293023" cy="2762519"/>
          </a:xfrm>
          <a:prstGeom prst="rect">
            <a:avLst/>
          </a:prstGeom>
          <a:noFill/>
          <a:ln>
            <a:noFill/>
          </a:ln>
        </p:spPr>
        <p:txBody>
          <a:bodyPr spcFirstLastPara="1" wrap="square" lIns="91425" tIns="45700" rIns="91425" bIns="45700" anchor="ctr" anchorCtr="0">
            <a:normAutofit/>
          </a:bodyPr>
          <a:lstStyle/>
          <a:p>
            <a:pPr marL="228600" lvl="0" indent="-133350" algn="l" rtl="0">
              <a:lnSpc>
                <a:spcPct val="90000"/>
              </a:lnSpc>
              <a:spcBef>
                <a:spcPts val="0"/>
              </a:spcBef>
              <a:spcAft>
                <a:spcPts val="0"/>
              </a:spcAft>
              <a:buClr>
                <a:schemeClr val="dk1"/>
              </a:buClr>
              <a:buSzPts val="1500"/>
              <a:buNone/>
            </a:pPr>
            <a:endParaRPr sz="1500"/>
          </a:p>
          <a:p>
            <a:pPr marL="228600" lvl="0" indent="-133350" algn="l" rtl="0">
              <a:lnSpc>
                <a:spcPct val="90000"/>
              </a:lnSpc>
              <a:spcBef>
                <a:spcPts val="1000"/>
              </a:spcBef>
              <a:spcAft>
                <a:spcPts val="0"/>
              </a:spcAft>
              <a:buClr>
                <a:schemeClr val="dk1"/>
              </a:buClr>
              <a:buSzPts val="1500"/>
              <a:buNone/>
            </a:pPr>
            <a:endParaRPr sz="1500"/>
          </a:p>
          <a:p>
            <a:pPr marL="228600" lvl="0" indent="-133350" algn="l" rtl="0">
              <a:lnSpc>
                <a:spcPct val="90000"/>
              </a:lnSpc>
              <a:spcBef>
                <a:spcPts val="1000"/>
              </a:spcBef>
              <a:spcAft>
                <a:spcPts val="0"/>
              </a:spcAft>
              <a:buClr>
                <a:schemeClr val="dk1"/>
              </a:buClr>
              <a:buSzPts val="1500"/>
              <a:buNone/>
            </a:pPr>
            <a:endParaRPr sz="1500"/>
          </a:p>
        </p:txBody>
      </p:sp>
      <p:sp>
        <p:nvSpPr>
          <p:cNvPr id="151" name="Google Shape;151;p12"/>
          <p:cNvSpPr txBox="1"/>
          <p:nvPr/>
        </p:nvSpPr>
        <p:spPr>
          <a:xfrm>
            <a:off x="805542" y="599235"/>
            <a:ext cx="6792685" cy="58477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200"/>
              <a:buFont typeface="Arial"/>
              <a:buNone/>
            </a:pPr>
            <a:r>
              <a:rPr lang="nl-NL" sz="3200" b="1" i="0" u="none" strike="noStrike" cap="none">
                <a:solidFill>
                  <a:schemeClr val="dk1"/>
                </a:solidFill>
                <a:latin typeface="Arial"/>
                <a:ea typeface="Arial"/>
                <a:cs typeface="Arial"/>
                <a:sym typeface="Arial"/>
              </a:rPr>
              <a:t>Toegankelijkheid: barrières </a:t>
            </a:r>
            <a:endParaRPr sz="1400" b="0" i="0" u="none" strike="noStrike" cap="none">
              <a:solidFill>
                <a:srgbClr val="000000"/>
              </a:solidFill>
              <a:latin typeface="Arial"/>
              <a:ea typeface="Arial"/>
              <a:cs typeface="Arial"/>
              <a:sym typeface="Arial"/>
            </a:endParaRPr>
          </a:p>
        </p:txBody>
      </p:sp>
      <p:pic>
        <p:nvPicPr>
          <p:cNvPr id="152" name="Google Shape;152;p12" title="cirkel presentatie JWS.jpg"/>
          <p:cNvPicPr preferRelativeResize="0"/>
          <p:nvPr/>
        </p:nvPicPr>
        <p:blipFill rotWithShape="1">
          <a:blip r:embed="rId3">
            <a:alphaModFix/>
          </a:blip>
          <a:srcRect l="21456" t="15622" r="20492" b="15255"/>
          <a:stretch/>
        </p:blipFill>
        <p:spPr>
          <a:xfrm>
            <a:off x="5255225" y="1679800"/>
            <a:ext cx="4590500" cy="4099400"/>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57"/>
        <p:cNvGrpSpPr/>
        <p:nvPr/>
      </p:nvGrpSpPr>
      <p:grpSpPr>
        <a:xfrm>
          <a:off x="0" y="0"/>
          <a:ext cx="0" cy="0"/>
          <a:chOff x="0" y="0"/>
          <a:chExt cx="0" cy="0"/>
        </a:xfrm>
      </p:grpSpPr>
      <p:sp>
        <p:nvSpPr>
          <p:cNvPr id="158" name="Google Shape;158;p13"/>
          <p:cNvSpPr txBox="1">
            <a:spLocks noGrp="1"/>
          </p:cNvSpPr>
          <p:nvPr>
            <p:ph type="title"/>
          </p:nvPr>
        </p:nvSpPr>
        <p:spPr>
          <a:xfrm>
            <a:off x="2552701" y="1078154"/>
            <a:ext cx="7421963" cy="775252"/>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FFFFFF"/>
              </a:buClr>
              <a:buSzPts val="3000"/>
              <a:buFont typeface="Play"/>
              <a:buNone/>
            </a:pPr>
            <a:r>
              <a:rPr lang="nl-NL" sz="3000">
                <a:solidFill>
                  <a:srgbClr val="FFFFFF"/>
                </a:solidFill>
              </a:rPr>
              <a:t>Barrières voortvloeiend uit het systeem </a:t>
            </a:r>
            <a:endParaRPr/>
          </a:p>
        </p:txBody>
      </p:sp>
      <p:sp>
        <p:nvSpPr>
          <p:cNvPr id="159" name="Google Shape;159;p13"/>
          <p:cNvSpPr txBox="1">
            <a:spLocks noGrp="1"/>
          </p:cNvSpPr>
          <p:nvPr>
            <p:ph type="body" idx="1"/>
          </p:nvPr>
        </p:nvSpPr>
        <p:spPr>
          <a:xfrm>
            <a:off x="1453244" y="2448815"/>
            <a:ext cx="8942613" cy="2762519"/>
          </a:xfrm>
          <a:prstGeom prst="rect">
            <a:avLst/>
          </a:prstGeom>
          <a:noFill/>
          <a:ln>
            <a:noFill/>
          </a:ln>
        </p:spPr>
        <p:txBody>
          <a:bodyPr spcFirstLastPara="1" wrap="square" lIns="91425" tIns="45700" rIns="91425" bIns="45700" anchor="ctr" anchorCtr="0">
            <a:normAutofit/>
          </a:bodyPr>
          <a:lstStyle/>
          <a:p>
            <a:pPr marL="228600" lvl="0" indent="-228600" algn="l" rtl="0">
              <a:lnSpc>
                <a:spcPct val="90000"/>
              </a:lnSpc>
              <a:spcBef>
                <a:spcPts val="0"/>
              </a:spcBef>
              <a:spcAft>
                <a:spcPts val="0"/>
              </a:spcAft>
              <a:buClr>
                <a:schemeClr val="dk1"/>
              </a:buClr>
              <a:buSzPts val="2400"/>
              <a:buChar char="•"/>
            </a:pPr>
            <a:r>
              <a:rPr lang="nl-NL" sz="2400"/>
              <a:t>Ongedocumenteerde heeft geen eigen verzekeringsaanspraak </a:t>
            </a:r>
            <a:endParaRPr/>
          </a:p>
          <a:p>
            <a:pPr marL="228600" lvl="0" indent="-228600" algn="l" rtl="0">
              <a:lnSpc>
                <a:spcPct val="90000"/>
              </a:lnSpc>
              <a:spcBef>
                <a:spcPts val="1000"/>
              </a:spcBef>
              <a:spcAft>
                <a:spcPts val="0"/>
              </a:spcAft>
              <a:buClr>
                <a:schemeClr val="dk1"/>
              </a:buClr>
              <a:buSzPts val="2400"/>
              <a:buChar char="•"/>
            </a:pPr>
            <a:r>
              <a:rPr lang="nl-NL" sz="2400"/>
              <a:t>Verantwoordelijkheid overheid afgewend op zorgverleners </a:t>
            </a:r>
            <a:endParaRPr/>
          </a:p>
          <a:p>
            <a:pPr marL="228600" lvl="0" indent="-228600" algn="l" rtl="0">
              <a:lnSpc>
                <a:spcPct val="90000"/>
              </a:lnSpc>
              <a:spcBef>
                <a:spcPts val="1000"/>
              </a:spcBef>
              <a:spcAft>
                <a:spcPts val="0"/>
              </a:spcAft>
              <a:buClr>
                <a:schemeClr val="dk1"/>
              </a:buClr>
              <a:buSzPts val="2400"/>
              <a:buChar char="•"/>
            </a:pPr>
            <a:r>
              <a:rPr lang="nl-NL" sz="2400"/>
              <a:t>Niet alle kosten worden vergoed</a:t>
            </a:r>
            <a:endParaRPr/>
          </a:p>
          <a:p>
            <a:pPr marL="228600" lvl="0" indent="-228600" algn="l" rtl="0">
              <a:lnSpc>
                <a:spcPct val="90000"/>
              </a:lnSpc>
              <a:spcBef>
                <a:spcPts val="1000"/>
              </a:spcBef>
              <a:spcAft>
                <a:spcPts val="0"/>
              </a:spcAft>
              <a:buClr>
                <a:schemeClr val="dk1"/>
              </a:buClr>
              <a:buSzPts val="2400"/>
              <a:buChar char="•"/>
            </a:pPr>
            <a:r>
              <a:rPr lang="nl-NL" sz="2400"/>
              <a:t>Ontmoedigen illegaal verblijf lijkt belangrijker te worden geacht dan gezondheid</a:t>
            </a:r>
            <a:endParaRPr/>
          </a:p>
          <a:p>
            <a:pPr marL="0" lvl="0" indent="0" algn="l" rtl="0">
              <a:lnSpc>
                <a:spcPct val="90000"/>
              </a:lnSpc>
              <a:spcBef>
                <a:spcPts val="1000"/>
              </a:spcBef>
              <a:spcAft>
                <a:spcPts val="0"/>
              </a:spcAft>
              <a:buClr>
                <a:schemeClr val="dk1"/>
              </a:buClr>
              <a:buSzPts val="1800"/>
              <a:buNone/>
            </a:pPr>
            <a:endParaRPr sz="1800"/>
          </a:p>
          <a:p>
            <a:pPr marL="228600" lvl="0" indent="-133350" algn="l" rtl="0">
              <a:lnSpc>
                <a:spcPct val="90000"/>
              </a:lnSpc>
              <a:spcBef>
                <a:spcPts val="1000"/>
              </a:spcBef>
              <a:spcAft>
                <a:spcPts val="0"/>
              </a:spcAft>
              <a:buClr>
                <a:schemeClr val="dk1"/>
              </a:buClr>
              <a:buSzPts val="1500"/>
              <a:buNone/>
            </a:pPr>
            <a:endParaRPr sz="1500"/>
          </a:p>
        </p:txBody>
      </p:sp>
      <p:sp>
        <p:nvSpPr>
          <p:cNvPr id="160" name="Google Shape;160;p13"/>
          <p:cNvSpPr txBox="1"/>
          <p:nvPr/>
        </p:nvSpPr>
        <p:spPr>
          <a:xfrm>
            <a:off x="1453244" y="938780"/>
            <a:ext cx="9916886" cy="707886"/>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4000"/>
              <a:buFont typeface="Arial"/>
              <a:buNone/>
            </a:pPr>
            <a:r>
              <a:rPr lang="nl-NL" sz="4000" b="1" i="0" u="none" strike="noStrike" cap="none">
                <a:solidFill>
                  <a:schemeClr val="dk1"/>
                </a:solidFill>
                <a:latin typeface="Arial"/>
                <a:ea typeface="Arial"/>
                <a:cs typeface="Arial"/>
                <a:sym typeface="Arial"/>
              </a:rPr>
              <a:t>Barrières voortvloeiend uit het systeem </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65"/>
        <p:cNvGrpSpPr/>
        <p:nvPr/>
      </p:nvGrpSpPr>
      <p:grpSpPr>
        <a:xfrm>
          <a:off x="0" y="0"/>
          <a:ext cx="0" cy="0"/>
          <a:chOff x="0" y="0"/>
          <a:chExt cx="0" cy="0"/>
        </a:xfrm>
      </p:grpSpPr>
      <p:sp>
        <p:nvSpPr>
          <p:cNvPr id="166" name="Google Shape;166;p14"/>
          <p:cNvSpPr txBox="1">
            <a:spLocks noGrp="1"/>
          </p:cNvSpPr>
          <p:nvPr>
            <p:ph type="title"/>
          </p:nvPr>
        </p:nvSpPr>
        <p:spPr>
          <a:xfrm>
            <a:off x="1121229" y="642257"/>
            <a:ext cx="8853435" cy="1211149"/>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000"/>
              <a:buFont typeface="Play"/>
              <a:buNone/>
            </a:pPr>
            <a:r>
              <a:rPr lang="nl-NL" sz="4000" b="1"/>
              <a:t>Barrières vanuit overheidsbeleid</a:t>
            </a:r>
            <a:endParaRPr/>
          </a:p>
        </p:txBody>
      </p:sp>
      <p:sp>
        <p:nvSpPr>
          <p:cNvPr id="167" name="Google Shape;167;p14"/>
          <p:cNvSpPr txBox="1">
            <a:spLocks noGrp="1"/>
          </p:cNvSpPr>
          <p:nvPr>
            <p:ph type="body" idx="1"/>
          </p:nvPr>
        </p:nvSpPr>
        <p:spPr>
          <a:xfrm>
            <a:off x="1279072" y="2754250"/>
            <a:ext cx="7293023" cy="3461493"/>
          </a:xfrm>
          <a:prstGeom prst="rect">
            <a:avLst/>
          </a:prstGeom>
          <a:noFill/>
          <a:ln>
            <a:noFill/>
          </a:ln>
        </p:spPr>
        <p:txBody>
          <a:bodyPr spcFirstLastPara="1" wrap="square" lIns="91425" tIns="45700" rIns="91425" bIns="45700" anchor="ctr" anchorCtr="0">
            <a:normAutofit/>
          </a:bodyPr>
          <a:lstStyle/>
          <a:p>
            <a:pPr marL="228600" lvl="0" indent="-228600" algn="l" rtl="0">
              <a:lnSpc>
                <a:spcPct val="90000"/>
              </a:lnSpc>
              <a:spcBef>
                <a:spcPts val="0"/>
              </a:spcBef>
              <a:spcAft>
                <a:spcPts val="0"/>
              </a:spcAft>
              <a:buClr>
                <a:schemeClr val="dk1"/>
              </a:buClr>
              <a:buSzPts val="2400"/>
              <a:buChar char="•"/>
            </a:pPr>
            <a:r>
              <a:rPr lang="nl-NL" sz="2400">
                <a:latin typeface="Calibri"/>
                <a:ea typeface="Calibri"/>
                <a:cs typeface="Calibri"/>
                <a:sym typeface="Calibri"/>
              </a:rPr>
              <a:t>Onvoldoende zicht op de toegang tot zorg</a:t>
            </a:r>
            <a:endParaRPr/>
          </a:p>
          <a:p>
            <a:pPr marL="228600" lvl="0" indent="-228600" algn="l" rtl="0">
              <a:lnSpc>
                <a:spcPct val="90000"/>
              </a:lnSpc>
              <a:spcBef>
                <a:spcPts val="1000"/>
              </a:spcBef>
              <a:spcAft>
                <a:spcPts val="0"/>
              </a:spcAft>
              <a:buClr>
                <a:schemeClr val="dk1"/>
              </a:buClr>
              <a:buSzPts val="2400"/>
              <a:buChar char="•"/>
            </a:pPr>
            <a:r>
              <a:rPr lang="nl-NL" sz="2400">
                <a:latin typeface="Calibri"/>
                <a:ea typeface="Calibri"/>
                <a:cs typeface="Calibri"/>
                <a:sym typeface="Calibri"/>
              </a:rPr>
              <a:t>Onvoldoende voorlichting en informatie over ‘aanspraak’ op zorg</a:t>
            </a:r>
            <a:endParaRPr/>
          </a:p>
          <a:p>
            <a:pPr marL="228600" lvl="0" indent="-228600" algn="l" rtl="0">
              <a:lnSpc>
                <a:spcPct val="90000"/>
              </a:lnSpc>
              <a:spcBef>
                <a:spcPts val="1000"/>
              </a:spcBef>
              <a:spcAft>
                <a:spcPts val="0"/>
              </a:spcAft>
              <a:buClr>
                <a:schemeClr val="dk1"/>
              </a:buClr>
              <a:buSzPts val="2400"/>
              <a:buChar char="•"/>
            </a:pPr>
            <a:r>
              <a:rPr lang="nl-NL" sz="2400">
                <a:latin typeface="Calibri"/>
                <a:ea typeface="Calibri"/>
                <a:cs typeface="Calibri"/>
                <a:sym typeface="Calibri"/>
              </a:rPr>
              <a:t>Het niet vergoeden van niet-medisch noodzakelijke zorg die later medisch noodzakelijk kan worden (bijv. mondzorg) </a:t>
            </a:r>
            <a:endParaRPr/>
          </a:p>
          <a:p>
            <a:pPr marL="228600" lvl="0" indent="-228600" algn="l" rtl="0">
              <a:lnSpc>
                <a:spcPct val="90000"/>
              </a:lnSpc>
              <a:spcBef>
                <a:spcPts val="1000"/>
              </a:spcBef>
              <a:spcAft>
                <a:spcPts val="0"/>
              </a:spcAft>
              <a:buClr>
                <a:schemeClr val="dk1"/>
              </a:buClr>
              <a:buSzPts val="2400"/>
              <a:buChar char="•"/>
            </a:pPr>
            <a:r>
              <a:rPr lang="nl-NL" sz="2400">
                <a:latin typeface="Calibri"/>
                <a:ea typeface="Calibri"/>
                <a:cs typeface="Calibri"/>
                <a:sym typeface="Calibri"/>
              </a:rPr>
              <a:t>Tolkenvergoeding afgeschaft in 2012 (sinds 1 januari 2022 ggz wel vergoed)</a:t>
            </a:r>
            <a:endParaRPr/>
          </a:p>
          <a:p>
            <a:pPr marL="228600" lvl="0" indent="-76200" algn="l" rtl="0">
              <a:lnSpc>
                <a:spcPct val="90000"/>
              </a:lnSpc>
              <a:spcBef>
                <a:spcPts val="1000"/>
              </a:spcBef>
              <a:spcAft>
                <a:spcPts val="0"/>
              </a:spcAft>
              <a:buClr>
                <a:schemeClr val="dk1"/>
              </a:buClr>
              <a:buSzPts val="2400"/>
              <a:buNone/>
            </a:pPr>
            <a:endParaRPr sz="2400">
              <a:latin typeface="Calibri"/>
              <a:ea typeface="Calibri"/>
              <a:cs typeface="Calibri"/>
              <a:sym typeface="Calibri"/>
            </a:endParaRPr>
          </a:p>
          <a:p>
            <a:pPr marL="0" lvl="0" indent="0" algn="l" rtl="0">
              <a:lnSpc>
                <a:spcPct val="90000"/>
              </a:lnSpc>
              <a:spcBef>
                <a:spcPts val="1000"/>
              </a:spcBef>
              <a:spcAft>
                <a:spcPts val="0"/>
              </a:spcAft>
              <a:buClr>
                <a:schemeClr val="dk1"/>
              </a:buClr>
              <a:buSzPts val="1500"/>
              <a:buNone/>
            </a:pPr>
            <a:endParaRPr sz="1500">
              <a:latin typeface="Calibri"/>
              <a:ea typeface="Calibri"/>
              <a:cs typeface="Calibri"/>
              <a:sym typeface="Calibri"/>
            </a:endParaRPr>
          </a:p>
          <a:p>
            <a:pPr marL="228600" lvl="0" indent="-133350" algn="l" rtl="0">
              <a:lnSpc>
                <a:spcPct val="90000"/>
              </a:lnSpc>
              <a:spcBef>
                <a:spcPts val="1000"/>
              </a:spcBef>
              <a:spcAft>
                <a:spcPts val="0"/>
              </a:spcAft>
              <a:buClr>
                <a:schemeClr val="dk1"/>
              </a:buClr>
              <a:buSzPts val="1500"/>
              <a:buNone/>
            </a:pPr>
            <a:endParaRPr sz="1500"/>
          </a:p>
        </p:txBody>
      </p:sp>
    </p:spTree>
  </p:cSld>
  <p:clrMapOvr>
    <a:masterClrMapping/>
  </p:clrMapOvr>
</p:sld>
</file>

<file path=ppt/theme/theme1.xml><?xml version="1.0" encoding="utf-8"?>
<a:theme xmlns:a="http://schemas.openxmlformats.org/drawingml/2006/main" name="Kantoorthema">
  <a:themeElements>
    <a:clrScheme name="Office">
      <a:dk1>
        <a:srgbClr val="000000"/>
      </a:dk1>
      <a:lt1>
        <a:srgbClr val="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Kantoorthema">
  <a:themeElements>
    <a:clrScheme name="Office">
      <a:dk1>
        <a:srgbClr val="000000"/>
      </a:dk1>
      <a:lt1>
        <a:srgbClr val="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TotalTime>
  <Words>1689</Words>
  <Application>Microsoft Macintosh PowerPoint</Application>
  <PresentationFormat>Breedbeeld</PresentationFormat>
  <Paragraphs>165</Paragraphs>
  <Slides>16</Slides>
  <Notes>16</Notes>
  <HiddenSlides>4</HiddenSlides>
  <MMClips>0</MMClips>
  <ScaleCrop>false</ScaleCrop>
  <HeadingPairs>
    <vt:vector size="6" baseType="variant">
      <vt:variant>
        <vt:lpstr>Gebruikte lettertypen</vt:lpstr>
      </vt:variant>
      <vt:variant>
        <vt:i4>5</vt:i4>
      </vt:variant>
      <vt:variant>
        <vt:lpstr>Thema</vt:lpstr>
      </vt:variant>
      <vt:variant>
        <vt:i4>1</vt:i4>
      </vt:variant>
      <vt:variant>
        <vt:lpstr>Diatitels</vt:lpstr>
      </vt:variant>
      <vt:variant>
        <vt:i4>16</vt:i4>
      </vt:variant>
    </vt:vector>
  </HeadingPairs>
  <TitlesOfParts>
    <vt:vector size="22" baseType="lpstr">
      <vt:lpstr>Arial</vt:lpstr>
      <vt:lpstr>Aptos</vt:lpstr>
      <vt:lpstr>Calibri</vt:lpstr>
      <vt:lpstr>Open Sans</vt:lpstr>
      <vt:lpstr>Play</vt:lpstr>
      <vt:lpstr>Kantoorthema</vt:lpstr>
      <vt:lpstr>Workshop:  Recht op zorg kent geen verblijfsstatus - samen leren van de praktijk</vt:lpstr>
      <vt:lpstr>Recht op zorg kent geen verblijfsstatus- samen leren van de praktijk in het werken met ongedocumenteerde mensen</vt:lpstr>
      <vt:lpstr>Gezondheidsproblemen ongedocumenteerden</vt:lpstr>
      <vt:lpstr>Determinanten gezondheid ongedocumenteerden</vt:lpstr>
      <vt:lpstr>PowerPoint-presentatie</vt:lpstr>
      <vt:lpstr>  LAMPION = Landelijk informatie – en Adviespunt Medische Procedure Illegalen, Ongedocumenteerden en Niet toegelaten asielzoekers.  </vt:lpstr>
      <vt:lpstr>Toegankelijkheid: barrières </vt:lpstr>
      <vt:lpstr>Barrières voortvloeiend uit het systeem </vt:lpstr>
      <vt:lpstr>Barrières vanuit overheidsbeleid</vt:lpstr>
      <vt:lpstr>Barrières aan de kant van zorgverleners</vt:lpstr>
      <vt:lpstr>Plenaire terugkoppeling</vt:lpstr>
      <vt:lpstr>Welke organisaties houden zich allemaal bezig met de problematiek van ongedocumenteerde mensen en wat is hun Focus?</vt:lpstr>
      <vt:lpstr>Te onderscheiden groepen ongedocumenteerden met  verschillende motieven, sociale netwerken en aspiraties .   Uit:  onderzoek door oa  Regenboog groep  - “Vechten met het Leven” – Een kwalitatief onderzoek naar de leefomstandigheden van ongedocumenteerde oudere migranten in Nederland – 2022 </vt:lpstr>
      <vt:lpstr>Wat doet JWS tav ongedocumenteeerde mensen?</vt:lpstr>
      <vt:lpstr>Inzet van JWS op het onderwerp Ongedocumenteerden</vt:lpstr>
      <vt:lpstr>  Wat als je patiënt onverzekerd is?  Zie Wegwijzer aan onverzekerden     www.sgkz.nl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Alette Broekens</dc:creator>
  <cp:lastModifiedBy>Femke Vrij | KAMG</cp:lastModifiedBy>
  <cp:revision>4</cp:revision>
  <cp:lastPrinted>2026-04-06T19:33:46Z</cp:lastPrinted>
  <dcterms:created xsi:type="dcterms:W3CDTF">2026-03-24T15:09:49Z</dcterms:created>
  <dcterms:modified xsi:type="dcterms:W3CDTF">2026-04-10T05:37:33Z</dcterms:modified>
</cp:coreProperties>
</file>