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765" r:id="rId2"/>
  </p:sldMasterIdLst>
  <p:notesMasterIdLst>
    <p:notesMasterId r:id="rId32"/>
  </p:notesMasterIdLst>
  <p:sldIdLst>
    <p:sldId id="256" r:id="rId3"/>
    <p:sldId id="359" r:id="rId4"/>
    <p:sldId id="361" r:id="rId5"/>
    <p:sldId id="257" r:id="rId6"/>
    <p:sldId id="349" r:id="rId7"/>
    <p:sldId id="362" r:id="rId8"/>
    <p:sldId id="272" r:id="rId9"/>
    <p:sldId id="350" r:id="rId10"/>
    <p:sldId id="260" r:id="rId11"/>
    <p:sldId id="351" r:id="rId12"/>
    <p:sldId id="269" r:id="rId13"/>
    <p:sldId id="354" r:id="rId14"/>
    <p:sldId id="259" r:id="rId15"/>
    <p:sldId id="294" r:id="rId16"/>
    <p:sldId id="352" r:id="rId17"/>
    <p:sldId id="263" r:id="rId18"/>
    <p:sldId id="303" r:id="rId19"/>
    <p:sldId id="261" r:id="rId20"/>
    <p:sldId id="283" r:id="rId21"/>
    <p:sldId id="353" r:id="rId22"/>
    <p:sldId id="296" r:id="rId23"/>
    <p:sldId id="331" r:id="rId24"/>
    <p:sldId id="337" r:id="rId25"/>
    <p:sldId id="304" r:id="rId26"/>
    <p:sldId id="357" r:id="rId27"/>
    <p:sldId id="284" r:id="rId28"/>
    <p:sldId id="355" r:id="rId29"/>
    <p:sldId id="356" r:id="rId30"/>
    <p:sldId id="35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6D2AD7-CA97-4BCF-B8EB-A45F11C04060}" v="1" dt="2026-04-11T09:33:47.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57" autoAdjust="0"/>
    <p:restoredTop sz="75867" autoAdjust="0"/>
  </p:normalViewPr>
  <p:slideViewPr>
    <p:cSldViewPr snapToGrid="0">
      <p:cViewPr varScale="1">
        <p:scale>
          <a:sx n="85" d="100"/>
          <a:sy n="85" d="100"/>
        </p:scale>
        <p:origin x="1696"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B00408-FF8F-46C6-AC32-290C96FC68DE}"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5E887EFF-D96A-405B-B850-AF19C659C427}">
      <dgm:prSet/>
      <dgm:spPr/>
      <dgm:t>
        <a:bodyPr/>
        <a:lstStyle/>
        <a:p>
          <a:r>
            <a:rPr lang="nl-NL" b="0" i="0" baseline="0" dirty="0"/>
            <a:t>Introductie</a:t>
          </a:r>
          <a:endParaRPr lang="en-US" dirty="0"/>
        </a:p>
      </dgm:t>
    </dgm:pt>
    <dgm:pt modelId="{5342BF69-E399-480A-B238-8AA3BD331763}" type="parTrans" cxnId="{2C8797C4-C22C-4D1B-9D45-039FD773D164}">
      <dgm:prSet/>
      <dgm:spPr/>
      <dgm:t>
        <a:bodyPr/>
        <a:lstStyle/>
        <a:p>
          <a:endParaRPr lang="en-US"/>
        </a:p>
      </dgm:t>
    </dgm:pt>
    <dgm:pt modelId="{AD041373-3863-4F22-97D3-164502511A7B}" type="sibTrans" cxnId="{2C8797C4-C22C-4D1B-9D45-039FD773D164}">
      <dgm:prSet/>
      <dgm:spPr/>
      <dgm:t>
        <a:bodyPr/>
        <a:lstStyle/>
        <a:p>
          <a:endParaRPr lang="en-US"/>
        </a:p>
      </dgm:t>
    </dgm:pt>
    <dgm:pt modelId="{D3E310A8-1931-44EF-B607-53594BB4E890}">
      <dgm:prSet/>
      <dgm:spPr/>
      <dgm:t>
        <a:bodyPr/>
        <a:lstStyle/>
        <a:p>
          <a:r>
            <a:rPr lang="nl-NL" b="0" i="0" baseline="0" dirty="0"/>
            <a:t>Isolatie in (vreemdelingen) detentie</a:t>
          </a:r>
          <a:endParaRPr lang="en-US" dirty="0"/>
        </a:p>
      </dgm:t>
    </dgm:pt>
    <dgm:pt modelId="{C6BB3527-BB6B-4175-8651-821542252916}" type="parTrans" cxnId="{79846B84-B99A-464B-A5A3-691DAB0A09D3}">
      <dgm:prSet/>
      <dgm:spPr/>
      <dgm:t>
        <a:bodyPr/>
        <a:lstStyle/>
        <a:p>
          <a:endParaRPr lang="en-US"/>
        </a:p>
      </dgm:t>
    </dgm:pt>
    <dgm:pt modelId="{8DF243D2-7D36-4EA0-BB36-34B25DBB8067}" type="sibTrans" cxnId="{79846B84-B99A-464B-A5A3-691DAB0A09D3}">
      <dgm:prSet/>
      <dgm:spPr/>
      <dgm:t>
        <a:bodyPr/>
        <a:lstStyle/>
        <a:p>
          <a:endParaRPr lang="en-US"/>
        </a:p>
      </dgm:t>
    </dgm:pt>
    <dgm:pt modelId="{2E0DB159-DF5A-4F8B-9604-4D20848CDA38}">
      <dgm:prSet/>
      <dgm:spPr/>
      <dgm:t>
        <a:bodyPr/>
        <a:lstStyle/>
        <a:p>
          <a:r>
            <a:rPr lang="nl-NL" b="0" i="0" baseline="0" dirty="0"/>
            <a:t>Schadelijke effecten isolatie</a:t>
          </a:r>
          <a:endParaRPr lang="en-US" dirty="0"/>
        </a:p>
      </dgm:t>
    </dgm:pt>
    <dgm:pt modelId="{FDD726B7-71BE-4789-A1B1-475B7EF65C18}" type="parTrans" cxnId="{09FFA956-219F-4952-8143-0514CD1E6B03}">
      <dgm:prSet/>
      <dgm:spPr/>
      <dgm:t>
        <a:bodyPr/>
        <a:lstStyle/>
        <a:p>
          <a:endParaRPr lang="en-US"/>
        </a:p>
      </dgm:t>
    </dgm:pt>
    <dgm:pt modelId="{BCE29B32-DEAD-4E72-8453-3D1D0E98680F}" type="sibTrans" cxnId="{09FFA956-219F-4952-8143-0514CD1E6B03}">
      <dgm:prSet/>
      <dgm:spPr/>
      <dgm:t>
        <a:bodyPr/>
        <a:lstStyle/>
        <a:p>
          <a:endParaRPr lang="en-US"/>
        </a:p>
      </dgm:t>
    </dgm:pt>
    <dgm:pt modelId="{21272554-35ED-4E24-B2AF-FE2A3997C53C}">
      <dgm:prSet/>
      <dgm:spPr/>
      <dgm:t>
        <a:bodyPr/>
        <a:lstStyle/>
        <a:p>
          <a:endParaRPr lang="en-US" dirty="0"/>
        </a:p>
      </dgm:t>
    </dgm:pt>
    <dgm:pt modelId="{B660A0C1-C41F-4ADB-8F81-B33D7DA5C64F}" type="parTrans" cxnId="{B835664A-8213-4CD6-8189-B4BC9730A777}">
      <dgm:prSet/>
      <dgm:spPr/>
      <dgm:t>
        <a:bodyPr/>
        <a:lstStyle/>
        <a:p>
          <a:endParaRPr lang="en-US"/>
        </a:p>
      </dgm:t>
    </dgm:pt>
    <dgm:pt modelId="{2DE631D8-B701-4376-BC2A-15D4C0503FF9}" type="sibTrans" cxnId="{B835664A-8213-4CD6-8189-B4BC9730A777}">
      <dgm:prSet/>
      <dgm:spPr/>
      <dgm:t>
        <a:bodyPr/>
        <a:lstStyle/>
        <a:p>
          <a:endParaRPr lang="en-US"/>
        </a:p>
      </dgm:t>
    </dgm:pt>
    <dgm:pt modelId="{4B56A012-31E8-40D0-A582-817157CAAFB2}">
      <dgm:prSet/>
      <dgm:spPr/>
      <dgm:t>
        <a:bodyPr/>
        <a:lstStyle/>
        <a:p>
          <a:r>
            <a:rPr lang="nl-NL" b="0" i="0" baseline="0" dirty="0"/>
            <a:t>Hoe verminderen van isolatie in het gevangeniswezen?</a:t>
          </a:r>
          <a:endParaRPr lang="en-US" dirty="0"/>
        </a:p>
      </dgm:t>
    </dgm:pt>
    <dgm:pt modelId="{8AF0B719-9219-42F3-8389-8AA9C0F0E682}" type="parTrans" cxnId="{3A6AB3FE-EF27-4C0E-AF4E-72B9F615AF68}">
      <dgm:prSet/>
      <dgm:spPr/>
      <dgm:t>
        <a:bodyPr/>
        <a:lstStyle/>
        <a:p>
          <a:endParaRPr lang="en-US"/>
        </a:p>
      </dgm:t>
    </dgm:pt>
    <dgm:pt modelId="{629BD168-5F91-4B15-B54B-69D5F69BF60B}" type="sibTrans" cxnId="{3A6AB3FE-EF27-4C0E-AF4E-72B9F615AF68}">
      <dgm:prSet/>
      <dgm:spPr/>
      <dgm:t>
        <a:bodyPr/>
        <a:lstStyle/>
        <a:p>
          <a:endParaRPr lang="en-US"/>
        </a:p>
      </dgm:t>
    </dgm:pt>
    <dgm:pt modelId="{3DE0DFA9-A0D0-4859-9A1E-7E77FB7DDE80}" type="pres">
      <dgm:prSet presAssocID="{A9B00408-FF8F-46C6-AC32-290C96FC68DE}" presName="vert0" presStyleCnt="0">
        <dgm:presLayoutVars>
          <dgm:dir/>
          <dgm:animOne val="branch"/>
          <dgm:animLvl val="lvl"/>
        </dgm:presLayoutVars>
      </dgm:prSet>
      <dgm:spPr/>
    </dgm:pt>
    <dgm:pt modelId="{2F77B07F-BC7F-4DA6-88D0-13F05181C00F}" type="pres">
      <dgm:prSet presAssocID="{5E887EFF-D96A-405B-B850-AF19C659C427}" presName="thickLine" presStyleLbl="alignNode1" presStyleIdx="0" presStyleCnt="5"/>
      <dgm:spPr/>
    </dgm:pt>
    <dgm:pt modelId="{755A3581-8C9C-46DA-A542-E3C4A9CA0A6B}" type="pres">
      <dgm:prSet presAssocID="{5E887EFF-D96A-405B-B850-AF19C659C427}" presName="horz1" presStyleCnt="0"/>
      <dgm:spPr/>
    </dgm:pt>
    <dgm:pt modelId="{75A364B3-2FC4-4D4A-8BB5-3D31D8C500C3}" type="pres">
      <dgm:prSet presAssocID="{5E887EFF-D96A-405B-B850-AF19C659C427}" presName="tx1" presStyleLbl="revTx" presStyleIdx="0" presStyleCnt="5"/>
      <dgm:spPr/>
    </dgm:pt>
    <dgm:pt modelId="{7BB3C836-461B-4317-8FC7-2A0013F563E1}" type="pres">
      <dgm:prSet presAssocID="{5E887EFF-D96A-405B-B850-AF19C659C427}" presName="vert1" presStyleCnt="0"/>
      <dgm:spPr/>
    </dgm:pt>
    <dgm:pt modelId="{28DE26A6-18C8-42F3-B808-EBA96EE4C927}" type="pres">
      <dgm:prSet presAssocID="{D3E310A8-1931-44EF-B607-53594BB4E890}" presName="thickLine" presStyleLbl="alignNode1" presStyleIdx="1" presStyleCnt="5"/>
      <dgm:spPr/>
    </dgm:pt>
    <dgm:pt modelId="{EC6A7043-2B44-4178-B84E-EA18842ED2EB}" type="pres">
      <dgm:prSet presAssocID="{D3E310A8-1931-44EF-B607-53594BB4E890}" presName="horz1" presStyleCnt="0"/>
      <dgm:spPr/>
    </dgm:pt>
    <dgm:pt modelId="{B603E161-6960-46BF-BC81-B4CC2731030D}" type="pres">
      <dgm:prSet presAssocID="{D3E310A8-1931-44EF-B607-53594BB4E890}" presName="tx1" presStyleLbl="revTx" presStyleIdx="1" presStyleCnt="5"/>
      <dgm:spPr/>
    </dgm:pt>
    <dgm:pt modelId="{E6E289E3-982B-4CB6-BFF3-AB4156AB1593}" type="pres">
      <dgm:prSet presAssocID="{D3E310A8-1931-44EF-B607-53594BB4E890}" presName="vert1" presStyleCnt="0"/>
      <dgm:spPr/>
    </dgm:pt>
    <dgm:pt modelId="{3D6382FA-779E-450C-B457-58294CF58612}" type="pres">
      <dgm:prSet presAssocID="{2E0DB159-DF5A-4F8B-9604-4D20848CDA38}" presName="thickLine" presStyleLbl="alignNode1" presStyleIdx="2" presStyleCnt="5"/>
      <dgm:spPr/>
    </dgm:pt>
    <dgm:pt modelId="{70F551D1-75D2-429B-AC20-A23C212804AA}" type="pres">
      <dgm:prSet presAssocID="{2E0DB159-DF5A-4F8B-9604-4D20848CDA38}" presName="horz1" presStyleCnt="0"/>
      <dgm:spPr/>
    </dgm:pt>
    <dgm:pt modelId="{D4B534C3-03C9-4357-8038-B930A1A3C164}" type="pres">
      <dgm:prSet presAssocID="{2E0DB159-DF5A-4F8B-9604-4D20848CDA38}" presName="tx1" presStyleLbl="revTx" presStyleIdx="2" presStyleCnt="5"/>
      <dgm:spPr/>
    </dgm:pt>
    <dgm:pt modelId="{ED63D2E2-C08F-4410-9418-BEAC1EF134A7}" type="pres">
      <dgm:prSet presAssocID="{2E0DB159-DF5A-4F8B-9604-4D20848CDA38}" presName="vert1" presStyleCnt="0"/>
      <dgm:spPr/>
    </dgm:pt>
    <dgm:pt modelId="{1CEB43C3-919A-4DD9-A36C-C4103FAEE7FD}" type="pres">
      <dgm:prSet presAssocID="{4B56A012-31E8-40D0-A582-817157CAAFB2}" presName="thickLine" presStyleLbl="alignNode1" presStyleIdx="3" presStyleCnt="5"/>
      <dgm:spPr/>
    </dgm:pt>
    <dgm:pt modelId="{D7388B05-573D-4BD8-AC29-0EA8F92996B1}" type="pres">
      <dgm:prSet presAssocID="{4B56A012-31E8-40D0-A582-817157CAAFB2}" presName="horz1" presStyleCnt="0"/>
      <dgm:spPr/>
    </dgm:pt>
    <dgm:pt modelId="{CD8C2C57-2D0E-4184-95C1-8DC308BBBCC6}" type="pres">
      <dgm:prSet presAssocID="{4B56A012-31E8-40D0-A582-817157CAAFB2}" presName="tx1" presStyleLbl="revTx" presStyleIdx="3" presStyleCnt="5"/>
      <dgm:spPr/>
    </dgm:pt>
    <dgm:pt modelId="{20350717-45E3-4455-B711-1218B007A272}" type="pres">
      <dgm:prSet presAssocID="{4B56A012-31E8-40D0-A582-817157CAAFB2}" presName="vert1" presStyleCnt="0"/>
      <dgm:spPr/>
    </dgm:pt>
    <dgm:pt modelId="{24594765-1C92-4961-924F-AFB7DFFBADB0}" type="pres">
      <dgm:prSet presAssocID="{21272554-35ED-4E24-B2AF-FE2A3997C53C}" presName="thickLine" presStyleLbl="alignNode1" presStyleIdx="4" presStyleCnt="5"/>
      <dgm:spPr/>
    </dgm:pt>
    <dgm:pt modelId="{A1ED7A3A-9782-4CED-9D89-643D4130923B}" type="pres">
      <dgm:prSet presAssocID="{21272554-35ED-4E24-B2AF-FE2A3997C53C}" presName="horz1" presStyleCnt="0"/>
      <dgm:spPr/>
    </dgm:pt>
    <dgm:pt modelId="{2AFEAD4D-885D-4E25-919B-6227AB287AD3}" type="pres">
      <dgm:prSet presAssocID="{21272554-35ED-4E24-B2AF-FE2A3997C53C}" presName="tx1" presStyleLbl="revTx" presStyleIdx="4" presStyleCnt="5"/>
      <dgm:spPr/>
    </dgm:pt>
    <dgm:pt modelId="{0C38E5E2-3C0F-4BFC-B6D0-18728739928A}" type="pres">
      <dgm:prSet presAssocID="{21272554-35ED-4E24-B2AF-FE2A3997C53C}" presName="vert1" presStyleCnt="0"/>
      <dgm:spPr/>
    </dgm:pt>
  </dgm:ptLst>
  <dgm:cxnLst>
    <dgm:cxn modelId="{22D0CA25-9A14-4155-8481-034012B28A84}" type="presOf" srcId="{5E887EFF-D96A-405B-B850-AF19C659C427}" destId="{75A364B3-2FC4-4D4A-8BB5-3D31D8C500C3}" srcOrd="0" destOrd="0" presId="urn:microsoft.com/office/officeart/2008/layout/LinedList"/>
    <dgm:cxn modelId="{B835664A-8213-4CD6-8189-B4BC9730A777}" srcId="{A9B00408-FF8F-46C6-AC32-290C96FC68DE}" destId="{21272554-35ED-4E24-B2AF-FE2A3997C53C}" srcOrd="4" destOrd="0" parTransId="{B660A0C1-C41F-4ADB-8F81-B33D7DA5C64F}" sibTransId="{2DE631D8-B701-4376-BC2A-15D4C0503FF9}"/>
    <dgm:cxn modelId="{09FFA956-219F-4952-8143-0514CD1E6B03}" srcId="{A9B00408-FF8F-46C6-AC32-290C96FC68DE}" destId="{2E0DB159-DF5A-4F8B-9604-4D20848CDA38}" srcOrd="2" destOrd="0" parTransId="{FDD726B7-71BE-4789-A1B1-475B7EF65C18}" sibTransId="{BCE29B32-DEAD-4E72-8453-3D1D0E98680F}"/>
    <dgm:cxn modelId="{79846B84-B99A-464B-A5A3-691DAB0A09D3}" srcId="{A9B00408-FF8F-46C6-AC32-290C96FC68DE}" destId="{D3E310A8-1931-44EF-B607-53594BB4E890}" srcOrd="1" destOrd="0" parTransId="{C6BB3527-BB6B-4175-8651-821542252916}" sibTransId="{8DF243D2-7D36-4EA0-BB36-34B25DBB8067}"/>
    <dgm:cxn modelId="{C5A575BB-52F0-47CD-B905-034117E2867D}" type="presOf" srcId="{D3E310A8-1931-44EF-B607-53594BB4E890}" destId="{B603E161-6960-46BF-BC81-B4CC2731030D}" srcOrd="0" destOrd="0" presId="urn:microsoft.com/office/officeart/2008/layout/LinedList"/>
    <dgm:cxn modelId="{259C0BBF-3B5D-4981-A104-EB900DFFF56D}" type="presOf" srcId="{21272554-35ED-4E24-B2AF-FE2A3997C53C}" destId="{2AFEAD4D-885D-4E25-919B-6227AB287AD3}" srcOrd="0" destOrd="0" presId="urn:microsoft.com/office/officeart/2008/layout/LinedList"/>
    <dgm:cxn modelId="{221EE9C0-02CF-4E5F-A4E4-602057BCD79C}" type="presOf" srcId="{2E0DB159-DF5A-4F8B-9604-4D20848CDA38}" destId="{D4B534C3-03C9-4357-8038-B930A1A3C164}" srcOrd="0" destOrd="0" presId="urn:microsoft.com/office/officeart/2008/layout/LinedList"/>
    <dgm:cxn modelId="{2C8797C4-C22C-4D1B-9D45-039FD773D164}" srcId="{A9B00408-FF8F-46C6-AC32-290C96FC68DE}" destId="{5E887EFF-D96A-405B-B850-AF19C659C427}" srcOrd="0" destOrd="0" parTransId="{5342BF69-E399-480A-B238-8AA3BD331763}" sibTransId="{AD041373-3863-4F22-97D3-164502511A7B}"/>
    <dgm:cxn modelId="{DE0AE6F7-F462-4523-AB7E-38A2766AFBCA}" type="presOf" srcId="{A9B00408-FF8F-46C6-AC32-290C96FC68DE}" destId="{3DE0DFA9-A0D0-4859-9A1E-7E77FB7DDE80}" srcOrd="0" destOrd="0" presId="urn:microsoft.com/office/officeart/2008/layout/LinedList"/>
    <dgm:cxn modelId="{91CC98FC-C060-4A1B-91B2-D5C34A4C4B7A}" type="presOf" srcId="{4B56A012-31E8-40D0-A582-817157CAAFB2}" destId="{CD8C2C57-2D0E-4184-95C1-8DC308BBBCC6}" srcOrd="0" destOrd="0" presId="urn:microsoft.com/office/officeart/2008/layout/LinedList"/>
    <dgm:cxn modelId="{3A6AB3FE-EF27-4C0E-AF4E-72B9F615AF68}" srcId="{A9B00408-FF8F-46C6-AC32-290C96FC68DE}" destId="{4B56A012-31E8-40D0-A582-817157CAAFB2}" srcOrd="3" destOrd="0" parTransId="{8AF0B719-9219-42F3-8389-8AA9C0F0E682}" sibTransId="{629BD168-5F91-4B15-B54B-69D5F69BF60B}"/>
    <dgm:cxn modelId="{7091120E-2AD9-4561-8F05-9C5396DC693D}" type="presParOf" srcId="{3DE0DFA9-A0D0-4859-9A1E-7E77FB7DDE80}" destId="{2F77B07F-BC7F-4DA6-88D0-13F05181C00F}" srcOrd="0" destOrd="0" presId="urn:microsoft.com/office/officeart/2008/layout/LinedList"/>
    <dgm:cxn modelId="{F738608A-B497-492D-9FE0-F2F0E1A13281}" type="presParOf" srcId="{3DE0DFA9-A0D0-4859-9A1E-7E77FB7DDE80}" destId="{755A3581-8C9C-46DA-A542-E3C4A9CA0A6B}" srcOrd="1" destOrd="0" presId="urn:microsoft.com/office/officeart/2008/layout/LinedList"/>
    <dgm:cxn modelId="{8FA34A10-39EC-4D5E-9EF5-73E3E1C3EC56}" type="presParOf" srcId="{755A3581-8C9C-46DA-A542-E3C4A9CA0A6B}" destId="{75A364B3-2FC4-4D4A-8BB5-3D31D8C500C3}" srcOrd="0" destOrd="0" presId="urn:microsoft.com/office/officeart/2008/layout/LinedList"/>
    <dgm:cxn modelId="{D0E0D58C-74D0-41A7-AC2B-4AB755259345}" type="presParOf" srcId="{755A3581-8C9C-46DA-A542-E3C4A9CA0A6B}" destId="{7BB3C836-461B-4317-8FC7-2A0013F563E1}" srcOrd="1" destOrd="0" presId="urn:microsoft.com/office/officeart/2008/layout/LinedList"/>
    <dgm:cxn modelId="{CB9EA408-FCF9-4E23-9A94-4269DD73AD10}" type="presParOf" srcId="{3DE0DFA9-A0D0-4859-9A1E-7E77FB7DDE80}" destId="{28DE26A6-18C8-42F3-B808-EBA96EE4C927}" srcOrd="2" destOrd="0" presId="urn:microsoft.com/office/officeart/2008/layout/LinedList"/>
    <dgm:cxn modelId="{CF258131-F9C5-4B4C-8037-B3A1052F0578}" type="presParOf" srcId="{3DE0DFA9-A0D0-4859-9A1E-7E77FB7DDE80}" destId="{EC6A7043-2B44-4178-B84E-EA18842ED2EB}" srcOrd="3" destOrd="0" presId="urn:microsoft.com/office/officeart/2008/layout/LinedList"/>
    <dgm:cxn modelId="{AC639572-9148-46B0-AFB5-15F0E2A430D5}" type="presParOf" srcId="{EC6A7043-2B44-4178-B84E-EA18842ED2EB}" destId="{B603E161-6960-46BF-BC81-B4CC2731030D}" srcOrd="0" destOrd="0" presId="urn:microsoft.com/office/officeart/2008/layout/LinedList"/>
    <dgm:cxn modelId="{4FEB7EBA-F38F-44E4-9398-22B7A7900737}" type="presParOf" srcId="{EC6A7043-2B44-4178-B84E-EA18842ED2EB}" destId="{E6E289E3-982B-4CB6-BFF3-AB4156AB1593}" srcOrd="1" destOrd="0" presId="urn:microsoft.com/office/officeart/2008/layout/LinedList"/>
    <dgm:cxn modelId="{76E96A4F-7DD8-4809-A388-6E8D4B277F52}" type="presParOf" srcId="{3DE0DFA9-A0D0-4859-9A1E-7E77FB7DDE80}" destId="{3D6382FA-779E-450C-B457-58294CF58612}" srcOrd="4" destOrd="0" presId="urn:microsoft.com/office/officeart/2008/layout/LinedList"/>
    <dgm:cxn modelId="{E31DCBA2-B4BA-42CC-AB6F-7F13EF17DE5C}" type="presParOf" srcId="{3DE0DFA9-A0D0-4859-9A1E-7E77FB7DDE80}" destId="{70F551D1-75D2-429B-AC20-A23C212804AA}" srcOrd="5" destOrd="0" presId="urn:microsoft.com/office/officeart/2008/layout/LinedList"/>
    <dgm:cxn modelId="{164A791E-DC7F-4856-B2C9-B0D9864A9C36}" type="presParOf" srcId="{70F551D1-75D2-429B-AC20-A23C212804AA}" destId="{D4B534C3-03C9-4357-8038-B930A1A3C164}" srcOrd="0" destOrd="0" presId="urn:microsoft.com/office/officeart/2008/layout/LinedList"/>
    <dgm:cxn modelId="{321A0820-0181-4225-86D4-7025C24E6A4E}" type="presParOf" srcId="{70F551D1-75D2-429B-AC20-A23C212804AA}" destId="{ED63D2E2-C08F-4410-9418-BEAC1EF134A7}" srcOrd="1" destOrd="0" presId="urn:microsoft.com/office/officeart/2008/layout/LinedList"/>
    <dgm:cxn modelId="{71404B39-9D38-4CAA-A30D-C18BADB994E9}" type="presParOf" srcId="{3DE0DFA9-A0D0-4859-9A1E-7E77FB7DDE80}" destId="{1CEB43C3-919A-4DD9-A36C-C4103FAEE7FD}" srcOrd="6" destOrd="0" presId="urn:microsoft.com/office/officeart/2008/layout/LinedList"/>
    <dgm:cxn modelId="{99E0C7BE-3ACA-4C63-B59C-1D943F235FDE}" type="presParOf" srcId="{3DE0DFA9-A0D0-4859-9A1E-7E77FB7DDE80}" destId="{D7388B05-573D-4BD8-AC29-0EA8F92996B1}" srcOrd="7" destOrd="0" presId="urn:microsoft.com/office/officeart/2008/layout/LinedList"/>
    <dgm:cxn modelId="{3A036062-A89D-4BEF-8CB4-5ACC99A44964}" type="presParOf" srcId="{D7388B05-573D-4BD8-AC29-0EA8F92996B1}" destId="{CD8C2C57-2D0E-4184-95C1-8DC308BBBCC6}" srcOrd="0" destOrd="0" presId="urn:microsoft.com/office/officeart/2008/layout/LinedList"/>
    <dgm:cxn modelId="{4D3EC02D-EED8-4304-B577-50821F9DFFCF}" type="presParOf" srcId="{D7388B05-573D-4BD8-AC29-0EA8F92996B1}" destId="{20350717-45E3-4455-B711-1218B007A272}" srcOrd="1" destOrd="0" presId="urn:microsoft.com/office/officeart/2008/layout/LinedList"/>
    <dgm:cxn modelId="{0E31AA16-D051-4DCF-B38E-AAF516A82C3D}" type="presParOf" srcId="{3DE0DFA9-A0D0-4859-9A1E-7E77FB7DDE80}" destId="{24594765-1C92-4961-924F-AFB7DFFBADB0}" srcOrd="8" destOrd="0" presId="urn:microsoft.com/office/officeart/2008/layout/LinedList"/>
    <dgm:cxn modelId="{79900BE1-4524-45B0-B4C2-86B41E4742C4}" type="presParOf" srcId="{3DE0DFA9-A0D0-4859-9A1E-7E77FB7DDE80}" destId="{A1ED7A3A-9782-4CED-9D89-643D4130923B}" srcOrd="9" destOrd="0" presId="urn:microsoft.com/office/officeart/2008/layout/LinedList"/>
    <dgm:cxn modelId="{B5CC2F2E-4A93-4AB8-AC16-F4A77238E348}" type="presParOf" srcId="{A1ED7A3A-9782-4CED-9D89-643D4130923B}" destId="{2AFEAD4D-885D-4E25-919B-6227AB287AD3}" srcOrd="0" destOrd="0" presId="urn:microsoft.com/office/officeart/2008/layout/LinedList"/>
    <dgm:cxn modelId="{20ADCCD5-4269-4788-9622-BAAF351CE862}" type="presParOf" srcId="{A1ED7A3A-9782-4CED-9D89-643D4130923B}" destId="{0C38E5E2-3C0F-4BFC-B6D0-18728739928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35E997-C250-4BC3-BC1A-80A8C14843C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959C659-07A1-4D77-8948-9247FF2CEA6F}">
      <dgm:prSet/>
      <dgm:spPr/>
      <dgm:t>
        <a:bodyPr/>
        <a:lstStyle/>
        <a:p>
          <a:r>
            <a:rPr lang="nl-NL"/>
            <a:t>Geen (blijvende) positieve gedragsverandering door eenzame opsluiting</a:t>
          </a:r>
          <a:endParaRPr lang="en-US"/>
        </a:p>
      </dgm:t>
    </dgm:pt>
    <dgm:pt modelId="{48FE29AF-A584-42C9-9D5B-3F5C9FA68871}" type="parTrans" cxnId="{4DC4B97E-3A28-464F-A0B0-347658A0EA41}">
      <dgm:prSet/>
      <dgm:spPr/>
      <dgm:t>
        <a:bodyPr/>
        <a:lstStyle/>
        <a:p>
          <a:endParaRPr lang="en-US"/>
        </a:p>
      </dgm:t>
    </dgm:pt>
    <dgm:pt modelId="{D7239E00-E028-4ECB-9A02-1F6982728776}" type="sibTrans" cxnId="{4DC4B97E-3A28-464F-A0B0-347658A0EA41}">
      <dgm:prSet/>
      <dgm:spPr/>
      <dgm:t>
        <a:bodyPr/>
        <a:lstStyle/>
        <a:p>
          <a:endParaRPr lang="en-US"/>
        </a:p>
      </dgm:t>
    </dgm:pt>
    <dgm:pt modelId="{652E3D72-376C-461E-9640-DE228D4A608E}">
      <dgm:prSet/>
      <dgm:spPr/>
      <dgm:t>
        <a:bodyPr/>
        <a:lstStyle/>
        <a:p>
          <a:r>
            <a:rPr lang="nl-NL"/>
            <a:t>Meer agressie</a:t>
          </a:r>
          <a:endParaRPr lang="en-US"/>
        </a:p>
      </dgm:t>
    </dgm:pt>
    <dgm:pt modelId="{64524DAC-4A90-4A00-BD26-88BC7A5975A7}" type="parTrans" cxnId="{9ED8F3AB-7683-4BEC-92AA-BB1228E30E59}">
      <dgm:prSet/>
      <dgm:spPr/>
      <dgm:t>
        <a:bodyPr/>
        <a:lstStyle/>
        <a:p>
          <a:endParaRPr lang="en-US"/>
        </a:p>
      </dgm:t>
    </dgm:pt>
    <dgm:pt modelId="{20C65D69-AD40-4329-962B-D7EFDB940D68}" type="sibTrans" cxnId="{9ED8F3AB-7683-4BEC-92AA-BB1228E30E59}">
      <dgm:prSet/>
      <dgm:spPr/>
      <dgm:t>
        <a:bodyPr/>
        <a:lstStyle/>
        <a:p>
          <a:endParaRPr lang="en-US"/>
        </a:p>
      </dgm:t>
    </dgm:pt>
    <dgm:pt modelId="{CDC67782-2025-48B2-BFBA-D7BCD263C1E2}">
      <dgm:prSet/>
      <dgm:spPr/>
      <dgm:t>
        <a:bodyPr/>
        <a:lstStyle/>
        <a:p>
          <a:r>
            <a:rPr lang="nl-NL"/>
            <a:t>Geen vermindering van recidive na detentie in tegendeel</a:t>
          </a:r>
          <a:endParaRPr lang="en-US"/>
        </a:p>
      </dgm:t>
    </dgm:pt>
    <dgm:pt modelId="{7B5E4DF8-6AD2-4648-88E5-B9FBC8468BB4}" type="parTrans" cxnId="{207AF654-B97B-43CD-B293-3AEA7ED9FC42}">
      <dgm:prSet/>
      <dgm:spPr/>
      <dgm:t>
        <a:bodyPr/>
        <a:lstStyle/>
        <a:p>
          <a:endParaRPr lang="en-US"/>
        </a:p>
      </dgm:t>
    </dgm:pt>
    <dgm:pt modelId="{DBBF0498-4A18-4432-8FAC-DFDF7D5D3D7C}" type="sibTrans" cxnId="{207AF654-B97B-43CD-B293-3AEA7ED9FC42}">
      <dgm:prSet/>
      <dgm:spPr/>
      <dgm:t>
        <a:bodyPr/>
        <a:lstStyle/>
        <a:p>
          <a:endParaRPr lang="en-US"/>
        </a:p>
      </dgm:t>
    </dgm:pt>
    <dgm:pt modelId="{92572616-7B15-42C5-ABDA-14D1AF897BBD}">
      <dgm:prSet/>
      <dgm:spPr/>
      <dgm:t>
        <a:bodyPr/>
        <a:lstStyle/>
        <a:p>
          <a:r>
            <a:rPr lang="nl-NL"/>
            <a:t>Verhoogde morbiditeit en mortaliteit</a:t>
          </a:r>
          <a:endParaRPr lang="en-US"/>
        </a:p>
      </dgm:t>
    </dgm:pt>
    <dgm:pt modelId="{346A0BAB-AED7-4645-818B-BE5E53234CCF}" type="parTrans" cxnId="{651C38D4-2C80-46BD-9781-90909E2EA5CA}">
      <dgm:prSet/>
      <dgm:spPr/>
      <dgm:t>
        <a:bodyPr/>
        <a:lstStyle/>
        <a:p>
          <a:endParaRPr lang="en-US"/>
        </a:p>
      </dgm:t>
    </dgm:pt>
    <dgm:pt modelId="{0B62BFF5-E32E-436D-AAD8-47734CF4FD5F}" type="sibTrans" cxnId="{651C38D4-2C80-46BD-9781-90909E2EA5CA}">
      <dgm:prSet/>
      <dgm:spPr/>
      <dgm:t>
        <a:bodyPr/>
        <a:lstStyle/>
        <a:p>
          <a:endParaRPr lang="en-US"/>
        </a:p>
      </dgm:t>
    </dgm:pt>
    <dgm:pt modelId="{C8468E10-3AF3-4C33-AAAA-45DBC2F7AD89}" type="pres">
      <dgm:prSet presAssocID="{1435E997-C250-4BC3-BC1A-80A8C14843CF}" presName="linear" presStyleCnt="0">
        <dgm:presLayoutVars>
          <dgm:animLvl val="lvl"/>
          <dgm:resizeHandles val="exact"/>
        </dgm:presLayoutVars>
      </dgm:prSet>
      <dgm:spPr/>
    </dgm:pt>
    <dgm:pt modelId="{800A127A-1FE2-4F8A-8B57-FE3E1B55327A}" type="pres">
      <dgm:prSet presAssocID="{A959C659-07A1-4D77-8948-9247FF2CEA6F}" presName="parentText" presStyleLbl="node1" presStyleIdx="0" presStyleCnt="4">
        <dgm:presLayoutVars>
          <dgm:chMax val="0"/>
          <dgm:bulletEnabled val="1"/>
        </dgm:presLayoutVars>
      </dgm:prSet>
      <dgm:spPr/>
    </dgm:pt>
    <dgm:pt modelId="{5CF2ECD9-DFC5-4D6E-9F16-DBBEB437A044}" type="pres">
      <dgm:prSet presAssocID="{D7239E00-E028-4ECB-9A02-1F6982728776}" presName="spacer" presStyleCnt="0"/>
      <dgm:spPr/>
    </dgm:pt>
    <dgm:pt modelId="{D50C37FE-71DC-4DA7-968F-86CF8FD2D679}" type="pres">
      <dgm:prSet presAssocID="{652E3D72-376C-461E-9640-DE228D4A608E}" presName="parentText" presStyleLbl="node1" presStyleIdx="1" presStyleCnt="4">
        <dgm:presLayoutVars>
          <dgm:chMax val="0"/>
          <dgm:bulletEnabled val="1"/>
        </dgm:presLayoutVars>
      </dgm:prSet>
      <dgm:spPr/>
    </dgm:pt>
    <dgm:pt modelId="{F9448825-50E1-4505-9EBE-D70F2476C3ED}" type="pres">
      <dgm:prSet presAssocID="{20C65D69-AD40-4329-962B-D7EFDB940D68}" presName="spacer" presStyleCnt="0"/>
      <dgm:spPr/>
    </dgm:pt>
    <dgm:pt modelId="{289C5A24-B917-40DF-ADFC-90B5DD4F7696}" type="pres">
      <dgm:prSet presAssocID="{CDC67782-2025-48B2-BFBA-D7BCD263C1E2}" presName="parentText" presStyleLbl="node1" presStyleIdx="2" presStyleCnt="4">
        <dgm:presLayoutVars>
          <dgm:chMax val="0"/>
          <dgm:bulletEnabled val="1"/>
        </dgm:presLayoutVars>
      </dgm:prSet>
      <dgm:spPr/>
    </dgm:pt>
    <dgm:pt modelId="{AF7BB9F1-7CAF-4FF5-A1F7-1AB31F672A72}" type="pres">
      <dgm:prSet presAssocID="{DBBF0498-4A18-4432-8FAC-DFDF7D5D3D7C}" presName="spacer" presStyleCnt="0"/>
      <dgm:spPr/>
    </dgm:pt>
    <dgm:pt modelId="{34501292-57AB-4048-8B74-A8BBBAE244A6}" type="pres">
      <dgm:prSet presAssocID="{92572616-7B15-42C5-ABDA-14D1AF897BBD}" presName="parentText" presStyleLbl="node1" presStyleIdx="3" presStyleCnt="4">
        <dgm:presLayoutVars>
          <dgm:chMax val="0"/>
          <dgm:bulletEnabled val="1"/>
        </dgm:presLayoutVars>
      </dgm:prSet>
      <dgm:spPr/>
    </dgm:pt>
  </dgm:ptLst>
  <dgm:cxnLst>
    <dgm:cxn modelId="{3B456E00-FDC0-47F0-8182-52C270C17FC5}" type="presOf" srcId="{652E3D72-376C-461E-9640-DE228D4A608E}" destId="{D50C37FE-71DC-4DA7-968F-86CF8FD2D679}" srcOrd="0" destOrd="0" presId="urn:microsoft.com/office/officeart/2005/8/layout/vList2"/>
    <dgm:cxn modelId="{9E6EE011-9221-411E-8A81-52CE6949F6AF}" type="presOf" srcId="{A959C659-07A1-4D77-8948-9247FF2CEA6F}" destId="{800A127A-1FE2-4F8A-8B57-FE3E1B55327A}" srcOrd="0" destOrd="0" presId="urn:microsoft.com/office/officeart/2005/8/layout/vList2"/>
    <dgm:cxn modelId="{63655830-35E5-4E63-ABEF-7D44747BBBC5}" type="presOf" srcId="{CDC67782-2025-48B2-BFBA-D7BCD263C1E2}" destId="{289C5A24-B917-40DF-ADFC-90B5DD4F7696}" srcOrd="0" destOrd="0" presId="urn:microsoft.com/office/officeart/2005/8/layout/vList2"/>
    <dgm:cxn modelId="{207AF654-B97B-43CD-B293-3AEA7ED9FC42}" srcId="{1435E997-C250-4BC3-BC1A-80A8C14843CF}" destId="{CDC67782-2025-48B2-BFBA-D7BCD263C1E2}" srcOrd="2" destOrd="0" parTransId="{7B5E4DF8-6AD2-4648-88E5-B9FBC8468BB4}" sibTransId="{DBBF0498-4A18-4432-8FAC-DFDF7D5D3D7C}"/>
    <dgm:cxn modelId="{F85D6767-F155-4CF7-9AD5-7BF030413733}" type="presOf" srcId="{92572616-7B15-42C5-ABDA-14D1AF897BBD}" destId="{34501292-57AB-4048-8B74-A8BBBAE244A6}" srcOrd="0" destOrd="0" presId="urn:microsoft.com/office/officeart/2005/8/layout/vList2"/>
    <dgm:cxn modelId="{4DC4B97E-3A28-464F-A0B0-347658A0EA41}" srcId="{1435E997-C250-4BC3-BC1A-80A8C14843CF}" destId="{A959C659-07A1-4D77-8948-9247FF2CEA6F}" srcOrd="0" destOrd="0" parTransId="{48FE29AF-A584-42C9-9D5B-3F5C9FA68871}" sibTransId="{D7239E00-E028-4ECB-9A02-1F6982728776}"/>
    <dgm:cxn modelId="{9ED8F3AB-7683-4BEC-92AA-BB1228E30E59}" srcId="{1435E997-C250-4BC3-BC1A-80A8C14843CF}" destId="{652E3D72-376C-461E-9640-DE228D4A608E}" srcOrd="1" destOrd="0" parTransId="{64524DAC-4A90-4A00-BD26-88BC7A5975A7}" sibTransId="{20C65D69-AD40-4329-962B-D7EFDB940D68}"/>
    <dgm:cxn modelId="{50A4DCB8-122D-42D5-BD16-EEABA980F70C}" type="presOf" srcId="{1435E997-C250-4BC3-BC1A-80A8C14843CF}" destId="{C8468E10-3AF3-4C33-AAAA-45DBC2F7AD89}" srcOrd="0" destOrd="0" presId="urn:microsoft.com/office/officeart/2005/8/layout/vList2"/>
    <dgm:cxn modelId="{651C38D4-2C80-46BD-9781-90909E2EA5CA}" srcId="{1435E997-C250-4BC3-BC1A-80A8C14843CF}" destId="{92572616-7B15-42C5-ABDA-14D1AF897BBD}" srcOrd="3" destOrd="0" parTransId="{346A0BAB-AED7-4645-818B-BE5E53234CCF}" sibTransId="{0B62BFF5-E32E-436D-AAD8-47734CF4FD5F}"/>
    <dgm:cxn modelId="{8CA22416-B5ED-4C6A-935F-BB5E6EEC2CE0}" type="presParOf" srcId="{C8468E10-3AF3-4C33-AAAA-45DBC2F7AD89}" destId="{800A127A-1FE2-4F8A-8B57-FE3E1B55327A}" srcOrd="0" destOrd="0" presId="urn:microsoft.com/office/officeart/2005/8/layout/vList2"/>
    <dgm:cxn modelId="{DD5DDE41-0556-4232-9D92-B1864B8B7657}" type="presParOf" srcId="{C8468E10-3AF3-4C33-AAAA-45DBC2F7AD89}" destId="{5CF2ECD9-DFC5-4D6E-9F16-DBBEB437A044}" srcOrd="1" destOrd="0" presId="urn:microsoft.com/office/officeart/2005/8/layout/vList2"/>
    <dgm:cxn modelId="{41425731-D9C9-4331-B67A-018BECA36458}" type="presParOf" srcId="{C8468E10-3AF3-4C33-AAAA-45DBC2F7AD89}" destId="{D50C37FE-71DC-4DA7-968F-86CF8FD2D679}" srcOrd="2" destOrd="0" presId="urn:microsoft.com/office/officeart/2005/8/layout/vList2"/>
    <dgm:cxn modelId="{5E066628-6A26-488E-ACE3-877078CF22D2}" type="presParOf" srcId="{C8468E10-3AF3-4C33-AAAA-45DBC2F7AD89}" destId="{F9448825-50E1-4505-9EBE-D70F2476C3ED}" srcOrd="3" destOrd="0" presId="urn:microsoft.com/office/officeart/2005/8/layout/vList2"/>
    <dgm:cxn modelId="{B2A6023D-F3D1-4539-A84B-17A964C239AD}" type="presParOf" srcId="{C8468E10-3AF3-4C33-AAAA-45DBC2F7AD89}" destId="{289C5A24-B917-40DF-ADFC-90B5DD4F7696}" srcOrd="4" destOrd="0" presId="urn:microsoft.com/office/officeart/2005/8/layout/vList2"/>
    <dgm:cxn modelId="{65007168-AEA1-45E5-86F7-1A5E433C380F}" type="presParOf" srcId="{C8468E10-3AF3-4C33-AAAA-45DBC2F7AD89}" destId="{AF7BB9F1-7CAF-4FF5-A1F7-1AB31F672A72}" srcOrd="5" destOrd="0" presId="urn:microsoft.com/office/officeart/2005/8/layout/vList2"/>
    <dgm:cxn modelId="{F83922A8-509A-4D60-81FB-48981F0966C9}" type="presParOf" srcId="{C8468E10-3AF3-4C33-AAAA-45DBC2F7AD89}" destId="{34501292-57AB-4048-8B74-A8BBBAE244A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FDB441-33AF-4A0C-8A7D-1EF6909FCA9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9CF4274-28BA-491E-9612-B6BCB8D89801}">
      <dgm:prSet/>
      <dgm:spPr/>
      <dgm:t>
        <a:bodyPr/>
        <a:lstStyle/>
        <a:p>
          <a:r>
            <a:rPr lang="nl-NL"/>
            <a:t>ISO plaatsing moet verankerd zijn in zorgplan van crisismaatregel of Zorgmachtiging </a:t>
          </a:r>
          <a:endParaRPr lang="en-US"/>
        </a:p>
      </dgm:t>
    </dgm:pt>
    <dgm:pt modelId="{8BE902B7-A3B6-470D-BDB4-41B86F653051}" type="parTrans" cxnId="{D112FDC6-FFA4-4FDF-B29E-98F410284138}">
      <dgm:prSet/>
      <dgm:spPr/>
      <dgm:t>
        <a:bodyPr/>
        <a:lstStyle/>
        <a:p>
          <a:endParaRPr lang="en-US"/>
        </a:p>
      </dgm:t>
    </dgm:pt>
    <dgm:pt modelId="{11F476F3-6667-4CBA-B643-3BA6B6659C18}" type="sibTrans" cxnId="{D112FDC6-FFA4-4FDF-B29E-98F410284138}">
      <dgm:prSet/>
      <dgm:spPr/>
      <dgm:t>
        <a:bodyPr/>
        <a:lstStyle/>
        <a:p>
          <a:endParaRPr lang="en-US"/>
        </a:p>
      </dgm:t>
    </dgm:pt>
    <dgm:pt modelId="{FD5B5BCD-5D1A-42E8-91B3-E09240E6363D}">
      <dgm:prSet/>
      <dgm:spPr/>
      <dgm:t>
        <a:bodyPr/>
        <a:lstStyle/>
        <a:p>
          <a:r>
            <a:rPr lang="nl-NL" dirty="0"/>
            <a:t>Toets door burgermeester of rechter</a:t>
          </a:r>
          <a:endParaRPr lang="en-US" dirty="0"/>
        </a:p>
      </dgm:t>
    </dgm:pt>
    <dgm:pt modelId="{24F6FEC8-3FA5-4B5B-BCBB-6C302712206D}" type="parTrans" cxnId="{CFB38649-9764-45FA-A788-BF58C0AB02D5}">
      <dgm:prSet/>
      <dgm:spPr/>
      <dgm:t>
        <a:bodyPr/>
        <a:lstStyle/>
        <a:p>
          <a:endParaRPr lang="en-US"/>
        </a:p>
      </dgm:t>
    </dgm:pt>
    <dgm:pt modelId="{0B6D3B6D-999C-41C8-B936-77120521CC36}" type="sibTrans" cxnId="{CFB38649-9764-45FA-A788-BF58C0AB02D5}">
      <dgm:prSet/>
      <dgm:spPr/>
      <dgm:t>
        <a:bodyPr/>
        <a:lstStyle/>
        <a:p>
          <a:endParaRPr lang="en-US"/>
        </a:p>
      </dgm:t>
    </dgm:pt>
    <dgm:pt modelId="{E49ED34C-D6F9-4810-8C6C-435A66332C6C}">
      <dgm:prSet/>
      <dgm:spPr/>
      <dgm:t>
        <a:bodyPr/>
        <a:lstStyle/>
        <a:p>
          <a:r>
            <a:rPr lang="nl-NL"/>
            <a:t>Streng extern toezicht IGJ (toetsingskader) op de uitvoering</a:t>
          </a:r>
          <a:endParaRPr lang="en-US"/>
        </a:p>
      </dgm:t>
    </dgm:pt>
    <dgm:pt modelId="{9D058F28-F31B-4C81-B437-00597C8ECC01}" type="parTrans" cxnId="{CE4251E3-56B5-4BC0-A4C2-D4A570643391}">
      <dgm:prSet/>
      <dgm:spPr/>
      <dgm:t>
        <a:bodyPr/>
        <a:lstStyle/>
        <a:p>
          <a:endParaRPr lang="en-US"/>
        </a:p>
      </dgm:t>
    </dgm:pt>
    <dgm:pt modelId="{81ABDEB1-ECDD-4FC1-9875-B7C7A4747A7C}" type="sibTrans" cxnId="{CE4251E3-56B5-4BC0-A4C2-D4A570643391}">
      <dgm:prSet/>
      <dgm:spPr/>
      <dgm:t>
        <a:bodyPr/>
        <a:lstStyle/>
        <a:p>
          <a:endParaRPr lang="en-US"/>
        </a:p>
      </dgm:t>
    </dgm:pt>
    <dgm:pt modelId="{5E2FB0D5-A684-4F3D-900B-FE375A486DFE}">
      <dgm:prSet/>
      <dgm:spPr/>
      <dgm:t>
        <a:bodyPr/>
        <a:lstStyle/>
        <a:p>
          <a:r>
            <a:rPr lang="nl-NL" dirty="0"/>
            <a:t>1 Consultatie na 84 uur opsluiting (ook op eigen kamer)</a:t>
          </a:r>
          <a:endParaRPr lang="en-US" dirty="0"/>
        </a:p>
      </dgm:t>
    </dgm:pt>
    <dgm:pt modelId="{AACFB866-F874-4E1F-9BC8-7BA9753F86D6}" type="parTrans" cxnId="{3AE4B61D-42BF-4636-9046-4FF2BDE7AB8F}">
      <dgm:prSet/>
      <dgm:spPr/>
      <dgm:t>
        <a:bodyPr/>
        <a:lstStyle/>
        <a:p>
          <a:endParaRPr lang="en-US"/>
        </a:p>
      </dgm:t>
    </dgm:pt>
    <dgm:pt modelId="{20F944B0-364D-46EB-8335-A3F2E09D327B}" type="sibTrans" cxnId="{3AE4B61D-42BF-4636-9046-4FF2BDE7AB8F}">
      <dgm:prSet/>
      <dgm:spPr/>
      <dgm:t>
        <a:bodyPr/>
        <a:lstStyle/>
        <a:p>
          <a:endParaRPr lang="en-US"/>
        </a:p>
      </dgm:t>
    </dgm:pt>
    <dgm:pt modelId="{148A9E88-4B31-462E-9BA5-583D71D3A6F7}">
      <dgm:prSet/>
      <dgm:spPr/>
      <dgm:t>
        <a:bodyPr/>
        <a:lstStyle/>
        <a:p>
          <a:r>
            <a:rPr lang="nl-NL"/>
            <a:t>2 Teamconsultatie na 3 weken</a:t>
          </a:r>
          <a:endParaRPr lang="en-US"/>
        </a:p>
      </dgm:t>
    </dgm:pt>
    <dgm:pt modelId="{B1194A07-FC70-411C-B113-B508B882E859}" type="parTrans" cxnId="{6612C6E5-9F01-4851-B241-FCB2BB3A8E77}">
      <dgm:prSet/>
      <dgm:spPr/>
      <dgm:t>
        <a:bodyPr/>
        <a:lstStyle/>
        <a:p>
          <a:endParaRPr lang="en-US"/>
        </a:p>
      </dgm:t>
    </dgm:pt>
    <dgm:pt modelId="{6EAC5D89-3524-4D0C-A0C5-95E7127642BA}" type="sibTrans" cxnId="{6612C6E5-9F01-4851-B241-FCB2BB3A8E77}">
      <dgm:prSet/>
      <dgm:spPr/>
      <dgm:t>
        <a:bodyPr/>
        <a:lstStyle/>
        <a:p>
          <a:endParaRPr lang="en-US"/>
        </a:p>
      </dgm:t>
    </dgm:pt>
    <dgm:pt modelId="{E64376E3-EEDA-4696-A380-602A40010D00}">
      <dgm:prSet/>
      <dgm:spPr/>
      <dgm:t>
        <a:bodyPr/>
        <a:lstStyle/>
        <a:p>
          <a:r>
            <a:rPr lang="nl-NL"/>
            <a:t>3 Externe consultatie na 12 weken</a:t>
          </a:r>
          <a:endParaRPr lang="en-US"/>
        </a:p>
      </dgm:t>
    </dgm:pt>
    <dgm:pt modelId="{E2A3097E-3488-4320-A2F7-5C3A7D8F1952}" type="parTrans" cxnId="{02B78D1C-D722-4A52-8C69-BB29EE4BBD86}">
      <dgm:prSet/>
      <dgm:spPr/>
      <dgm:t>
        <a:bodyPr/>
        <a:lstStyle/>
        <a:p>
          <a:endParaRPr lang="en-US"/>
        </a:p>
      </dgm:t>
    </dgm:pt>
    <dgm:pt modelId="{E4FE2E05-56DE-4D17-9873-CDAA85C3DF04}" type="sibTrans" cxnId="{02B78D1C-D722-4A52-8C69-BB29EE4BBD86}">
      <dgm:prSet/>
      <dgm:spPr/>
      <dgm:t>
        <a:bodyPr/>
        <a:lstStyle/>
        <a:p>
          <a:endParaRPr lang="en-US"/>
        </a:p>
      </dgm:t>
    </dgm:pt>
    <dgm:pt modelId="{D4DBDB48-84A8-4F8A-BA0F-2D7C5433378D}">
      <dgm:prSet/>
      <dgm:spPr/>
      <dgm:t>
        <a:bodyPr/>
        <a:lstStyle/>
        <a:p>
          <a:r>
            <a:rPr lang="nl-NL"/>
            <a:t>Contact:</a:t>
          </a:r>
          <a:endParaRPr lang="en-US"/>
        </a:p>
      </dgm:t>
    </dgm:pt>
    <dgm:pt modelId="{F4988445-E9C2-46A8-BD3F-E0D55ACEC5A7}" type="parTrans" cxnId="{AC0196FE-3AC5-4000-93CD-58F1B0690B04}">
      <dgm:prSet/>
      <dgm:spPr/>
      <dgm:t>
        <a:bodyPr/>
        <a:lstStyle/>
        <a:p>
          <a:endParaRPr lang="en-US"/>
        </a:p>
      </dgm:t>
    </dgm:pt>
    <dgm:pt modelId="{561E90F3-BEB7-4A2C-818C-8C407614FEC4}" type="sibTrans" cxnId="{AC0196FE-3AC5-4000-93CD-58F1B0690B04}">
      <dgm:prSet/>
      <dgm:spPr/>
      <dgm:t>
        <a:bodyPr/>
        <a:lstStyle/>
        <a:p>
          <a:endParaRPr lang="en-US"/>
        </a:p>
      </dgm:t>
    </dgm:pt>
    <dgm:pt modelId="{C16C2E49-A7BC-455B-889F-45BF324A1FA7}">
      <dgm:prSet/>
      <dgm:spPr/>
      <dgm:t>
        <a:bodyPr/>
        <a:lstStyle/>
        <a:p>
          <a:r>
            <a:rPr lang="nl-NL"/>
            <a:t>Dagelijks bezoek door psychiater</a:t>
          </a:r>
          <a:endParaRPr lang="en-US"/>
        </a:p>
      </dgm:t>
    </dgm:pt>
    <dgm:pt modelId="{F0A06F28-0E93-45E2-86C0-FE6C5615E158}" type="parTrans" cxnId="{2A2FDA09-B7C4-4EA4-8935-DFFE60800079}">
      <dgm:prSet/>
      <dgm:spPr/>
      <dgm:t>
        <a:bodyPr/>
        <a:lstStyle/>
        <a:p>
          <a:endParaRPr lang="en-US"/>
        </a:p>
      </dgm:t>
    </dgm:pt>
    <dgm:pt modelId="{E83DBED1-4760-4257-AE75-BF73D981703E}" type="sibTrans" cxnId="{2A2FDA09-B7C4-4EA4-8935-DFFE60800079}">
      <dgm:prSet/>
      <dgm:spPr/>
      <dgm:t>
        <a:bodyPr/>
        <a:lstStyle/>
        <a:p>
          <a:endParaRPr lang="en-US"/>
        </a:p>
      </dgm:t>
    </dgm:pt>
    <dgm:pt modelId="{89711B46-1027-40B8-9394-9A6B1C216B00}">
      <dgm:prSet/>
      <dgm:spPr/>
      <dgm:t>
        <a:bodyPr/>
        <a:lstStyle/>
        <a:p>
          <a:r>
            <a:rPr lang="nl-NL"/>
            <a:t>Om het kwartier/ half uur door verpleegkundige </a:t>
          </a:r>
          <a:endParaRPr lang="en-US"/>
        </a:p>
      </dgm:t>
    </dgm:pt>
    <dgm:pt modelId="{7E709704-CCC9-44B5-A9F1-D72BE5B37AB1}" type="parTrans" cxnId="{B1337891-E44F-4465-B31B-093BB4A7A216}">
      <dgm:prSet/>
      <dgm:spPr/>
      <dgm:t>
        <a:bodyPr/>
        <a:lstStyle/>
        <a:p>
          <a:endParaRPr lang="en-US"/>
        </a:p>
      </dgm:t>
    </dgm:pt>
    <dgm:pt modelId="{36E0EBA0-03F9-487E-A2BC-37B75C7A1B23}" type="sibTrans" cxnId="{B1337891-E44F-4465-B31B-093BB4A7A216}">
      <dgm:prSet/>
      <dgm:spPr/>
      <dgm:t>
        <a:bodyPr/>
        <a:lstStyle/>
        <a:p>
          <a:endParaRPr lang="en-US"/>
        </a:p>
      </dgm:t>
    </dgm:pt>
    <dgm:pt modelId="{8E8B6904-C6C1-4255-87ED-023630849C5C}" type="pres">
      <dgm:prSet presAssocID="{CAFDB441-33AF-4A0C-8A7D-1EF6909FCA94}" presName="Name0" presStyleCnt="0">
        <dgm:presLayoutVars>
          <dgm:dir/>
          <dgm:animLvl val="lvl"/>
          <dgm:resizeHandles val="exact"/>
        </dgm:presLayoutVars>
      </dgm:prSet>
      <dgm:spPr/>
    </dgm:pt>
    <dgm:pt modelId="{3F9A5E2A-0205-41CA-8AA3-AA90DF3DBFD5}" type="pres">
      <dgm:prSet presAssocID="{39CF4274-28BA-491E-9612-B6BCB8D89801}" presName="composite" presStyleCnt="0"/>
      <dgm:spPr/>
    </dgm:pt>
    <dgm:pt modelId="{9FE53AE7-679F-4D1C-A0DB-BCC74884E0E5}" type="pres">
      <dgm:prSet presAssocID="{39CF4274-28BA-491E-9612-B6BCB8D89801}" presName="parTx" presStyleLbl="alignNode1" presStyleIdx="0" presStyleCnt="3">
        <dgm:presLayoutVars>
          <dgm:chMax val="0"/>
          <dgm:chPref val="0"/>
          <dgm:bulletEnabled val="1"/>
        </dgm:presLayoutVars>
      </dgm:prSet>
      <dgm:spPr/>
    </dgm:pt>
    <dgm:pt modelId="{7B290790-1756-4DEE-954C-A04A47DF56D9}" type="pres">
      <dgm:prSet presAssocID="{39CF4274-28BA-491E-9612-B6BCB8D89801}" presName="desTx" presStyleLbl="alignAccFollowNode1" presStyleIdx="0" presStyleCnt="3">
        <dgm:presLayoutVars>
          <dgm:bulletEnabled val="1"/>
        </dgm:presLayoutVars>
      </dgm:prSet>
      <dgm:spPr/>
    </dgm:pt>
    <dgm:pt modelId="{C23ACEA6-0A89-49C5-81D3-0B2EC46B2A67}" type="pres">
      <dgm:prSet presAssocID="{11F476F3-6667-4CBA-B643-3BA6B6659C18}" presName="space" presStyleCnt="0"/>
      <dgm:spPr/>
    </dgm:pt>
    <dgm:pt modelId="{939D1437-F9D5-403C-8C2C-EE43CF1194EE}" type="pres">
      <dgm:prSet presAssocID="{E49ED34C-D6F9-4810-8C6C-435A66332C6C}" presName="composite" presStyleCnt="0"/>
      <dgm:spPr/>
    </dgm:pt>
    <dgm:pt modelId="{25152AE3-7934-421C-95C9-9ACC9B8460EB}" type="pres">
      <dgm:prSet presAssocID="{E49ED34C-D6F9-4810-8C6C-435A66332C6C}" presName="parTx" presStyleLbl="alignNode1" presStyleIdx="1" presStyleCnt="3">
        <dgm:presLayoutVars>
          <dgm:chMax val="0"/>
          <dgm:chPref val="0"/>
          <dgm:bulletEnabled val="1"/>
        </dgm:presLayoutVars>
      </dgm:prSet>
      <dgm:spPr/>
    </dgm:pt>
    <dgm:pt modelId="{FB06CEE7-C34C-420D-A97A-F9FDE29FE736}" type="pres">
      <dgm:prSet presAssocID="{E49ED34C-D6F9-4810-8C6C-435A66332C6C}" presName="desTx" presStyleLbl="alignAccFollowNode1" presStyleIdx="1" presStyleCnt="3">
        <dgm:presLayoutVars>
          <dgm:bulletEnabled val="1"/>
        </dgm:presLayoutVars>
      </dgm:prSet>
      <dgm:spPr/>
    </dgm:pt>
    <dgm:pt modelId="{74A1CE18-E9A4-440E-A4CC-2E3445550100}" type="pres">
      <dgm:prSet presAssocID="{81ABDEB1-ECDD-4FC1-9875-B7C7A4747A7C}" presName="space" presStyleCnt="0"/>
      <dgm:spPr/>
    </dgm:pt>
    <dgm:pt modelId="{DF41834C-BF7F-4B9D-9E9D-A4EB26C5A874}" type="pres">
      <dgm:prSet presAssocID="{D4DBDB48-84A8-4F8A-BA0F-2D7C5433378D}" presName="composite" presStyleCnt="0"/>
      <dgm:spPr/>
    </dgm:pt>
    <dgm:pt modelId="{CBF92717-EC5E-40BB-831B-0D2E78E96CAB}" type="pres">
      <dgm:prSet presAssocID="{D4DBDB48-84A8-4F8A-BA0F-2D7C5433378D}" presName="parTx" presStyleLbl="alignNode1" presStyleIdx="2" presStyleCnt="3">
        <dgm:presLayoutVars>
          <dgm:chMax val="0"/>
          <dgm:chPref val="0"/>
          <dgm:bulletEnabled val="1"/>
        </dgm:presLayoutVars>
      </dgm:prSet>
      <dgm:spPr/>
    </dgm:pt>
    <dgm:pt modelId="{D7398F40-E276-403D-B79B-9A612ED75170}" type="pres">
      <dgm:prSet presAssocID="{D4DBDB48-84A8-4F8A-BA0F-2D7C5433378D}" presName="desTx" presStyleLbl="alignAccFollowNode1" presStyleIdx="2" presStyleCnt="3">
        <dgm:presLayoutVars>
          <dgm:bulletEnabled val="1"/>
        </dgm:presLayoutVars>
      </dgm:prSet>
      <dgm:spPr/>
    </dgm:pt>
  </dgm:ptLst>
  <dgm:cxnLst>
    <dgm:cxn modelId="{2A2FDA09-B7C4-4EA4-8935-DFFE60800079}" srcId="{D4DBDB48-84A8-4F8A-BA0F-2D7C5433378D}" destId="{C16C2E49-A7BC-455B-889F-45BF324A1FA7}" srcOrd="0" destOrd="0" parTransId="{F0A06F28-0E93-45E2-86C0-FE6C5615E158}" sibTransId="{E83DBED1-4760-4257-AE75-BF73D981703E}"/>
    <dgm:cxn modelId="{F7061315-11A5-4897-8E93-DB15857E0289}" type="presOf" srcId="{89711B46-1027-40B8-9394-9A6B1C216B00}" destId="{D7398F40-E276-403D-B79B-9A612ED75170}" srcOrd="0" destOrd="1" presId="urn:microsoft.com/office/officeart/2005/8/layout/hList1"/>
    <dgm:cxn modelId="{02B78D1C-D722-4A52-8C69-BB29EE4BBD86}" srcId="{E49ED34C-D6F9-4810-8C6C-435A66332C6C}" destId="{E64376E3-EEDA-4696-A380-602A40010D00}" srcOrd="2" destOrd="0" parTransId="{E2A3097E-3488-4320-A2F7-5C3A7D8F1952}" sibTransId="{E4FE2E05-56DE-4D17-9873-CDAA85C3DF04}"/>
    <dgm:cxn modelId="{3AE4B61D-42BF-4636-9046-4FF2BDE7AB8F}" srcId="{E49ED34C-D6F9-4810-8C6C-435A66332C6C}" destId="{5E2FB0D5-A684-4F3D-900B-FE375A486DFE}" srcOrd="0" destOrd="0" parTransId="{AACFB866-F874-4E1F-9BC8-7BA9753F86D6}" sibTransId="{20F944B0-364D-46EB-8335-A3F2E09D327B}"/>
    <dgm:cxn modelId="{A3CAAE1F-85F4-4687-BCAB-83EDCC212C41}" type="presOf" srcId="{E64376E3-EEDA-4696-A380-602A40010D00}" destId="{FB06CEE7-C34C-420D-A97A-F9FDE29FE736}" srcOrd="0" destOrd="2" presId="urn:microsoft.com/office/officeart/2005/8/layout/hList1"/>
    <dgm:cxn modelId="{C5930629-1E70-4CB0-8F1A-4EC9A4F69D4C}" type="presOf" srcId="{39CF4274-28BA-491E-9612-B6BCB8D89801}" destId="{9FE53AE7-679F-4D1C-A0DB-BCC74884E0E5}" srcOrd="0" destOrd="0" presId="urn:microsoft.com/office/officeart/2005/8/layout/hList1"/>
    <dgm:cxn modelId="{52BF7043-1B4B-40FB-A39A-13AEE3C1F356}" type="presOf" srcId="{D4DBDB48-84A8-4F8A-BA0F-2D7C5433378D}" destId="{CBF92717-EC5E-40BB-831B-0D2E78E96CAB}" srcOrd="0" destOrd="0" presId="urn:microsoft.com/office/officeart/2005/8/layout/hList1"/>
    <dgm:cxn modelId="{CFB38649-9764-45FA-A788-BF58C0AB02D5}" srcId="{39CF4274-28BA-491E-9612-B6BCB8D89801}" destId="{FD5B5BCD-5D1A-42E8-91B3-E09240E6363D}" srcOrd="0" destOrd="0" parTransId="{24F6FEC8-3FA5-4B5B-BCBB-6C302712206D}" sibTransId="{0B6D3B6D-999C-41C8-B936-77120521CC36}"/>
    <dgm:cxn modelId="{C7955065-B767-4055-8E38-F39C687EB38C}" type="presOf" srcId="{148A9E88-4B31-462E-9BA5-583D71D3A6F7}" destId="{FB06CEE7-C34C-420D-A97A-F9FDE29FE736}" srcOrd="0" destOrd="1" presId="urn:microsoft.com/office/officeart/2005/8/layout/hList1"/>
    <dgm:cxn modelId="{D713546F-EA21-4A28-BF85-8BA9C35895F1}" type="presOf" srcId="{C16C2E49-A7BC-455B-889F-45BF324A1FA7}" destId="{D7398F40-E276-403D-B79B-9A612ED75170}" srcOrd="0" destOrd="0" presId="urn:microsoft.com/office/officeart/2005/8/layout/hList1"/>
    <dgm:cxn modelId="{B1337891-E44F-4465-B31B-093BB4A7A216}" srcId="{D4DBDB48-84A8-4F8A-BA0F-2D7C5433378D}" destId="{89711B46-1027-40B8-9394-9A6B1C216B00}" srcOrd="1" destOrd="0" parTransId="{7E709704-CCC9-44B5-A9F1-D72BE5B37AB1}" sibTransId="{36E0EBA0-03F9-487E-A2BC-37B75C7A1B23}"/>
    <dgm:cxn modelId="{FB35F9A4-2281-4B4E-9D2B-5CBA6BAC4E25}" type="presOf" srcId="{CAFDB441-33AF-4A0C-8A7D-1EF6909FCA94}" destId="{8E8B6904-C6C1-4255-87ED-023630849C5C}" srcOrd="0" destOrd="0" presId="urn:microsoft.com/office/officeart/2005/8/layout/hList1"/>
    <dgm:cxn modelId="{D112FDC6-FFA4-4FDF-B29E-98F410284138}" srcId="{CAFDB441-33AF-4A0C-8A7D-1EF6909FCA94}" destId="{39CF4274-28BA-491E-9612-B6BCB8D89801}" srcOrd="0" destOrd="0" parTransId="{8BE902B7-A3B6-470D-BDB4-41B86F653051}" sibTransId="{11F476F3-6667-4CBA-B643-3BA6B6659C18}"/>
    <dgm:cxn modelId="{2D057CC8-0167-4C34-82CE-B493E358B4FF}" type="presOf" srcId="{E49ED34C-D6F9-4810-8C6C-435A66332C6C}" destId="{25152AE3-7934-421C-95C9-9ACC9B8460EB}" srcOrd="0" destOrd="0" presId="urn:microsoft.com/office/officeart/2005/8/layout/hList1"/>
    <dgm:cxn modelId="{12B624E2-2354-4AC9-B702-C74B5AFAEAD2}" type="presOf" srcId="{FD5B5BCD-5D1A-42E8-91B3-E09240E6363D}" destId="{7B290790-1756-4DEE-954C-A04A47DF56D9}" srcOrd="0" destOrd="0" presId="urn:microsoft.com/office/officeart/2005/8/layout/hList1"/>
    <dgm:cxn modelId="{CE4251E3-56B5-4BC0-A4C2-D4A570643391}" srcId="{CAFDB441-33AF-4A0C-8A7D-1EF6909FCA94}" destId="{E49ED34C-D6F9-4810-8C6C-435A66332C6C}" srcOrd="1" destOrd="0" parTransId="{9D058F28-F31B-4C81-B437-00597C8ECC01}" sibTransId="{81ABDEB1-ECDD-4FC1-9875-B7C7A4747A7C}"/>
    <dgm:cxn modelId="{6612C6E5-9F01-4851-B241-FCB2BB3A8E77}" srcId="{E49ED34C-D6F9-4810-8C6C-435A66332C6C}" destId="{148A9E88-4B31-462E-9BA5-583D71D3A6F7}" srcOrd="1" destOrd="0" parTransId="{B1194A07-FC70-411C-B113-B508B882E859}" sibTransId="{6EAC5D89-3524-4D0C-A0C5-95E7127642BA}"/>
    <dgm:cxn modelId="{DE58A9E7-8D25-40CD-B208-E524EE83819F}" type="presOf" srcId="{5E2FB0D5-A684-4F3D-900B-FE375A486DFE}" destId="{FB06CEE7-C34C-420D-A97A-F9FDE29FE736}" srcOrd="0" destOrd="0" presId="urn:microsoft.com/office/officeart/2005/8/layout/hList1"/>
    <dgm:cxn modelId="{AC0196FE-3AC5-4000-93CD-58F1B0690B04}" srcId="{CAFDB441-33AF-4A0C-8A7D-1EF6909FCA94}" destId="{D4DBDB48-84A8-4F8A-BA0F-2D7C5433378D}" srcOrd="2" destOrd="0" parTransId="{F4988445-E9C2-46A8-BD3F-E0D55ACEC5A7}" sibTransId="{561E90F3-BEB7-4A2C-818C-8C407614FEC4}"/>
    <dgm:cxn modelId="{463231C6-60D5-4434-AF98-0105C157C6BE}" type="presParOf" srcId="{8E8B6904-C6C1-4255-87ED-023630849C5C}" destId="{3F9A5E2A-0205-41CA-8AA3-AA90DF3DBFD5}" srcOrd="0" destOrd="0" presId="urn:microsoft.com/office/officeart/2005/8/layout/hList1"/>
    <dgm:cxn modelId="{51C4F139-C148-49EC-B197-BCE8181F5838}" type="presParOf" srcId="{3F9A5E2A-0205-41CA-8AA3-AA90DF3DBFD5}" destId="{9FE53AE7-679F-4D1C-A0DB-BCC74884E0E5}" srcOrd="0" destOrd="0" presId="urn:microsoft.com/office/officeart/2005/8/layout/hList1"/>
    <dgm:cxn modelId="{30C63E54-5C9F-4CBC-9AC2-FA86F4DF87F8}" type="presParOf" srcId="{3F9A5E2A-0205-41CA-8AA3-AA90DF3DBFD5}" destId="{7B290790-1756-4DEE-954C-A04A47DF56D9}" srcOrd="1" destOrd="0" presId="urn:microsoft.com/office/officeart/2005/8/layout/hList1"/>
    <dgm:cxn modelId="{C1170E28-0FBD-4824-8387-4DD72DA5DA65}" type="presParOf" srcId="{8E8B6904-C6C1-4255-87ED-023630849C5C}" destId="{C23ACEA6-0A89-49C5-81D3-0B2EC46B2A67}" srcOrd="1" destOrd="0" presId="urn:microsoft.com/office/officeart/2005/8/layout/hList1"/>
    <dgm:cxn modelId="{4F74C0DA-27BD-4290-B286-AAAA2830B49E}" type="presParOf" srcId="{8E8B6904-C6C1-4255-87ED-023630849C5C}" destId="{939D1437-F9D5-403C-8C2C-EE43CF1194EE}" srcOrd="2" destOrd="0" presId="urn:microsoft.com/office/officeart/2005/8/layout/hList1"/>
    <dgm:cxn modelId="{EA281C35-959F-4C06-B31B-54D82E8774DE}" type="presParOf" srcId="{939D1437-F9D5-403C-8C2C-EE43CF1194EE}" destId="{25152AE3-7934-421C-95C9-9ACC9B8460EB}" srcOrd="0" destOrd="0" presId="urn:microsoft.com/office/officeart/2005/8/layout/hList1"/>
    <dgm:cxn modelId="{E6497FA3-99B0-463D-A93F-D69D46F277CC}" type="presParOf" srcId="{939D1437-F9D5-403C-8C2C-EE43CF1194EE}" destId="{FB06CEE7-C34C-420D-A97A-F9FDE29FE736}" srcOrd="1" destOrd="0" presId="urn:microsoft.com/office/officeart/2005/8/layout/hList1"/>
    <dgm:cxn modelId="{9C4869E2-603C-4FD3-BB30-269C8A65328E}" type="presParOf" srcId="{8E8B6904-C6C1-4255-87ED-023630849C5C}" destId="{74A1CE18-E9A4-440E-A4CC-2E3445550100}" srcOrd="3" destOrd="0" presId="urn:microsoft.com/office/officeart/2005/8/layout/hList1"/>
    <dgm:cxn modelId="{3738DF11-316A-482B-9DEA-530E8B4F7C98}" type="presParOf" srcId="{8E8B6904-C6C1-4255-87ED-023630849C5C}" destId="{DF41834C-BF7F-4B9D-9E9D-A4EB26C5A874}" srcOrd="4" destOrd="0" presId="urn:microsoft.com/office/officeart/2005/8/layout/hList1"/>
    <dgm:cxn modelId="{471C23D3-0AD0-4E5E-A3E1-DF836E90731B}" type="presParOf" srcId="{DF41834C-BF7F-4B9D-9E9D-A4EB26C5A874}" destId="{CBF92717-EC5E-40BB-831B-0D2E78E96CAB}" srcOrd="0" destOrd="0" presId="urn:microsoft.com/office/officeart/2005/8/layout/hList1"/>
    <dgm:cxn modelId="{BDA8A51A-22D3-4BCC-9DC5-B44260F88DDE}" type="presParOf" srcId="{DF41834C-BF7F-4B9D-9E9D-A4EB26C5A874}" destId="{D7398F40-E276-403D-B79B-9A612ED7517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7B07F-BC7F-4DA6-88D0-13F05181C00F}">
      <dsp:nvSpPr>
        <dsp:cNvPr id="0" name=""/>
        <dsp:cNvSpPr/>
      </dsp:nvSpPr>
      <dsp:spPr>
        <a:xfrm>
          <a:off x="0" y="495"/>
          <a:ext cx="940435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364B3-2FC4-4D4A-8BB5-3D31D8C500C3}">
      <dsp:nvSpPr>
        <dsp:cNvPr id="0" name=""/>
        <dsp:cNvSpPr/>
      </dsp:nvSpPr>
      <dsp:spPr>
        <a:xfrm>
          <a:off x="0" y="495"/>
          <a:ext cx="9404352" cy="81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NL" sz="2700" b="0" i="0" kern="1200" baseline="0" dirty="0"/>
            <a:t>Introductie</a:t>
          </a:r>
          <a:endParaRPr lang="en-US" sz="2700" kern="1200" dirty="0"/>
        </a:p>
      </dsp:txBody>
      <dsp:txXfrm>
        <a:off x="0" y="495"/>
        <a:ext cx="9404352" cy="811088"/>
      </dsp:txXfrm>
    </dsp:sp>
    <dsp:sp modelId="{28DE26A6-18C8-42F3-B808-EBA96EE4C927}">
      <dsp:nvSpPr>
        <dsp:cNvPr id="0" name=""/>
        <dsp:cNvSpPr/>
      </dsp:nvSpPr>
      <dsp:spPr>
        <a:xfrm>
          <a:off x="0" y="811583"/>
          <a:ext cx="940435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03E161-6960-46BF-BC81-B4CC2731030D}">
      <dsp:nvSpPr>
        <dsp:cNvPr id="0" name=""/>
        <dsp:cNvSpPr/>
      </dsp:nvSpPr>
      <dsp:spPr>
        <a:xfrm>
          <a:off x="0" y="811583"/>
          <a:ext cx="9404352" cy="81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NL" sz="2700" b="0" i="0" kern="1200" baseline="0" dirty="0"/>
            <a:t>Isolatie in (vreemdelingen) detentie</a:t>
          </a:r>
          <a:endParaRPr lang="en-US" sz="2700" kern="1200" dirty="0"/>
        </a:p>
      </dsp:txBody>
      <dsp:txXfrm>
        <a:off x="0" y="811583"/>
        <a:ext cx="9404352" cy="811088"/>
      </dsp:txXfrm>
    </dsp:sp>
    <dsp:sp modelId="{3D6382FA-779E-450C-B457-58294CF58612}">
      <dsp:nvSpPr>
        <dsp:cNvPr id="0" name=""/>
        <dsp:cNvSpPr/>
      </dsp:nvSpPr>
      <dsp:spPr>
        <a:xfrm>
          <a:off x="0" y="1622672"/>
          <a:ext cx="940435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B534C3-03C9-4357-8038-B930A1A3C164}">
      <dsp:nvSpPr>
        <dsp:cNvPr id="0" name=""/>
        <dsp:cNvSpPr/>
      </dsp:nvSpPr>
      <dsp:spPr>
        <a:xfrm>
          <a:off x="0" y="1622672"/>
          <a:ext cx="9404352" cy="81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NL" sz="2700" b="0" i="0" kern="1200" baseline="0" dirty="0"/>
            <a:t>Schadelijke effecten isolatie</a:t>
          </a:r>
          <a:endParaRPr lang="en-US" sz="2700" kern="1200" dirty="0"/>
        </a:p>
      </dsp:txBody>
      <dsp:txXfrm>
        <a:off x="0" y="1622672"/>
        <a:ext cx="9404352" cy="811088"/>
      </dsp:txXfrm>
    </dsp:sp>
    <dsp:sp modelId="{1CEB43C3-919A-4DD9-A36C-C4103FAEE7FD}">
      <dsp:nvSpPr>
        <dsp:cNvPr id="0" name=""/>
        <dsp:cNvSpPr/>
      </dsp:nvSpPr>
      <dsp:spPr>
        <a:xfrm>
          <a:off x="0" y="2433761"/>
          <a:ext cx="940435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8C2C57-2D0E-4184-95C1-8DC308BBBCC6}">
      <dsp:nvSpPr>
        <dsp:cNvPr id="0" name=""/>
        <dsp:cNvSpPr/>
      </dsp:nvSpPr>
      <dsp:spPr>
        <a:xfrm>
          <a:off x="0" y="2433761"/>
          <a:ext cx="9404352" cy="81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NL" sz="2700" b="0" i="0" kern="1200" baseline="0" dirty="0"/>
            <a:t>Hoe verminderen van isolatie in het gevangeniswezen?</a:t>
          </a:r>
          <a:endParaRPr lang="en-US" sz="2700" kern="1200" dirty="0"/>
        </a:p>
      </dsp:txBody>
      <dsp:txXfrm>
        <a:off x="0" y="2433761"/>
        <a:ext cx="9404352" cy="811088"/>
      </dsp:txXfrm>
    </dsp:sp>
    <dsp:sp modelId="{24594765-1C92-4961-924F-AFB7DFFBADB0}">
      <dsp:nvSpPr>
        <dsp:cNvPr id="0" name=""/>
        <dsp:cNvSpPr/>
      </dsp:nvSpPr>
      <dsp:spPr>
        <a:xfrm>
          <a:off x="0" y="3244850"/>
          <a:ext cx="940435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FEAD4D-885D-4E25-919B-6227AB287AD3}">
      <dsp:nvSpPr>
        <dsp:cNvPr id="0" name=""/>
        <dsp:cNvSpPr/>
      </dsp:nvSpPr>
      <dsp:spPr>
        <a:xfrm>
          <a:off x="0" y="3244850"/>
          <a:ext cx="9404352" cy="81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dsp:txBody>
      <dsp:txXfrm>
        <a:off x="0" y="3244850"/>
        <a:ext cx="9404352" cy="811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A127A-1FE2-4F8A-8B57-FE3E1B55327A}">
      <dsp:nvSpPr>
        <dsp:cNvPr id="0" name=""/>
        <dsp:cNvSpPr/>
      </dsp:nvSpPr>
      <dsp:spPr>
        <a:xfrm>
          <a:off x="0" y="56420"/>
          <a:ext cx="8864156" cy="9945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Geen (blijvende) positieve gedragsverandering door eenzame opsluiting</a:t>
          </a:r>
          <a:endParaRPr lang="en-US" sz="2500" kern="1200"/>
        </a:p>
      </dsp:txBody>
      <dsp:txXfrm>
        <a:off x="48547" y="104967"/>
        <a:ext cx="8767062" cy="897406"/>
      </dsp:txXfrm>
    </dsp:sp>
    <dsp:sp modelId="{D50C37FE-71DC-4DA7-968F-86CF8FD2D679}">
      <dsp:nvSpPr>
        <dsp:cNvPr id="0" name=""/>
        <dsp:cNvSpPr/>
      </dsp:nvSpPr>
      <dsp:spPr>
        <a:xfrm>
          <a:off x="0" y="1122920"/>
          <a:ext cx="8864156" cy="9945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Meer agressie</a:t>
          </a:r>
          <a:endParaRPr lang="en-US" sz="2500" kern="1200"/>
        </a:p>
      </dsp:txBody>
      <dsp:txXfrm>
        <a:off x="48547" y="1171467"/>
        <a:ext cx="8767062" cy="897406"/>
      </dsp:txXfrm>
    </dsp:sp>
    <dsp:sp modelId="{289C5A24-B917-40DF-ADFC-90B5DD4F7696}">
      <dsp:nvSpPr>
        <dsp:cNvPr id="0" name=""/>
        <dsp:cNvSpPr/>
      </dsp:nvSpPr>
      <dsp:spPr>
        <a:xfrm>
          <a:off x="0" y="2189420"/>
          <a:ext cx="8864156" cy="9945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Geen vermindering van recidive na detentie in tegendeel</a:t>
          </a:r>
          <a:endParaRPr lang="en-US" sz="2500" kern="1200"/>
        </a:p>
      </dsp:txBody>
      <dsp:txXfrm>
        <a:off x="48547" y="2237967"/>
        <a:ext cx="8767062" cy="897406"/>
      </dsp:txXfrm>
    </dsp:sp>
    <dsp:sp modelId="{34501292-57AB-4048-8B74-A8BBBAE244A6}">
      <dsp:nvSpPr>
        <dsp:cNvPr id="0" name=""/>
        <dsp:cNvSpPr/>
      </dsp:nvSpPr>
      <dsp:spPr>
        <a:xfrm>
          <a:off x="0" y="3255920"/>
          <a:ext cx="8864156" cy="9945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Verhoogde morbiditeit en mortaliteit</a:t>
          </a:r>
          <a:endParaRPr lang="en-US" sz="2500" kern="1200"/>
        </a:p>
      </dsp:txBody>
      <dsp:txXfrm>
        <a:off x="48547" y="3304467"/>
        <a:ext cx="8767062" cy="897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53AE7-679F-4D1C-A0DB-BCC74884E0E5}">
      <dsp:nvSpPr>
        <dsp:cNvPr id="0" name=""/>
        <dsp:cNvSpPr/>
      </dsp:nvSpPr>
      <dsp:spPr>
        <a:xfrm>
          <a:off x="3286" y="814214"/>
          <a:ext cx="3204610" cy="116255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nl-NL" sz="1800" kern="1200"/>
            <a:t>ISO plaatsing moet verankerd zijn in zorgplan van crisismaatregel of Zorgmachtiging </a:t>
          </a:r>
          <a:endParaRPr lang="en-US" sz="1800" kern="1200"/>
        </a:p>
      </dsp:txBody>
      <dsp:txXfrm>
        <a:off x="3286" y="814214"/>
        <a:ext cx="3204610" cy="1162555"/>
      </dsp:txXfrm>
    </dsp:sp>
    <dsp:sp modelId="{7B290790-1756-4DEE-954C-A04A47DF56D9}">
      <dsp:nvSpPr>
        <dsp:cNvPr id="0" name=""/>
        <dsp:cNvSpPr/>
      </dsp:nvSpPr>
      <dsp:spPr>
        <a:xfrm>
          <a:off x="3286" y="1976770"/>
          <a:ext cx="3204610" cy="212463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nl-NL" sz="1800" kern="1200" dirty="0"/>
            <a:t>Toets door burgermeester of rechter</a:t>
          </a:r>
          <a:endParaRPr lang="en-US" sz="1800" kern="1200" dirty="0"/>
        </a:p>
      </dsp:txBody>
      <dsp:txXfrm>
        <a:off x="3286" y="1976770"/>
        <a:ext cx="3204610" cy="2124630"/>
      </dsp:txXfrm>
    </dsp:sp>
    <dsp:sp modelId="{25152AE3-7934-421C-95C9-9ACC9B8460EB}">
      <dsp:nvSpPr>
        <dsp:cNvPr id="0" name=""/>
        <dsp:cNvSpPr/>
      </dsp:nvSpPr>
      <dsp:spPr>
        <a:xfrm>
          <a:off x="3656542" y="814214"/>
          <a:ext cx="3204610" cy="116255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nl-NL" sz="1800" kern="1200"/>
            <a:t>Streng extern toezicht IGJ (toetsingskader) op de uitvoering</a:t>
          </a:r>
          <a:endParaRPr lang="en-US" sz="1800" kern="1200"/>
        </a:p>
      </dsp:txBody>
      <dsp:txXfrm>
        <a:off x="3656542" y="814214"/>
        <a:ext cx="3204610" cy="1162555"/>
      </dsp:txXfrm>
    </dsp:sp>
    <dsp:sp modelId="{FB06CEE7-C34C-420D-A97A-F9FDE29FE736}">
      <dsp:nvSpPr>
        <dsp:cNvPr id="0" name=""/>
        <dsp:cNvSpPr/>
      </dsp:nvSpPr>
      <dsp:spPr>
        <a:xfrm>
          <a:off x="3656542" y="1976770"/>
          <a:ext cx="3204610" cy="212463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nl-NL" sz="1800" kern="1200" dirty="0"/>
            <a:t>1 Consultatie na 84 uur opsluiting (ook op eigen kamer)</a:t>
          </a:r>
          <a:endParaRPr lang="en-US" sz="1800" kern="1200" dirty="0"/>
        </a:p>
        <a:p>
          <a:pPr marL="171450" lvl="1" indent="-171450" algn="l" defTabSz="800100">
            <a:lnSpc>
              <a:spcPct val="90000"/>
            </a:lnSpc>
            <a:spcBef>
              <a:spcPct val="0"/>
            </a:spcBef>
            <a:spcAft>
              <a:spcPct val="15000"/>
            </a:spcAft>
            <a:buChar char="•"/>
          </a:pPr>
          <a:r>
            <a:rPr lang="nl-NL" sz="1800" kern="1200"/>
            <a:t>2 Teamconsultatie na 3 weken</a:t>
          </a:r>
          <a:endParaRPr lang="en-US" sz="1800" kern="1200"/>
        </a:p>
        <a:p>
          <a:pPr marL="171450" lvl="1" indent="-171450" algn="l" defTabSz="800100">
            <a:lnSpc>
              <a:spcPct val="90000"/>
            </a:lnSpc>
            <a:spcBef>
              <a:spcPct val="0"/>
            </a:spcBef>
            <a:spcAft>
              <a:spcPct val="15000"/>
            </a:spcAft>
            <a:buChar char="•"/>
          </a:pPr>
          <a:r>
            <a:rPr lang="nl-NL" sz="1800" kern="1200"/>
            <a:t>3 Externe consultatie na 12 weken</a:t>
          </a:r>
          <a:endParaRPr lang="en-US" sz="1800" kern="1200"/>
        </a:p>
      </dsp:txBody>
      <dsp:txXfrm>
        <a:off x="3656542" y="1976770"/>
        <a:ext cx="3204610" cy="2124630"/>
      </dsp:txXfrm>
    </dsp:sp>
    <dsp:sp modelId="{CBF92717-EC5E-40BB-831B-0D2E78E96CAB}">
      <dsp:nvSpPr>
        <dsp:cNvPr id="0" name=""/>
        <dsp:cNvSpPr/>
      </dsp:nvSpPr>
      <dsp:spPr>
        <a:xfrm>
          <a:off x="7309798" y="814214"/>
          <a:ext cx="3204610" cy="116255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nl-NL" sz="1800" kern="1200"/>
            <a:t>Contact:</a:t>
          </a:r>
          <a:endParaRPr lang="en-US" sz="1800" kern="1200"/>
        </a:p>
      </dsp:txBody>
      <dsp:txXfrm>
        <a:off x="7309798" y="814214"/>
        <a:ext cx="3204610" cy="1162555"/>
      </dsp:txXfrm>
    </dsp:sp>
    <dsp:sp modelId="{D7398F40-E276-403D-B79B-9A612ED75170}">
      <dsp:nvSpPr>
        <dsp:cNvPr id="0" name=""/>
        <dsp:cNvSpPr/>
      </dsp:nvSpPr>
      <dsp:spPr>
        <a:xfrm>
          <a:off x="7309798" y="1976770"/>
          <a:ext cx="3204610" cy="212463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nl-NL" sz="1800" kern="1200"/>
            <a:t>Dagelijks bezoek door psychiater</a:t>
          </a:r>
          <a:endParaRPr lang="en-US" sz="1800" kern="1200"/>
        </a:p>
        <a:p>
          <a:pPr marL="171450" lvl="1" indent="-171450" algn="l" defTabSz="800100">
            <a:lnSpc>
              <a:spcPct val="90000"/>
            </a:lnSpc>
            <a:spcBef>
              <a:spcPct val="0"/>
            </a:spcBef>
            <a:spcAft>
              <a:spcPct val="15000"/>
            </a:spcAft>
            <a:buChar char="•"/>
          </a:pPr>
          <a:r>
            <a:rPr lang="nl-NL" sz="1800" kern="1200"/>
            <a:t>Om het kwartier/ half uur door verpleegkundige </a:t>
          </a:r>
          <a:endParaRPr lang="en-US" sz="1800" kern="1200"/>
        </a:p>
      </dsp:txBody>
      <dsp:txXfrm>
        <a:off x="7309798" y="1976770"/>
        <a:ext cx="3204610" cy="21246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AD550-1138-456A-8BE7-A91125C029A6}" type="datetimeFigureOut">
              <a:rPr lang="nl-NL" smtClean="0"/>
              <a:t>12-04-2026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F56E4-0FB2-4AB6-B0AF-B6B150868F86}" type="slidenum">
              <a:rPr lang="nl-NL" smtClean="0"/>
              <a:t>‹nr.›</a:t>
            </a:fld>
            <a:endParaRPr lang="nl-NL"/>
          </a:p>
        </p:txBody>
      </p:sp>
    </p:spTree>
    <p:extLst>
      <p:ext uri="{BB962C8B-B14F-4D97-AF65-F5344CB8AC3E}">
        <p14:creationId xmlns:p14="http://schemas.microsoft.com/office/powerpoint/2010/main" val="4233215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BDF56E4-0FB2-4AB6-B0AF-B6B150868F86}" type="slidenum">
              <a:rPr lang="nl-NL" smtClean="0"/>
              <a:t>1</a:t>
            </a:fld>
            <a:endParaRPr lang="nl-NL"/>
          </a:p>
        </p:txBody>
      </p:sp>
    </p:spTree>
    <p:extLst>
      <p:ext uri="{BB962C8B-B14F-4D97-AF65-F5344CB8AC3E}">
        <p14:creationId xmlns:p14="http://schemas.microsoft.com/office/powerpoint/2010/main" val="3025112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Shape 655"/>
          <p:cNvSpPr>
            <a:spLocks noGrp="1" noRot="1" noChangeAspect="1"/>
          </p:cNvSpPr>
          <p:nvPr>
            <p:ph type="sldImg"/>
          </p:nvPr>
        </p:nvSpPr>
        <p:spPr>
          <a:xfrm>
            <a:off x="381000" y="685800"/>
            <a:ext cx="6096000" cy="3429000"/>
          </a:xfrm>
          <a:prstGeom prst="rect">
            <a:avLst/>
          </a:prstGeom>
        </p:spPr>
        <p:txBody>
          <a:bodyPr/>
          <a:lstStyle/>
          <a:p>
            <a:endParaRPr/>
          </a:p>
        </p:txBody>
      </p:sp>
      <p:sp>
        <p:nvSpPr>
          <p:cNvPr id="656" name="Shape 656"/>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960366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Shape 419"/>
          <p:cNvSpPr>
            <a:spLocks noGrp="1" noRot="1" noChangeAspect="1"/>
          </p:cNvSpPr>
          <p:nvPr>
            <p:ph type="sldImg"/>
          </p:nvPr>
        </p:nvSpPr>
        <p:spPr>
          <a:xfrm>
            <a:off x="381000" y="685800"/>
            <a:ext cx="6096000" cy="3429000"/>
          </a:xfrm>
          <a:prstGeom prst="rect">
            <a:avLst/>
          </a:prstGeom>
        </p:spPr>
        <p:txBody>
          <a:bodyPr/>
          <a:lstStyle/>
          <a:p>
            <a:endParaRPr/>
          </a:p>
        </p:txBody>
      </p:sp>
      <p:sp>
        <p:nvSpPr>
          <p:cNvPr id="420" name="Shape 420"/>
          <p:cNvSpPr>
            <a:spLocks noGrp="1"/>
          </p:cNvSpPr>
          <p:nvPr>
            <p:ph type="body" sz="quarter" idx="1"/>
          </p:nvPr>
        </p:nvSpPr>
        <p:spPr>
          <a:prstGeom prst="rect">
            <a:avLst/>
          </a:prstGeom>
        </p:spPr>
        <p:txBody>
          <a:bodyPr/>
          <a:lstStyle/>
          <a:p>
            <a:endParaRPr lang="nl-NL" noProof="0" dirty="0"/>
          </a:p>
        </p:txBody>
      </p:sp>
    </p:spTree>
    <p:extLst>
      <p:ext uri="{BB962C8B-B14F-4D97-AF65-F5344CB8AC3E}">
        <p14:creationId xmlns:p14="http://schemas.microsoft.com/office/powerpoint/2010/main" val="2514170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xfrm>
            <a:off x="381000" y="685800"/>
            <a:ext cx="6096000" cy="3429000"/>
          </a:xfrm>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34192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BDF56E4-0FB2-4AB6-B0AF-B6B150868F86}" type="slidenum">
              <a:rPr lang="nl-NL" smtClean="0"/>
              <a:t>22</a:t>
            </a:fld>
            <a:endParaRPr lang="nl-NL"/>
          </a:p>
        </p:txBody>
      </p:sp>
    </p:spTree>
    <p:extLst>
      <p:ext uri="{BB962C8B-B14F-4D97-AF65-F5344CB8AC3E}">
        <p14:creationId xmlns:p14="http://schemas.microsoft.com/office/powerpoint/2010/main" val="3925574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xfrm>
            <a:off x="381000" y="685800"/>
            <a:ext cx="6096000" cy="3429000"/>
          </a:xfrm>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857453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solidFill>
                <a:srgbClr val="FF0000"/>
              </a:solidFill>
            </a:endParaRPr>
          </a:p>
        </p:txBody>
      </p:sp>
      <p:sp>
        <p:nvSpPr>
          <p:cNvPr id="4" name="Tijdelijke aanduiding voor dianummer 3"/>
          <p:cNvSpPr>
            <a:spLocks noGrp="1"/>
          </p:cNvSpPr>
          <p:nvPr>
            <p:ph type="sldNum" sz="quarter" idx="5"/>
          </p:nvPr>
        </p:nvSpPr>
        <p:spPr/>
        <p:txBody>
          <a:bodyPr/>
          <a:lstStyle/>
          <a:p>
            <a:fld id="{4BDF56E4-0FB2-4AB6-B0AF-B6B150868F86}" type="slidenum">
              <a:rPr lang="nl-NL" smtClean="0"/>
              <a:t>24</a:t>
            </a:fld>
            <a:endParaRPr lang="nl-NL"/>
          </a:p>
        </p:txBody>
      </p:sp>
    </p:spTree>
    <p:extLst>
      <p:ext uri="{BB962C8B-B14F-4D97-AF65-F5344CB8AC3E}">
        <p14:creationId xmlns:p14="http://schemas.microsoft.com/office/powerpoint/2010/main" val="983949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Bied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minimaal</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2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uur</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betekenisvol</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menselijk</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contact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aan</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personen</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in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afzondering</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of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isolatie</a:t>
            </a: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65750" marR="0" lvl="1" indent="-28575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Neem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expliciet</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op in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beleid</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en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uitvoering</a:t>
            </a: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65750" marR="0" lvl="1" indent="-28575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Benoem</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wat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inhoudt</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en hoe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daar</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invulling</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aan</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gegeven</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kan</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worden</a:t>
            </a: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180000" marR="0" lvl="1"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Creëer</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duidelijkheid</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voor</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patiënten</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over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tijdstippen</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waarop</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contactmomenten</a:t>
            </a: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350" b="0" i="0" u="none" strike="noStrike" kern="1200" cap="none" spc="0" normalizeH="0" baseline="0" noProof="0" dirty="0" err="1">
                <a:ln>
                  <a:noFill/>
                </a:ln>
                <a:solidFill>
                  <a:prstClr val="black"/>
                </a:solidFill>
                <a:effectLst/>
                <a:uLnTx/>
                <a:uFillTx/>
                <a:latin typeface="Arial" panose="020B0604020202020204"/>
                <a:ea typeface="+mn-ea"/>
                <a:cs typeface="+mn-cs"/>
              </a:rPr>
              <a:t>plaatsvinden</a:t>
            </a: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a:p>
            <a:r>
              <a:rPr lang="nl-NL" sz="1400" dirty="0"/>
              <a:t>Eigen kleding kunnen dragen bij afzondering/isolatie, tenzij</a:t>
            </a:r>
          </a:p>
          <a:p>
            <a:endParaRPr lang="nl-NL" sz="1400" dirty="0"/>
          </a:p>
          <a:p>
            <a:r>
              <a:rPr lang="nl-NL" sz="1400" dirty="0"/>
              <a:t>Mogelijkheid tot het dragen van inrichtingskleding van gewone stof</a:t>
            </a:r>
          </a:p>
          <a:p>
            <a:endParaRPr lang="nl-NL" sz="1400" dirty="0"/>
          </a:p>
          <a:p>
            <a:r>
              <a:rPr lang="nl-NL" sz="1400" dirty="0"/>
              <a:t>Bewust rekening houden met specifieke behoeften van vrouwen</a:t>
            </a:r>
          </a:p>
          <a:p>
            <a:endParaRPr lang="nl-NL" sz="1400" dirty="0"/>
          </a:p>
          <a:p>
            <a:r>
              <a:rPr lang="nl-NL" sz="1400" dirty="0"/>
              <a:t>Initiatieven medewerkers voor aanschaf menswaardiger varianten scheurkleding</a:t>
            </a:r>
          </a:p>
          <a:p>
            <a:endParaRPr lang="nl-NL" sz="1400" dirty="0"/>
          </a:p>
          <a:p>
            <a:pPr marL="285750" indent="-285750">
              <a:lnSpc>
                <a:spcPct val="100000"/>
              </a:lnSpc>
              <a:buFont typeface="Wingdings" panose="05000000000000000000" pitchFamily="2" charset="2"/>
              <a:buChar char="§"/>
            </a:pPr>
            <a:r>
              <a:rPr lang="nl-NL" sz="1400" dirty="0"/>
              <a:t>Stromend water beschikbaar</a:t>
            </a:r>
          </a:p>
          <a:p>
            <a:pPr marL="285750" indent="-285750">
              <a:lnSpc>
                <a:spcPct val="100000"/>
              </a:lnSpc>
              <a:buFont typeface="Wingdings" panose="05000000000000000000" pitchFamily="2" charset="2"/>
              <a:buChar char="§"/>
            </a:pPr>
            <a:endParaRPr lang="nl-NL" sz="1400" dirty="0"/>
          </a:p>
          <a:p>
            <a:pPr marL="285750" indent="-285750">
              <a:lnSpc>
                <a:spcPct val="100000"/>
              </a:lnSpc>
              <a:buFont typeface="Wingdings" panose="05000000000000000000" pitchFamily="2" charset="2"/>
              <a:buChar char="§"/>
            </a:pPr>
            <a:r>
              <a:rPr lang="nl-NL" sz="1400" dirty="0"/>
              <a:t>Toilet zelf doortrekken</a:t>
            </a:r>
          </a:p>
          <a:p>
            <a:pPr marL="285750" indent="-285750">
              <a:lnSpc>
                <a:spcPct val="100000"/>
              </a:lnSpc>
              <a:buFont typeface="Wingdings" panose="05000000000000000000" pitchFamily="2" charset="2"/>
              <a:buChar char="§"/>
            </a:pPr>
            <a:endParaRPr lang="nl-NL" sz="1400" dirty="0"/>
          </a:p>
          <a:p>
            <a:pPr marL="285750" indent="-285750">
              <a:lnSpc>
                <a:spcPct val="100000"/>
              </a:lnSpc>
              <a:buFont typeface="Wingdings" panose="05000000000000000000" pitchFamily="2" charset="2"/>
              <a:buChar char="§"/>
            </a:pPr>
            <a:r>
              <a:rPr lang="nl-NL" sz="1400" dirty="0"/>
              <a:t>Touchscreens</a:t>
            </a:r>
          </a:p>
          <a:p>
            <a:pPr marL="285750" indent="-285750">
              <a:lnSpc>
                <a:spcPct val="100000"/>
              </a:lnSpc>
              <a:buFont typeface="Wingdings" panose="05000000000000000000" pitchFamily="2" charset="2"/>
              <a:buChar char="§"/>
            </a:pPr>
            <a:endParaRPr lang="nl-NL" sz="1400" dirty="0"/>
          </a:p>
          <a:p>
            <a:pPr marL="285750" indent="-285750">
              <a:lnSpc>
                <a:spcPct val="100000"/>
              </a:lnSpc>
              <a:buFont typeface="Wingdings" panose="05000000000000000000" pitchFamily="2" charset="2"/>
              <a:buChar char="§"/>
            </a:pPr>
            <a:r>
              <a:rPr lang="nl-NL" sz="1400" dirty="0"/>
              <a:t>Patiënten kunnen vanuit afzonderingsruimte zelf bellen</a:t>
            </a:r>
          </a:p>
          <a:p>
            <a:pPr marL="285750" indent="-285750">
              <a:lnSpc>
                <a:spcPct val="100000"/>
              </a:lnSpc>
              <a:buFont typeface="Wingdings" panose="05000000000000000000" pitchFamily="2" charset="2"/>
              <a:buChar char="§"/>
            </a:pPr>
            <a:endParaRPr lang="nl-NL" sz="1400" dirty="0"/>
          </a:p>
          <a:p>
            <a:pPr marL="285750" indent="-285750">
              <a:lnSpc>
                <a:spcPct val="100000"/>
              </a:lnSpc>
              <a:buFont typeface="Wingdings" panose="05000000000000000000" pitchFamily="2" charset="2"/>
              <a:buChar char="§"/>
            </a:pPr>
            <a:r>
              <a:rPr lang="en-US" sz="1400" dirty="0"/>
              <a:t>Kennis over ‘</a:t>
            </a:r>
            <a:r>
              <a:rPr lang="en-US" sz="1400" dirty="0" err="1"/>
              <a:t>helende</a:t>
            </a:r>
            <a:r>
              <a:rPr lang="en-US" sz="1400" dirty="0"/>
              <a:t> </a:t>
            </a:r>
            <a:r>
              <a:rPr lang="en-US" sz="1400" dirty="0" err="1"/>
              <a:t>omgevingen</a:t>
            </a:r>
            <a:r>
              <a:rPr lang="en-US" sz="1400" dirty="0"/>
              <a:t>’ </a:t>
            </a:r>
            <a:r>
              <a:rPr lang="en-US" sz="1400" dirty="0" err="1"/>
              <a:t>gebruikt</a:t>
            </a:r>
            <a:r>
              <a:rPr lang="en-US" sz="1400" dirty="0"/>
              <a:t> </a:t>
            </a:r>
            <a:r>
              <a:rPr lang="en-US" sz="1400" dirty="0" err="1"/>
              <a:t>bij</a:t>
            </a:r>
            <a:r>
              <a:rPr lang="en-US" sz="1400" dirty="0"/>
              <a:t> bouw</a:t>
            </a:r>
          </a:p>
          <a:p>
            <a:endParaRPr lang="nl-NL" sz="1400" dirty="0"/>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4BDF56E4-0FB2-4AB6-B0AF-B6B150868F86}" type="slidenum">
              <a:rPr lang="nl-NL" smtClean="0"/>
              <a:t>25</a:t>
            </a:fld>
            <a:endParaRPr lang="nl-NL"/>
          </a:p>
        </p:txBody>
      </p:sp>
    </p:spTree>
    <p:extLst>
      <p:ext uri="{BB962C8B-B14F-4D97-AF65-F5344CB8AC3E}">
        <p14:creationId xmlns:p14="http://schemas.microsoft.com/office/powerpoint/2010/main" val="4206046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BDF56E4-0FB2-4AB6-B0AF-B6B150868F86}" type="slidenum">
              <a:rPr lang="nl-NL" smtClean="0"/>
              <a:t>29</a:t>
            </a:fld>
            <a:endParaRPr lang="nl-NL"/>
          </a:p>
        </p:txBody>
      </p:sp>
    </p:spTree>
    <p:extLst>
      <p:ext uri="{BB962C8B-B14F-4D97-AF65-F5344CB8AC3E}">
        <p14:creationId xmlns:p14="http://schemas.microsoft.com/office/powerpoint/2010/main" val="108241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BDF56E4-0FB2-4AB6-B0AF-B6B150868F86}" type="slidenum">
              <a:rPr lang="nl-NL" smtClean="0"/>
              <a:t>4</a:t>
            </a:fld>
            <a:endParaRPr lang="nl-NL"/>
          </a:p>
        </p:txBody>
      </p:sp>
    </p:spTree>
    <p:extLst>
      <p:ext uri="{BB962C8B-B14F-4D97-AF65-F5344CB8AC3E}">
        <p14:creationId xmlns:p14="http://schemas.microsoft.com/office/powerpoint/2010/main" val="392926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64575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a:spLocks noGrp="1" noRot="1" noChangeAspect="1"/>
          </p:cNvSpPr>
          <p:nvPr>
            <p:ph type="sldImg"/>
          </p:nvPr>
        </p:nvSpPr>
        <p:spPr>
          <a:xfrm>
            <a:off x="381000" y="685800"/>
            <a:ext cx="6096000" cy="3429000"/>
          </a:xfrm>
          <a:prstGeom prst="rect">
            <a:avLst/>
          </a:prstGeom>
        </p:spPr>
        <p:txBody>
          <a:bodyPr/>
          <a:lstStyle/>
          <a:p>
            <a:endParaRPr/>
          </a:p>
        </p:txBody>
      </p:sp>
      <p:sp>
        <p:nvSpPr>
          <p:cNvPr id="374" name="Shape 374"/>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xfrm>
            <a:off x="381000" y="685800"/>
            <a:ext cx="6096000" cy="3429000"/>
          </a:xfrm>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02409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xfrm>
            <a:off x="381000" y="685800"/>
            <a:ext cx="6096000" cy="3429000"/>
          </a:xfrm>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p>
            <a:endParaRPr lang="nl-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Shape 412"/>
          <p:cNvSpPr>
            <a:spLocks noGrp="1" noRot="1" noChangeAspect="1"/>
          </p:cNvSpPr>
          <p:nvPr>
            <p:ph type="sldImg"/>
          </p:nvPr>
        </p:nvSpPr>
        <p:spPr>
          <a:xfrm>
            <a:off x="381000" y="685800"/>
            <a:ext cx="6096000" cy="3429000"/>
          </a:xfrm>
          <a:prstGeom prst="rect">
            <a:avLst/>
          </a:prstGeom>
        </p:spPr>
        <p:txBody>
          <a:bodyPr/>
          <a:lstStyle/>
          <a:p>
            <a:endParaRPr/>
          </a:p>
        </p:txBody>
      </p:sp>
      <p:sp>
        <p:nvSpPr>
          <p:cNvPr id="413" name="Shape 413"/>
          <p:cNvSpPr>
            <a:spLocks noGrp="1"/>
          </p:cNvSpPr>
          <p:nvPr>
            <p:ph type="body" sz="quarter" idx="1"/>
          </p:nvPr>
        </p:nvSpPr>
        <p:spPr>
          <a:prstGeom prst="rect">
            <a:avLst/>
          </a:prstGeom>
        </p:spPr>
        <p:txBody>
          <a:bodyPr/>
          <a:lstStyle/>
          <a:p>
            <a:endParaRPr lang="nl-NL" sz="1400" dirty="0">
              <a:effectLst/>
              <a:latin typeface="+mn-lt"/>
              <a:ea typeface="+mn-ea"/>
              <a:cs typeface="+mn-cs"/>
              <a:sym typeface="Ogilvy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Shape 412"/>
          <p:cNvSpPr>
            <a:spLocks noGrp="1" noRot="1" noChangeAspect="1"/>
          </p:cNvSpPr>
          <p:nvPr>
            <p:ph type="sldImg"/>
          </p:nvPr>
        </p:nvSpPr>
        <p:spPr>
          <a:xfrm>
            <a:off x="381000" y="685800"/>
            <a:ext cx="6096000" cy="3429000"/>
          </a:xfrm>
          <a:prstGeom prst="rect">
            <a:avLst/>
          </a:prstGeom>
        </p:spPr>
        <p:txBody>
          <a:bodyPr/>
          <a:lstStyle/>
          <a:p>
            <a:endParaRPr/>
          </a:p>
        </p:txBody>
      </p:sp>
      <p:sp>
        <p:nvSpPr>
          <p:cNvPr id="413" name="Shape 413"/>
          <p:cNvSpPr>
            <a:spLocks noGrp="1"/>
          </p:cNvSpPr>
          <p:nvPr>
            <p:ph type="body" sz="quarter" idx="1"/>
          </p:nvPr>
        </p:nvSpPr>
        <p:spPr>
          <a:prstGeom prst="rect">
            <a:avLst/>
          </a:prstGeom>
        </p:spPr>
        <p:txBody>
          <a:bodyPr/>
          <a:lstStyle/>
          <a:p>
            <a:endParaRPr lang="nl-NL" sz="1400" dirty="0">
              <a:effectLst/>
              <a:latin typeface="+mn-lt"/>
              <a:ea typeface="+mn-ea"/>
              <a:cs typeface="+mn-cs"/>
              <a:sym typeface="Ogilvy Sans"/>
            </a:endParaRPr>
          </a:p>
        </p:txBody>
      </p:sp>
    </p:spTree>
    <p:extLst>
      <p:ext uri="{BB962C8B-B14F-4D97-AF65-F5344CB8AC3E}">
        <p14:creationId xmlns:p14="http://schemas.microsoft.com/office/powerpoint/2010/main" val="1174148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noRot="1" noChangeAspect="1"/>
          </p:cNvSpPr>
          <p:nvPr>
            <p:ph type="sldImg"/>
          </p:nvPr>
        </p:nvSpPr>
        <p:spPr>
          <a:xfrm>
            <a:off x="381000" y="685800"/>
            <a:ext cx="6096000" cy="3429000"/>
          </a:xfrm>
          <a:prstGeom prst="rect">
            <a:avLst/>
          </a:prstGeom>
        </p:spPr>
        <p:txBody>
          <a:bodyPr/>
          <a:lstStyle/>
          <a:p>
            <a:endParaRPr/>
          </a:p>
        </p:txBody>
      </p:sp>
      <p:sp>
        <p:nvSpPr>
          <p:cNvPr id="397" name="Shape 397"/>
          <p:cNvSpPr>
            <a:spLocks noGrp="1"/>
          </p:cNvSpPr>
          <p:nvPr>
            <p:ph type="body" sz="quarter" idx="1"/>
          </p:nvPr>
        </p:nvSpPr>
        <p:spPr>
          <a:prstGeom prst="rect">
            <a:avLst/>
          </a:prstGeom>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Sunday, April 12, 2026</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180266525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46CB39B-5F4C-4A7E-9BE3-AAFD45576D16}" type="datetime2">
              <a:rPr lang="en-US" smtClean="0"/>
              <a:t>Sunday, April 12, 2026</a:t>
            </a:fld>
            <a:endParaRPr lang="en-US" dirty="0"/>
          </a:p>
        </p:txBody>
      </p:sp>
      <p:sp>
        <p:nvSpPr>
          <p:cNvPr id="6" name="Footer Placeholder 5"/>
          <p:cNvSpPr>
            <a:spLocks noGrp="1"/>
          </p:cNvSpPr>
          <p:nvPr>
            <p:ph type="ftr" sz="quarter" idx="11"/>
          </p:nvPr>
        </p:nvSpPr>
        <p:spPr/>
        <p:txBody>
          <a:bodyPr/>
          <a:lstStyle/>
          <a:p>
            <a:r>
              <a:rPr lang="en-US"/>
              <a:t>Sample Footer</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7653423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46CB39B-5F4C-4A7E-9BE3-AAFD45576D16}" type="datetime2">
              <a:rPr lang="en-US" smtClean="0"/>
              <a:t>Sunday, April 12, 2026</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24780030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46CB39B-5F4C-4A7E-9BE3-AAFD45576D16}" type="datetime2">
              <a:rPr lang="en-US" smtClean="0"/>
              <a:t>Sunday, April 12, 2026</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‹nr.›</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8200628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46CB39B-5F4C-4A7E-9BE3-AAFD45576D16}" type="datetime2">
              <a:rPr lang="en-US" smtClean="0"/>
              <a:t>Sunday, April 12, 2026</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418466439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46CB39B-5F4C-4A7E-9BE3-AAFD45576D16}" type="datetime2">
              <a:rPr lang="en-US" smtClean="0"/>
              <a:t>Sunday, April 12, 2026</a:t>
            </a:fld>
            <a:endParaRPr lang="en-US" dirty="0"/>
          </a:p>
        </p:txBody>
      </p:sp>
      <p:sp>
        <p:nvSpPr>
          <p:cNvPr id="4"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134056223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46CB39B-5F4C-4A7E-9BE3-AAFD45576D16}" type="datetime2">
              <a:rPr lang="en-US" smtClean="0"/>
              <a:t>Sunday, April 12, 2026</a:t>
            </a:fld>
            <a:endParaRPr lang="en-US" dirty="0"/>
          </a:p>
        </p:txBody>
      </p:sp>
      <p:sp>
        <p:nvSpPr>
          <p:cNvPr id="4"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148303898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Sunday, April 12, 2026</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332742385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Sunday, April 12, 2026</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158203531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ext sans Red">
    <p:spTree>
      <p:nvGrpSpPr>
        <p:cNvPr id="1" name=""/>
        <p:cNvGrpSpPr/>
        <p:nvPr/>
      </p:nvGrpSpPr>
      <p:grpSpPr>
        <a:xfrm>
          <a:off x="0" y="0"/>
          <a:ext cx="0" cy="0"/>
          <a:chOff x="0" y="0"/>
          <a:chExt cx="0" cy="0"/>
        </a:xfrm>
      </p:grpSpPr>
      <p:sp>
        <p:nvSpPr>
          <p:cNvPr id="68" name="Body Level One…"/>
          <p:cNvSpPr txBox="1">
            <a:spLocks noGrp="1"/>
          </p:cNvSpPr>
          <p:nvPr>
            <p:ph type="body" sz="quarter" idx="1"/>
          </p:nvPr>
        </p:nvSpPr>
        <p:spPr>
          <a:xfrm>
            <a:off x="340806" y="288578"/>
            <a:ext cx="3768123" cy="1462456"/>
          </a:xfrm>
          <a:prstGeom prst="rect">
            <a:avLst/>
          </a:prstGeom>
        </p:spPr>
        <p:txBody>
          <a:bodyPr lIns="55452" tIns="55452" rIns="55452" bIns="55452"/>
          <a:lstStyle>
            <a:lvl1pPr marL="0" indent="0" defTabSz="277402">
              <a:lnSpc>
                <a:spcPts val="4000"/>
              </a:lnSpc>
              <a:spcBef>
                <a:spcPts val="0"/>
              </a:spcBef>
              <a:buSzTx/>
              <a:buFontTx/>
              <a:buNone/>
              <a:defRPr sz="4100">
                <a:solidFill>
                  <a:srgbClr val="FFFFFF"/>
                </a:solidFill>
                <a:latin typeface="+mn-lt"/>
                <a:ea typeface="+mn-ea"/>
                <a:cs typeface="+mn-cs"/>
                <a:sym typeface="Ogilvy Sans"/>
              </a:defRPr>
            </a:lvl1pPr>
            <a:lvl2pPr marL="0" indent="0" defTabSz="277402">
              <a:lnSpc>
                <a:spcPts val="4000"/>
              </a:lnSpc>
              <a:spcBef>
                <a:spcPts val="0"/>
              </a:spcBef>
              <a:buSzTx/>
              <a:buFontTx/>
              <a:buNone/>
              <a:defRPr sz="4100">
                <a:solidFill>
                  <a:srgbClr val="FFFFFF"/>
                </a:solidFill>
                <a:latin typeface="+mn-lt"/>
                <a:ea typeface="+mn-ea"/>
                <a:cs typeface="+mn-cs"/>
                <a:sym typeface="Ogilvy Sans"/>
              </a:defRPr>
            </a:lvl2pPr>
            <a:lvl3pPr marL="0" indent="0" defTabSz="277402">
              <a:lnSpc>
                <a:spcPts val="4000"/>
              </a:lnSpc>
              <a:spcBef>
                <a:spcPts val="0"/>
              </a:spcBef>
              <a:buSzTx/>
              <a:buFontTx/>
              <a:buNone/>
              <a:defRPr sz="4100">
                <a:solidFill>
                  <a:srgbClr val="FFFFFF"/>
                </a:solidFill>
                <a:latin typeface="+mn-lt"/>
                <a:ea typeface="+mn-ea"/>
                <a:cs typeface="+mn-cs"/>
                <a:sym typeface="Ogilvy Sans"/>
              </a:defRPr>
            </a:lvl3pPr>
            <a:lvl4pPr marL="0" indent="0" defTabSz="277402">
              <a:lnSpc>
                <a:spcPts val="4000"/>
              </a:lnSpc>
              <a:spcBef>
                <a:spcPts val="0"/>
              </a:spcBef>
              <a:buSzTx/>
              <a:buFontTx/>
              <a:buNone/>
              <a:defRPr sz="4100">
                <a:solidFill>
                  <a:srgbClr val="FFFFFF"/>
                </a:solidFill>
                <a:latin typeface="+mn-lt"/>
                <a:ea typeface="+mn-ea"/>
                <a:cs typeface="+mn-cs"/>
                <a:sym typeface="Ogilvy Sans"/>
              </a:defRPr>
            </a:lvl4pPr>
            <a:lvl5pPr marL="0" indent="0" defTabSz="277402">
              <a:lnSpc>
                <a:spcPts val="4000"/>
              </a:lnSpc>
              <a:spcBef>
                <a:spcPts val="0"/>
              </a:spcBef>
              <a:buSzTx/>
              <a:buFontTx/>
              <a:buNone/>
              <a:defRPr sz="4100">
                <a:solidFill>
                  <a:srgbClr val="FFFFFF"/>
                </a:solidFill>
                <a:latin typeface="+mn-lt"/>
                <a:ea typeface="+mn-ea"/>
                <a:cs typeface="+mn-cs"/>
                <a:sym typeface="Ogilvy Sans"/>
              </a:defRPr>
            </a:lvl5pPr>
          </a:lstStyle>
          <a:p>
            <a:r>
              <a:t>Body Level One</a:t>
            </a:r>
          </a:p>
          <a:p>
            <a:pPr lvl="1"/>
            <a:r>
              <a:t>Body Level Two</a:t>
            </a:r>
          </a:p>
          <a:p>
            <a:pPr lvl="2"/>
            <a:r>
              <a:t>Body Level Three</a:t>
            </a:r>
          </a:p>
          <a:p>
            <a:pPr lvl="3"/>
            <a:r>
              <a:t>Body Level Four</a:t>
            </a:r>
          </a:p>
          <a:p>
            <a:pPr lvl="4"/>
            <a:r>
              <a:t>Body Level Five</a:t>
            </a:r>
          </a:p>
        </p:txBody>
      </p:sp>
      <p:sp>
        <p:nvSpPr>
          <p:cNvPr id="69" name="Orrovitat explandam, consequodi alibus. Bustist, nus, sint  laborem simin poreptate as explab inveles molor at aspit  asped qui niet dia aliquaes minis que doluptat quo que  reptaquam, sum nobit est pa dolupti ossimil iur rehent es  dolenderum qui coreper rumqui temporesti nissimo lorite  omnis aut aut quam rem ipic tem hiciisti cor ma vercium  fugiandestem et doloritiam nonsequate omnia dolore et, quam voleniet at. Accae. Omnim enihic to iligentias ut ad  mi, seque landunt pa dolorestetus magnis arum con consed exeria doluptam, ut aut lam la dolorest liciis nonsecuptati dolorem exeriam."/>
          <p:cNvSpPr txBox="1">
            <a:spLocks noGrp="1"/>
          </p:cNvSpPr>
          <p:nvPr>
            <p:ph type="body" sz="half" idx="13"/>
          </p:nvPr>
        </p:nvSpPr>
        <p:spPr>
          <a:xfrm>
            <a:off x="340806" y="2106210"/>
            <a:ext cx="5394726" cy="4127501"/>
          </a:xfrm>
          <a:prstGeom prst="rect">
            <a:avLst/>
          </a:prstGeom>
        </p:spPr>
        <p:txBody>
          <a:bodyPr lIns="55452" tIns="55452" rIns="55452" bIns="55452"/>
          <a:lstStyle>
            <a:lvl1pPr marL="0" indent="0" defTabSz="554805">
              <a:lnSpc>
                <a:spcPct val="130000"/>
              </a:lnSpc>
              <a:buSzTx/>
              <a:buFontTx/>
              <a:buNone/>
              <a:defRPr sz="3000">
                <a:solidFill>
                  <a:srgbClr val="FFFFFF"/>
                </a:solidFill>
                <a:latin typeface="+mn-lt"/>
                <a:ea typeface="+mn-ea"/>
                <a:cs typeface="+mn-cs"/>
                <a:sym typeface="Ogilvy Sans"/>
              </a:defRPr>
            </a:lvl1pPr>
          </a:lstStyle>
          <a:p>
            <a:pPr marL="0" indent="0" defTabSz="1109609">
              <a:lnSpc>
                <a:spcPct val="130000"/>
              </a:lnSpc>
              <a:buSzTx/>
              <a:buFontTx/>
              <a:buNone/>
              <a:defRPr sz="3000">
                <a:solidFill>
                  <a:srgbClr val="FFFFFF"/>
                </a:solidFill>
                <a:latin typeface="+mn-lt"/>
                <a:ea typeface="+mn-ea"/>
                <a:cs typeface="+mn-cs"/>
                <a:sym typeface="Ogilvy Sans"/>
              </a:defRPr>
            </a:pPr>
            <a:endParaRPr/>
          </a:p>
        </p:txBody>
      </p:sp>
      <p:sp>
        <p:nvSpPr>
          <p:cNvPr id="71" name="Slide Number"/>
          <p:cNvSpPr txBox="1">
            <a:spLocks noGrp="1"/>
          </p:cNvSpPr>
          <p:nvPr>
            <p:ph type="sldNum" sz="quarter" idx="2"/>
          </p:nvPr>
        </p:nvSpPr>
        <p:spPr>
          <a:xfrm>
            <a:off x="6251962" y="6413050"/>
            <a:ext cx="198772" cy="123111"/>
          </a:xfrm>
          <a:prstGeom prst="rect">
            <a:avLst/>
          </a:prstGeom>
        </p:spPr>
        <p:txBody>
          <a:bodyPr lIns="0" tIns="0" rIns="0" bIns="0" anchor="t"/>
          <a:lstStyle>
            <a:lvl1pPr indent="12700" algn="l" defTabSz="554805">
              <a:lnSpc>
                <a:spcPct val="100000"/>
              </a:lnSpc>
              <a:spcBef>
                <a:spcPts val="0"/>
              </a:spcBef>
              <a:defRPr sz="800">
                <a:solidFill>
                  <a:srgbClr val="FFFFFF">
                    <a:alpha val="60000"/>
                  </a:srgbClr>
                </a:solidFill>
                <a:latin typeface="+mn-lt"/>
                <a:ea typeface="+mn-ea"/>
                <a:cs typeface="+mn-cs"/>
                <a:sym typeface="Ogilvy Sans"/>
              </a:defRPr>
            </a:lvl1pPr>
          </a:lstStyle>
          <a:p>
            <a:fld id="{86CB4B4D-7CA3-9044-876B-883B54F8677D}" type="slidenum">
              <a:rPr/>
              <a:t>‹nr.›</a:t>
            </a:fld>
            <a:endParaRPr/>
          </a:p>
        </p:txBody>
      </p:sp>
    </p:spTree>
    <p:extLst>
      <p:ext uri="{BB962C8B-B14F-4D97-AF65-F5344CB8AC3E}">
        <p14:creationId xmlns:p14="http://schemas.microsoft.com/office/powerpoint/2010/main" val="95148636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ext + image">
    <p:spTree>
      <p:nvGrpSpPr>
        <p:cNvPr id="1" name=""/>
        <p:cNvGrpSpPr/>
        <p:nvPr/>
      </p:nvGrpSpPr>
      <p:grpSpPr>
        <a:xfrm>
          <a:off x="0" y="0"/>
          <a:ext cx="0" cy="0"/>
          <a:chOff x="0" y="0"/>
          <a:chExt cx="0" cy="0"/>
        </a:xfrm>
      </p:grpSpPr>
      <p:sp>
        <p:nvSpPr>
          <p:cNvPr id="78" name="image.jpeg"/>
          <p:cNvSpPr>
            <a:spLocks noGrp="1"/>
          </p:cNvSpPr>
          <p:nvPr>
            <p:ph type="pic" idx="13"/>
          </p:nvPr>
        </p:nvSpPr>
        <p:spPr>
          <a:xfrm>
            <a:off x="6096000" y="1685"/>
            <a:ext cx="6096000" cy="6858483"/>
          </a:xfrm>
          <a:prstGeom prst="rect">
            <a:avLst/>
          </a:prstGeom>
        </p:spPr>
        <p:txBody>
          <a:bodyPr lIns="91439" tIns="45719" rIns="91439" bIns="45719">
            <a:noAutofit/>
          </a:bodyPr>
          <a:lstStyle/>
          <a:p>
            <a:endParaRPr/>
          </a:p>
        </p:txBody>
      </p:sp>
      <p:sp>
        <p:nvSpPr>
          <p:cNvPr id="79" name="Body Level One…"/>
          <p:cNvSpPr txBox="1">
            <a:spLocks noGrp="1"/>
          </p:cNvSpPr>
          <p:nvPr>
            <p:ph type="body" sz="quarter" idx="1"/>
          </p:nvPr>
        </p:nvSpPr>
        <p:spPr>
          <a:xfrm>
            <a:off x="340806" y="288578"/>
            <a:ext cx="3768123" cy="1462456"/>
          </a:xfrm>
          <a:prstGeom prst="rect">
            <a:avLst/>
          </a:prstGeom>
        </p:spPr>
        <p:txBody>
          <a:bodyPr lIns="55452" tIns="55452" rIns="55452" bIns="55452"/>
          <a:lstStyle>
            <a:lvl1pPr marL="0" indent="0" defTabSz="277402">
              <a:lnSpc>
                <a:spcPts val="4000"/>
              </a:lnSpc>
              <a:spcBef>
                <a:spcPts val="0"/>
              </a:spcBef>
              <a:buSzTx/>
              <a:buFontTx/>
              <a:buNone/>
              <a:defRPr sz="4100">
                <a:latin typeface="+mn-lt"/>
                <a:ea typeface="+mn-ea"/>
                <a:cs typeface="+mn-cs"/>
                <a:sym typeface="Ogilvy Sans"/>
              </a:defRPr>
            </a:lvl1pPr>
            <a:lvl2pPr marL="0" indent="0" defTabSz="277402">
              <a:lnSpc>
                <a:spcPts val="4000"/>
              </a:lnSpc>
              <a:spcBef>
                <a:spcPts val="0"/>
              </a:spcBef>
              <a:buSzTx/>
              <a:buFontTx/>
              <a:buNone/>
              <a:defRPr sz="4100">
                <a:latin typeface="+mn-lt"/>
                <a:ea typeface="+mn-ea"/>
                <a:cs typeface="+mn-cs"/>
                <a:sym typeface="Ogilvy Sans"/>
              </a:defRPr>
            </a:lvl2pPr>
            <a:lvl3pPr marL="0" indent="0" defTabSz="277402">
              <a:lnSpc>
                <a:spcPts val="4000"/>
              </a:lnSpc>
              <a:spcBef>
                <a:spcPts val="0"/>
              </a:spcBef>
              <a:buSzTx/>
              <a:buFontTx/>
              <a:buNone/>
              <a:defRPr sz="4100">
                <a:latin typeface="+mn-lt"/>
                <a:ea typeface="+mn-ea"/>
                <a:cs typeface="+mn-cs"/>
                <a:sym typeface="Ogilvy Sans"/>
              </a:defRPr>
            </a:lvl3pPr>
            <a:lvl4pPr marL="0" indent="0" defTabSz="277402">
              <a:lnSpc>
                <a:spcPts val="4000"/>
              </a:lnSpc>
              <a:spcBef>
                <a:spcPts val="0"/>
              </a:spcBef>
              <a:buSzTx/>
              <a:buFontTx/>
              <a:buNone/>
              <a:defRPr sz="4100">
                <a:latin typeface="+mn-lt"/>
                <a:ea typeface="+mn-ea"/>
                <a:cs typeface="+mn-cs"/>
                <a:sym typeface="Ogilvy Sans"/>
              </a:defRPr>
            </a:lvl4pPr>
            <a:lvl5pPr marL="0" indent="0" defTabSz="277402">
              <a:lnSpc>
                <a:spcPts val="4000"/>
              </a:lnSpc>
              <a:spcBef>
                <a:spcPts val="0"/>
              </a:spcBef>
              <a:buSzTx/>
              <a:buFontTx/>
              <a:buNone/>
              <a:defRPr sz="4100">
                <a:latin typeface="+mn-lt"/>
                <a:ea typeface="+mn-ea"/>
                <a:cs typeface="+mn-cs"/>
                <a:sym typeface="Ogilvy Sans"/>
              </a:defRPr>
            </a:lvl5pPr>
          </a:lstStyle>
          <a:p>
            <a:r>
              <a:t>Body Level One</a:t>
            </a:r>
          </a:p>
          <a:p>
            <a:pPr lvl="1"/>
            <a:r>
              <a:t>Body Level Two</a:t>
            </a:r>
          </a:p>
          <a:p>
            <a:pPr lvl="2"/>
            <a:r>
              <a:t>Body Level Three</a:t>
            </a:r>
          </a:p>
          <a:p>
            <a:pPr lvl="3"/>
            <a:r>
              <a:t>Body Level Four</a:t>
            </a:r>
          </a:p>
          <a:p>
            <a:pPr lvl="4"/>
            <a:r>
              <a:t>Body Level Five</a:t>
            </a:r>
          </a:p>
        </p:txBody>
      </p:sp>
      <p:sp>
        <p:nvSpPr>
          <p:cNvPr id="80" name="Orrovitat explandam, consequodi alibus. Bustist, nus, sint  laborem simin poreptate as explab inveles molor at aspit  asped qui niet dia aliquaes minis que doluptat quo que  reptaquam, sum nobit est pa dolupti ossimil iur rehent es  dolenderum qui coreper rumqui temporesti nissimo lorite  omnis aut aut quam rem ipic tem hiciisti cor ma vercium  fugiandestem et doloritiam nonsequate omnia dolore et, quam voleniet at. Accae. Omnim enihic to iligentias ut ad  mi, seque landunt pa dolorestetus magnis arum con consed exeria doluptam, ut aut lam la dolorest liciis nonsecuptati dolorem exeriam."/>
          <p:cNvSpPr txBox="1">
            <a:spLocks noGrp="1"/>
          </p:cNvSpPr>
          <p:nvPr>
            <p:ph type="body" sz="half" idx="14"/>
          </p:nvPr>
        </p:nvSpPr>
        <p:spPr>
          <a:xfrm>
            <a:off x="340806" y="2106210"/>
            <a:ext cx="5394726" cy="4127501"/>
          </a:xfrm>
          <a:prstGeom prst="rect">
            <a:avLst/>
          </a:prstGeom>
        </p:spPr>
        <p:txBody>
          <a:bodyPr lIns="55452" tIns="55452" rIns="55452" bIns="55452"/>
          <a:lstStyle>
            <a:lvl1pPr marL="0" indent="0" defTabSz="554805">
              <a:lnSpc>
                <a:spcPct val="130000"/>
              </a:lnSpc>
              <a:buSzTx/>
              <a:buFontTx/>
              <a:buNone/>
              <a:defRPr sz="3000">
                <a:latin typeface="+mn-lt"/>
                <a:ea typeface="+mn-ea"/>
                <a:cs typeface="+mn-cs"/>
                <a:sym typeface="Ogilvy Sans"/>
              </a:defRPr>
            </a:lvl1pPr>
          </a:lstStyle>
          <a:p>
            <a:pPr marL="0" indent="0" defTabSz="1109609">
              <a:lnSpc>
                <a:spcPct val="130000"/>
              </a:lnSpc>
              <a:buSzTx/>
              <a:buFontTx/>
              <a:buNone/>
              <a:defRPr sz="3000">
                <a:latin typeface="+mn-lt"/>
                <a:ea typeface="+mn-ea"/>
                <a:cs typeface="+mn-cs"/>
                <a:sym typeface="Ogilvy Sans"/>
              </a:defRPr>
            </a:pPr>
            <a:endParaRPr/>
          </a:p>
        </p:txBody>
      </p:sp>
      <p:sp>
        <p:nvSpPr>
          <p:cNvPr id="82" name="Slide Number"/>
          <p:cNvSpPr txBox="1">
            <a:spLocks noGrp="1"/>
          </p:cNvSpPr>
          <p:nvPr>
            <p:ph type="sldNum" sz="quarter" idx="2"/>
          </p:nvPr>
        </p:nvSpPr>
        <p:spPr>
          <a:xfrm>
            <a:off x="6295913" y="6416091"/>
            <a:ext cx="198772" cy="123111"/>
          </a:xfrm>
          <a:prstGeom prst="rect">
            <a:avLst/>
          </a:prstGeom>
        </p:spPr>
        <p:txBody>
          <a:bodyPr lIns="0" tIns="0" rIns="0" bIns="0" anchor="t"/>
          <a:lstStyle>
            <a:lvl1pPr indent="12700" algn="l" defTabSz="554805">
              <a:lnSpc>
                <a:spcPct val="100000"/>
              </a:lnSpc>
              <a:spcBef>
                <a:spcPts val="0"/>
              </a:spcBef>
              <a:defRPr sz="800">
                <a:solidFill>
                  <a:srgbClr val="000000"/>
                </a:solidFill>
                <a:latin typeface="+mn-lt"/>
                <a:ea typeface="+mn-ea"/>
                <a:cs typeface="+mn-cs"/>
                <a:sym typeface="Ogilvy Sans"/>
              </a:defRPr>
            </a:lvl1pPr>
          </a:lstStyle>
          <a:p>
            <a:fld id="{86CB4B4D-7CA3-9044-876B-883B54F8677D}" type="slidenum">
              <a:rPr/>
              <a:t>‹nr.›</a:t>
            </a:fld>
            <a:endParaRPr/>
          </a:p>
        </p:txBody>
      </p:sp>
    </p:spTree>
    <p:extLst>
      <p:ext uri="{BB962C8B-B14F-4D97-AF65-F5344CB8AC3E}">
        <p14:creationId xmlns:p14="http://schemas.microsoft.com/office/powerpoint/2010/main" val="214923519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246CB39B-5F4C-4A7E-9BE3-AAFD45576D16}" type="datetime2">
              <a:rPr lang="en-US" smtClean="0"/>
              <a:t>Sunday, April 12, 2026</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290468656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Sunday, April 12, 2026</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‹nr.›</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174981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Sunday, April 12, 2026</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2453866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Sunday, April 12, 2026</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‹nr.›</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037825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Sunday, April 12, 2026</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3146299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Sunday, April 12, 2026</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2133508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Sunday, April 12, 2026</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‹nr.›</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343258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Sunday, April 12, 2026</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3470448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Sunday, April 12, 2026</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3903403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Sunday, April 12, 2026</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3056316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Sunday, April 12, 2026</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99717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46CB39B-5F4C-4A7E-9BE3-AAFD45576D16}" type="datetime2">
              <a:rPr lang="en-US" smtClean="0"/>
              <a:t>Sunday, April 12, 2026</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1294727409"/>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Sunday, April 12, 2026</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240725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ext sans Red">
    <p:spTree>
      <p:nvGrpSpPr>
        <p:cNvPr id="1" name=""/>
        <p:cNvGrpSpPr/>
        <p:nvPr/>
      </p:nvGrpSpPr>
      <p:grpSpPr>
        <a:xfrm>
          <a:off x="0" y="0"/>
          <a:ext cx="0" cy="0"/>
          <a:chOff x="0" y="0"/>
          <a:chExt cx="0" cy="0"/>
        </a:xfrm>
      </p:grpSpPr>
      <p:sp>
        <p:nvSpPr>
          <p:cNvPr id="68" name="Body Level One…"/>
          <p:cNvSpPr txBox="1">
            <a:spLocks noGrp="1"/>
          </p:cNvSpPr>
          <p:nvPr>
            <p:ph type="body" sz="quarter" idx="1"/>
          </p:nvPr>
        </p:nvSpPr>
        <p:spPr>
          <a:xfrm>
            <a:off x="340806" y="288578"/>
            <a:ext cx="3768123" cy="1462456"/>
          </a:xfrm>
          <a:prstGeom prst="rect">
            <a:avLst/>
          </a:prstGeom>
        </p:spPr>
        <p:txBody>
          <a:bodyPr lIns="55452" tIns="55452" rIns="55452" bIns="55452"/>
          <a:lstStyle>
            <a:lvl1pPr marL="0" indent="0" defTabSz="277402">
              <a:lnSpc>
                <a:spcPts val="4000"/>
              </a:lnSpc>
              <a:spcBef>
                <a:spcPts val="0"/>
              </a:spcBef>
              <a:buSzTx/>
              <a:buFontTx/>
              <a:buNone/>
              <a:defRPr sz="4100">
                <a:solidFill>
                  <a:srgbClr val="FFFFFF"/>
                </a:solidFill>
                <a:latin typeface="+mn-lt"/>
                <a:ea typeface="+mn-ea"/>
                <a:cs typeface="+mn-cs"/>
                <a:sym typeface="Ogilvy Sans"/>
              </a:defRPr>
            </a:lvl1pPr>
            <a:lvl2pPr marL="0" indent="0" defTabSz="277402">
              <a:lnSpc>
                <a:spcPts val="4000"/>
              </a:lnSpc>
              <a:spcBef>
                <a:spcPts val="0"/>
              </a:spcBef>
              <a:buSzTx/>
              <a:buFontTx/>
              <a:buNone/>
              <a:defRPr sz="4100">
                <a:solidFill>
                  <a:srgbClr val="FFFFFF"/>
                </a:solidFill>
                <a:latin typeface="+mn-lt"/>
                <a:ea typeface="+mn-ea"/>
                <a:cs typeface="+mn-cs"/>
                <a:sym typeface="Ogilvy Sans"/>
              </a:defRPr>
            </a:lvl2pPr>
            <a:lvl3pPr marL="0" indent="0" defTabSz="277402">
              <a:lnSpc>
                <a:spcPts val="4000"/>
              </a:lnSpc>
              <a:spcBef>
                <a:spcPts val="0"/>
              </a:spcBef>
              <a:buSzTx/>
              <a:buFontTx/>
              <a:buNone/>
              <a:defRPr sz="4100">
                <a:solidFill>
                  <a:srgbClr val="FFFFFF"/>
                </a:solidFill>
                <a:latin typeface="+mn-lt"/>
                <a:ea typeface="+mn-ea"/>
                <a:cs typeface="+mn-cs"/>
                <a:sym typeface="Ogilvy Sans"/>
              </a:defRPr>
            </a:lvl3pPr>
            <a:lvl4pPr marL="0" indent="0" defTabSz="277402">
              <a:lnSpc>
                <a:spcPts val="4000"/>
              </a:lnSpc>
              <a:spcBef>
                <a:spcPts val="0"/>
              </a:spcBef>
              <a:buSzTx/>
              <a:buFontTx/>
              <a:buNone/>
              <a:defRPr sz="4100">
                <a:solidFill>
                  <a:srgbClr val="FFFFFF"/>
                </a:solidFill>
                <a:latin typeface="+mn-lt"/>
                <a:ea typeface="+mn-ea"/>
                <a:cs typeface="+mn-cs"/>
                <a:sym typeface="Ogilvy Sans"/>
              </a:defRPr>
            </a:lvl4pPr>
            <a:lvl5pPr marL="0" indent="0" defTabSz="277402">
              <a:lnSpc>
                <a:spcPts val="4000"/>
              </a:lnSpc>
              <a:spcBef>
                <a:spcPts val="0"/>
              </a:spcBef>
              <a:buSzTx/>
              <a:buFontTx/>
              <a:buNone/>
              <a:defRPr sz="4100">
                <a:solidFill>
                  <a:srgbClr val="FFFFFF"/>
                </a:solidFill>
                <a:latin typeface="+mn-lt"/>
                <a:ea typeface="+mn-ea"/>
                <a:cs typeface="+mn-cs"/>
                <a:sym typeface="Ogilvy Sans"/>
              </a:defRPr>
            </a:lvl5pPr>
          </a:lstStyle>
          <a:p>
            <a:r>
              <a:t>Body Level One</a:t>
            </a:r>
          </a:p>
          <a:p>
            <a:pPr lvl="1"/>
            <a:r>
              <a:t>Body Level Two</a:t>
            </a:r>
          </a:p>
          <a:p>
            <a:pPr lvl="2"/>
            <a:r>
              <a:t>Body Level Three</a:t>
            </a:r>
          </a:p>
          <a:p>
            <a:pPr lvl="3"/>
            <a:r>
              <a:t>Body Level Four</a:t>
            </a:r>
          </a:p>
          <a:p>
            <a:pPr lvl="4"/>
            <a:r>
              <a:t>Body Level Five</a:t>
            </a:r>
          </a:p>
        </p:txBody>
      </p:sp>
      <p:sp>
        <p:nvSpPr>
          <p:cNvPr id="69" name="Orrovitat explandam, consequodi alibus. Bustist, nus, sint  laborem simin poreptate as explab inveles molor at aspit  asped qui niet dia aliquaes minis que doluptat quo que  reptaquam, sum nobit est pa dolupti ossimil iur rehent es  dolenderum qui coreper rumqui temporesti nissimo lorite  omnis aut aut quam rem ipic tem hiciisti cor ma vercium  fugiandestem et doloritiam nonsequate omnia dolore et, quam voleniet at. Accae. Omnim enihic to iligentias ut ad  mi, seque landunt pa dolorestetus magnis arum con consed exeria doluptam, ut aut lam la dolorest liciis nonsecuptati dolorem exeriam."/>
          <p:cNvSpPr txBox="1">
            <a:spLocks noGrp="1"/>
          </p:cNvSpPr>
          <p:nvPr>
            <p:ph type="body" sz="half" idx="13"/>
          </p:nvPr>
        </p:nvSpPr>
        <p:spPr>
          <a:xfrm>
            <a:off x="340806" y="2106210"/>
            <a:ext cx="5394726" cy="4127501"/>
          </a:xfrm>
          <a:prstGeom prst="rect">
            <a:avLst/>
          </a:prstGeom>
        </p:spPr>
        <p:txBody>
          <a:bodyPr lIns="55452" tIns="55452" rIns="55452" bIns="55452"/>
          <a:lstStyle>
            <a:lvl1pPr marL="0" indent="0" defTabSz="554805">
              <a:lnSpc>
                <a:spcPct val="130000"/>
              </a:lnSpc>
              <a:buSzTx/>
              <a:buFontTx/>
              <a:buNone/>
              <a:defRPr sz="3000">
                <a:solidFill>
                  <a:srgbClr val="FFFFFF"/>
                </a:solidFill>
                <a:latin typeface="+mn-lt"/>
                <a:ea typeface="+mn-ea"/>
                <a:cs typeface="+mn-cs"/>
                <a:sym typeface="Ogilvy Sans"/>
              </a:defRPr>
            </a:lvl1pPr>
          </a:lstStyle>
          <a:p>
            <a:pPr marL="0" indent="0" defTabSz="1109609">
              <a:lnSpc>
                <a:spcPct val="130000"/>
              </a:lnSpc>
              <a:buSzTx/>
              <a:buFontTx/>
              <a:buNone/>
              <a:defRPr sz="3000">
                <a:solidFill>
                  <a:srgbClr val="FFFFFF"/>
                </a:solidFill>
                <a:latin typeface="+mn-lt"/>
                <a:ea typeface="+mn-ea"/>
                <a:cs typeface="+mn-cs"/>
                <a:sym typeface="Ogilvy Sans"/>
              </a:defRPr>
            </a:pPr>
            <a:endParaRPr/>
          </a:p>
        </p:txBody>
      </p:sp>
      <p:sp>
        <p:nvSpPr>
          <p:cNvPr id="71" name="Slide Number"/>
          <p:cNvSpPr txBox="1">
            <a:spLocks noGrp="1"/>
          </p:cNvSpPr>
          <p:nvPr>
            <p:ph type="sldNum" sz="quarter" idx="2"/>
          </p:nvPr>
        </p:nvSpPr>
        <p:spPr>
          <a:xfrm>
            <a:off x="6251962" y="6413050"/>
            <a:ext cx="198772" cy="123111"/>
          </a:xfrm>
          <a:prstGeom prst="rect">
            <a:avLst/>
          </a:prstGeom>
        </p:spPr>
        <p:txBody>
          <a:bodyPr lIns="0" tIns="0" rIns="0" bIns="0" anchor="t"/>
          <a:lstStyle>
            <a:lvl1pPr indent="12700" algn="l" defTabSz="554805">
              <a:lnSpc>
                <a:spcPct val="100000"/>
              </a:lnSpc>
              <a:spcBef>
                <a:spcPts val="0"/>
              </a:spcBef>
              <a:defRPr sz="800">
                <a:solidFill>
                  <a:srgbClr val="FFFFFF">
                    <a:alpha val="60000"/>
                  </a:srgbClr>
                </a:solidFill>
                <a:latin typeface="+mn-lt"/>
                <a:ea typeface="+mn-ea"/>
                <a:cs typeface="+mn-cs"/>
                <a:sym typeface="Ogilvy Sans"/>
              </a:defRPr>
            </a:lvl1pPr>
          </a:lstStyle>
          <a:p>
            <a:fld id="{86CB4B4D-7CA3-9044-876B-883B54F8677D}" type="slidenum">
              <a:rPr/>
              <a:t>‹nr.›</a:t>
            </a:fld>
            <a:endParaRPr/>
          </a:p>
        </p:txBody>
      </p:sp>
    </p:spTree>
    <p:extLst>
      <p:ext uri="{BB962C8B-B14F-4D97-AF65-F5344CB8AC3E}">
        <p14:creationId xmlns:p14="http://schemas.microsoft.com/office/powerpoint/2010/main" val="24712589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ext + image">
    <p:spTree>
      <p:nvGrpSpPr>
        <p:cNvPr id="1" name=""/>
        <p:cNvGrpSpPr/>
        <p:nvPr/>
      </p:nvGrpSpPr>
      <p:grpSpPr>
        <a:xfrm>
          <a:off x="0" y="0"/>
          <a:ext cx="0" cy="0"/>
          <a:chOff x="0" y="0"/>
          <a:chExt cx="0" cy="0"/>
        </a:xfrm>
      </p:grpSpPr>
      <p:sp>
        <p:nvSpPr>
          <p:cNvPr id="78" name="image.jpeg"/>
          <p:cNvSpPr>
            <a:spLocks noGrp="1"/>
          </p:cNvSpPr>
          <p:nvPr>
            <p:ph type="pic" idx="13"/>
          </p:nvPr>
        </p:nvSpPr>
        <p:spPr>
          <a:xfrm>
            <a:off x="6096000" y="1685"/>
            <a:ext cx="6096000" cy="6858483"/>
          </a:xfrm>
          <a:prstGeom prst="rect">
            <a:avLst/>
          </a:prstGeom>
        </p:spPr>
        <p:txBody>
          <a:bodyPr lIns="91439" tIns="45719" rIns="91439" bIns="45719">
            <a:noAutofit/>
          </a:bodyPr>
          <a:lstStyle/>
          <a:p>
            <a:endParaRPr/>
          </a:p>
        </p:txBody>
      </p:sp>
      <p:sp>
        <p:nvSpPr>
          <p:cNvPr id="79" name="Body Level One…"/>
          <p:cNvSpPr txBox="1">
            <a:spLocks noGrp="1"/>
          </p:cNvSpPr>
          <p:nvPr>
            <p:ph type="body" sz="quarter" idx="1"/>
          </p:nvPr>
        </p:nvSpPr>
        <p:spPr>
          <a:xfrm>
            <a:off x="340806" y="288578"/>
            <a:ext cx="3768123" cy="1462456"/>
          </a:xfrm>
          <a:prstGeom prst="rect">
            <a:avLst/>
          </a:prstGeom>
        </p:spPr>
        <p:txBody>
          <a:bodyPr lIns="55452" tIns="55452" rIns="55452" bIns="55452"/>
          <a:lstStyle>
            <a:lvl1pPr marL="0" indent="0" defTabSz="277402">
              <a:lnSpc>
                <a:spcPts val="4000"/>
              </a:lnSpc>
              <a:spcBef>
                <a:spcPts val="0"/>
              </a:spcBef>
              <a:buSzTx/>
              <a:buFontTx/>
              <a:buNone/>
              <a:defRPr sz="4100">
                <a:latin typeface="+mn-lt"/>
                <a:ea typeface="+mn-ea"/>
                <a:cs typeface="+mn-cs"/>
                <a:sym typeface="Ogilvy Sans"/>
              </a:defRPr>
            </a:lvl1pPr>
            <a:lvl2pPr marL="0" indent="0" defTabSz="277402">
              <a:lnSpc>
                <a:spcPts val="4000"/>
              </a:lnSpc>
              <a:spcBef>
                <a:spcPts val="0"/>
              </a:spcBef>
              <a:buSzTx/>
              <a:buFontTx/>
              <a:buNone/>
              <a:defRPr sz="4100">
                <a:latin typeface="+mn-lt"/>
                <a:ea typeface="+mn-ea"/>
                <a:cs typeface="+mn-cs"/>
                <a:sym typeface="Ogilvy Sans"/>
              </a:defRPr>
            </a:lvl2pPr>
            <a:lvl3pPr marL="0" indent="0" defTabSz="277402">
              <a:lnSpc>
                <a:spcPts val="4000"/>
              </a:lnSpc>
              <a:spcBef>
                <a:spcPts val="0"/>
              </a:spcBef>
              <a:buSzTx/>
              <a:buFontTx/>
              <a:buNone/>
              <a:defRPr sz="4100">
                <a:latin typeface="+mn-lt"/>
                <a:ea typeface="+mn-ea"/>
                <a:cs typeface="+mn-cs"/>
                <a:sym typeface="Ogilvy Sans"/>
              </a:defRPr>
            </a:lvl3pPr>
            <a:lvl4pPr marL="0" indent="0" defTabSz="277402">
              <a:lnSpc>
                <a:spcPts val="4000"/>
              </a:lnSpc>
              <a:spcBef>
                <a:spcPts val="0"/>
              </a:spcBef>
              <a:buSzTx/>
              <a:buFontTx/>
              <a:buNone/>
              <a:defRPr sz="4100">
                <a:latin typeface="+mn-lt"/>
                <a:ea typeface="+mn-ea"/>
                <a:cs typeface="+mn-cs"/>
                <a:sym typeface="Ogilvy Sans"/>
              </a:defRPr>
            </a:lvl4pPr>
            <a:lvl5pPr marL="0" indent="0" defTabSz="277402">
              <a:lnSpc>
                <a:spcPts val="4000"/>
              </a:lnSpc>
              <a:spcBef>
                <a:spcPts val="0"/>
              </a:spcBef>
              <a:buSzTx/>
              <a:buFontTx/>
              <a:buNone/>
              <a:defRPr sz="4100">
                <a:latin typeface="+mn-lt"/>
                <a:ea typeface="+mn-ea"/>
                <a:cs typeface="+mn-cs"/>
                <a:sym typeface="Ogilvy Sans"/>
              </a:defRPr>
            </a:lvl5pPr>
          </a:lstStyle>
          <a:p>
            <a:r>
              <a:t>Body Level One</a:t>
            </a:r>
          </a:p>
          <a:p>
            <a:pPr lvl="1"/>
            <a:r>
              <a:t>Body Level Two</a:t>
            </a:r>
          </a:p>
          <a:p>
            <a:pPr lvl="2"/>
            <a:r>
              <a:t>Body Level Three</a:t>
            </a:r>
          </a:p>
          <a:p>
            <a:pPr lvl="3"/>
            <a:r>
              <a:t>Body Level Four</a:t>
            </a:r>
          </a:p>
          <a:p>
            <a:pPr lvl="4"/>
            <a:r>
              <a:t>Body Level Five</a:t>
            </a:r>
          </a:p>
        </p:txBody>
      </p:sp>
      <p:sp>
        <p:nvSpPr>
          <p:cNvPr id="80" name="Orrovitat explandam, consequodi alibus. Bustist, nus, sint  laborem simin poreptate as explab inveles molor at aspit  asped qui niet dia aliquaes minis que doluptat quo que  reptaquam, sum nobit est pa dolupti ossimil iur rehent es  dolenderum qui coreper rumqui temporesti nissimo lorite  omnis aut aut quam rem ipic tem hiciisti cor ma vercium  fugiandestem et doloritiam nonsequate omnia dolore et, quam voleniet at. Accae. Omnim enihic to iligentias ut ad  mi, seque landunt pa dolorestetus magnis arum con consed exeria doluptam, ut aut lam la dolorest liciis nonsecuptati dolorem exeriam."/>
          <p:cNvSpPr txBox="1">
            <a:spLocks noGrp="1"/>
          </p:cNvSpPr>
          <p:nvPr>
            <p:ph type="body" sz="half" idx="14"/>
          </p:nvPr>
        </p:nvSpPr>
        <p:spPr>
          <a:xfrm>
            <a:off x="340806" y="2106210"/>
            <a:ext cx="5394726" cy="4127501"/>
          </a:xfrm>
          <a:prstGeom prst="rect">
            <a:avLst/>
          </a:prstGeom>
        </p:spPr>
        <p:txBody>
          <a:bodyPr lIns="55452" tIns="55452" rIns="55452" bIns="55452"/>
          <a:lstStyle>
            <a:lvl1pPr marL="0" indent="0" defTabSz="554805">
              <a:lnSpc>
                <a:spcPct val="130000"/>
              </a:lnSpc>
              <a:buSzTx/>
              <a:buFontTx/>
              <a:buNone/>
              <a:defRPr sz="3000">
                <a:latin typeface="+mn-lt"/>
                <a:ea typeface="+mn-ea"/>
                <a:cs typeface="+mn-cs"/>
                <a:sym typeface="Ogilvy Sans"/>
              </a:defRPr>
            </a:lvl1pPr>
          </a:lstStyle>
          <a:p>
            <a:pPr marL="0" indent="0" defTabSz="1109609">
              <a:lnSpc>
                <a:spcPct val="130000"/>
              </a:lnSpc>
              <a:buSzTx/>
              <a:buFontTx/>
              <a:buNone/>
              <a:defRPr sz="3000">
                <a:latin typeface="+mn-lt"/>
                <a:ea typeface="+mn-ea"/>
                <a:cs typeface="+mn-cs"/>
                <a:sym typeface="Ogilvy Sans"/>
              </a:defRPr>
            </a:pPr>
            <a:endParaRPr/>
          </a:p>
        </p:txBody>
      </p:sp>
      <p:sp>
        <p:nvSpPr>
          <p:cNvPr id="82" name="Slide Number"/>
          <p:cNvSpPr txBox="1">
            <a:spLocks noGrp="1"/>
          </p:cNvSpPr>
          <p:nvPr>
            <p:ph type="sldNum" sz="quarter" idx="2"/>
          </p:nvPr>
        </p:nvSpPr>
        <p:spPr>
          <a:xfrm>
            <a:off x="6295913" y="6416091"/>
            <a:ext cx="198772" cy="123111"/>
          </a:xfrm>
          <a:prstGeom prst="rect">
            <a:avLst/>
          </a:prstGeom>
        </p:spPr>
        <p:txBody>
          <a:bodyPr lIns="0" tIns="0" rIns="0" bIns="0" anchor="t"/>
          <a:lstStyle>
            <a:lvl1pPr indent="12700" algn="l" defTabSz="554805">
              <a:lnSpc>
                <a:spcPct val="100000"/>
              </a:lnSpc>
              <a:spcBef>
                <a:spcPts val="0"/>
              </a:spcBef>
              <a:defRPr sz="800">
                <a:solidFill>
                  <a:srgbClr val="000000"/>
                </a:solidFill>
                <a:latin typeface="+mn-lt"/>
                <a:ea typeface="+mn-ea"/>
                <a:cs typeface="+mn-cs"/>
                <a:sym typeface="Ogilvy Sans"/>
              </a:defRPr>
            </a:lvl1pPr>
          </a:lstStyle>
          <a:p>
            <a:fld id="{86CB4B4D-7CA3-9044-876B-883B54F8677D}" type="slidenum">
              <a:rPr/>
              <a:t>‹nr.›</a:t>
            </a:fld>
            <a:endParaRPr/>
          </a:p>
        </p:txBody>
      </p:sp>
    </p:spTree>
    <p:extLst>
      <p:ext uri="{BB962C8B-B14F-4D97-AF65-F5344CB8AC3E}">
        <p14:creationId xmlns:p14="http://schemas.microsoft.com/office/powerpoint/2010/main" val="30070310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46CB39B-5F4C-4A7E-9BE3-AAFD45576D16}" type="datetime2">
              <a:rPr lang="en-US" smtClean="0"/>
              <a:t>Sunday, April 12, 2026</a:t>
            </a:fld>
            <a:endParaRPr lang="en-US" dirty="0"/>
          </a:p>
        </p:txBody>
      </p:sp>
      <p:sp>
        <p:nvSpPr>
          <p:cNvPr id="6" name="Footer Placeholder 5"/>
          <p:cNvSpPr>
            <a:spLocks noGrp="1"/>
          </p:cNvSpPr>
          <p:nvPr>
            <p:ph type="ftr" sz="quarter" idx="11"/>
          </p:nvPr>
        </p:nvSpPr>
        <p:spPr/>
        <p:txBody>
          <a:bodyPr/>
          <a:lstStyle/>
          <a:p>
            <a:r>
              <a:rPr lang="en-US"/>
              <a:t>Sample Footer</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246427778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46CB39B-5F4C-4A7E-9BE3-AAFD45576D16}" type="datetime2">
              <a:rPr lang="en-US" smtClean="0"/>
              <a:t>Sunday, April 12, 2026</a:t>
            </a:fld>
            <a:endParaRPr lang="en-US" dirty="0"/>
          </a:p>
        </p:txBody>
      </p:sp>
      <p:sp>
        <p:nvSpPr>
          <p:cNvPr id="8" name="Footer Placeholder 7"/>
          <p:cNvSpPr>
            <a:spLocks noGrp="1"/>
          </p:cNvSpPr>
          <p:nvPr>
            <p:ph type="ftr" sz="quarter" idx="11"/>
          </p:nvPr>
        </p:nvSpPr>
        <p:spPr/>
        <p:txBody>
          <a:bodyPr/>
          <a:lstStyle/>
          <a:p>
            <a:r>
              <a:rPr lang="en-US"/>
              <a:t>Sample Footer</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7452990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246CB39B-5F4C-4A7E-9BE3-AAFD45576D16}" type="datetime2">
              <a:rPr lang="en-US" smtClean="0"/>
              <a:t>Sunday, April 12, 2026</a:t>
            </a:fld>
            <a:endParaRPr lang="en-US" dirty="0"/>
          </a:p>
        </p:txBody>
      </p:sp>
      <p:sp>
        <p:nvSpPr>
          <p:cNvPr id="5" name="Footer Placeholder 3"/>
          <p:cNvSpPr>
            <a:spLocks noGrp="1"/>
          </p:cNvSpPr>
          <p:nvPr>
            <p:ph type="ftr" sz="quarter" idx="11"/>
          </p:nvPr>
        </p:nvSpPr>
        <p:spPr/>
        <p:txBody>
          <a:bodyPr/>
          <a:lstStyle/>
          <a:p>
            <a:r>
              <a:rPr lang="en-US"/>
              <a:t>Sample Footer</a:t>
            </a:r>
            <a:endParaRPr lang="en-US" dirty="0"/>
          </a:p>
        </p:txBody>
      </p:sp>
      <p:sp>
        <p:nvSpPr>
          <p:cNvPr id="6" name="Slide Number Placeholder 4"/>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457475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46CB39B-5F4C-4A7E-9BE3-AAFD45576D16}" type="datetime2">
              <a:rPr lang="en-US" smtClean="0"/>
              <a:t>Sunday, April 12, 2026</a:t>
            </a:fld>
            <a:endParaRPr lang="en-US" dirty="0"/>
          </a:p>
        </p:txBody>
      </p:sp>
      <p:sp>
        <p:nvSpPr>
          <p:cNvPr id="5" name="Footer Placeholder 2"/>
          <p:cNvSpPr>
            <a:spLocks noGrp="1"/>
          </p:cNvSpPr>
          <p:nvPr>
            <p:ph type="ftr" sz="quarter" idx="11"/>
          </p:nvPr>
        </p:nvSpPr>
        <p:spPr/>
        <p:txBody>
          <a:bodyPr/>
          <a:lstStyle/>
          <a:p>
            <a:r>
              <a:rPr lang="en-US"/>
              <a:t>Sample Footer</a:t>
            </a:r>
            <a:endParaRPr lang="en-US" dirty="0"/>
          </a:p>
        </p:txBody>
      </p:sp>
      <p:sp>
        <p:nvSpPr>
          <p:cNvPr id="6" name="Slide Number Placeholder 3"/>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264369645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246CB39B-5F4C-4A7E-9BE3-AAFD45576D16}" type="datetime2">
              <a:rPr lang="en-US" smtClean="0"/>
              <a:t>Sunday, April 12, 2026</a:t>
            </a:fld>
            <a:endParaRPr lang="en-US" dirty="0"/>
          </a:p>
        </p:txBody>
      </p:sp>
      <p:sp>
        <p:nvSpPr>
          <p:cNvPr id="5" name="Footer Placeholder 5"/>
          <p:cNvSpPr>
            <a:spLocks noGrp="1"/>
          </p:cNvSpPr>
          <p:nvPr>
            <p:ph type="ftr" sz="quarter" idx="11"/>
          </p:nvPr>
        </p:nvSpPr>
        <p:spPr/>
        <p:txBody>
          <a:bodyPr/>
          <a:lstStyle/>
          <a:p>
            <a:r>
              <a:rPr lang="en-US"/>
              <a:t>Sample Footer</a:t>
            </a:r>
            <a:endParaRPr lang="en-US" dirty="0"/>
          </a:p>
        </p:txBody>
      </p:sp>
      <p:sp>
        <p:nvSpPr>
          <p:cNvPr id="6" name="Slide Number Placeholder 6"/>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196168185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46CB39B-5F4C-4A7E-9BE3-AAFD45576D16}" type="datetime2">
              <a:rPr lang="en-US" smtClean="0"/>
              <a:t>Sunday, April 12, 2026</a:t>
            </a:fld>
            <a:endParaRPr lang="en-US" dirty="0"/>
          </a:p>
        </p:txBody>
      </p:sp>
      <p:sp>
        <p:nvSpPr>
          <p:cNvPr id="6" name="Footer Placeholder 5"/>
          <p:cNvSpPr>
            <a:spLocks noGrp="1"/>
          </p:cNvSpPr>
          <p:nvPr>
            <p:ph type="ftr" sz="quarter" idx="11"/>
          </p:nvPr>
        </p:nvSpPr>
        <p:spPr/>
        <p:txBody>
          <a:bodyPr/>
          <a:lstStyle/>
          <a:p>
            <a:r>
              <a:rPr lang="en-US"/>
              <a:t>Sample Footer</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222127218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46CB39B-5F4C-4A7E-9BE3-AAFD45576D16}" type="datetime2">
              <a:rPr lang="en-US" smtClean="0"/>
              <a:t>Sunday, April 12, 2026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Sample Footer</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A1B0FB-D917-4C8C-928F-313BD683BF39}" type="slidenum">
              <a:rPr lang="en-US" smtClean="0"/>
              <a:pPr/>
              <a:t>‹nr.›</a:t>
            </a:fld>
            <a:endParaRPr lang="en-US"/>
          </a:p>
        </p:txBody>
      </p:sp>
    </p:spTree>
    <p:extLst>
      <p:ext uri="{BB962C8B-B14F-4D97-AF65-F5344CB8AC3E}">
        <p14:creationId xmlns:p14="http://schemas.microsoft.com/office/powerpoint/2010/main" val="2174646478"/>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Sunday, April 12, 2026</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‹nr.›</a:t>
            </a:fld>
            <a:endParaRPr lang="en-US"/>
          </a:p>
        </p:txBody>
      </p:sp>
    </p:spTree>
    <p:extLst>
      <p:ext uri="{BB962C8B-B14F-4D97-AF65-F5344CB8AC3E}">
        <p14:creationId xmlns:p14="http://schemas.microsoft.com/office/powerpoint/2010/main" val="1737877152"/>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guardian.com/world/ng-interactive/2016/apr/27/6x9-a-virtual-experience-of-solitary-confinement?CMP=Share_iOSApp_Other" TargetMode="External"/><Relationship Id="rId2" Type="http://schemas.openxmlformats.org/officeDocument/2006/relationships/hyperlink" Target="https://npo.nl/start/afspelen/het-uiterste-midde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descr="Close-up van kippengaas">
            <a:extLst>
              <a:ext uri="{FF2B5EF4-FFF2-40B4-BE49-F238E27FC236}">
                <a16:creationId xmlns:a16="http://schemas.microsoft.com/office/drawing/2014/main" id="{B2E06A53-445C-B19B-B73F-43CBA89B3505}"/>
              </a:ext>
            </a:extLst>
          </p:cNvPr>
          <p:cNvPicPr>
            <a:picLocks noChangeAspect="1"/>
          </p:cNvPicPr>
          <p:nvPr/>
        </p:nvPicPr>
        <p:blipFill>
          <a:blip r:embed="rId4">
            <a:duotone>
              <a:prstClr val="black"/>
              <a:schemeClr val="accent5">
                <a:tint val="45000"/>
                <a:satMod val="400000"/>
              </a:schemeClr>
            </a:duotone>
            <a:alphaModFix amt="25000"/>
          </a:blip>
          <a:srcRect t="23391" r="9091"/>
          <a:stretch>
            <a:fill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5110600D-9A1F-44CB-6B91-04E95310E2B8}"/>
              </a:ext>
            </a:extLst>
          </p:cNvPr>
          <p:cNvSpPr>
            <a:spLocks noGrp="1"/>
          </p:cNvSpPr>
          <p:nvPr>
            <p:ph type="ctrTitle"/>
          </p:nvPr>
        </p:nvSpPr>
        <p:spPr>
          <a:xfrm>
            <a:off x="1154955" y="1447800"/>
            <a:ext cx="8825658" cy="3329581"/>
          </a:xfrm>
        </p:spPr>
        <p:txBody>
          <a:bodyPr vert="horz" lIns="91440" tIns="45720" rIns="91440" bIns="45720" rtlCol="0">
            <a:normAutofit/>
          </a:bodyPr>
          <a:lstStyle/>
          <a:p>
            <a:pPr>
              <a:lnSpc>
                <a:spcPct val="90000"/>
              </a:lnSpc>
            </a:pPr>
            <a:r>
              <a:rPr lang="en-US" sz="5000" dirty="0" err="1"/>
              <a:t>Géén</a:t>
            </a:r>
            <a:r>
              <a:rPr lang="en-US" sz="5000" dirty="0"/>
              <a:t> </a:t>
            </a:r>
            <a:r>
              <a:rPr lang="en-US" sz="5000" dirty="0" err="1"/>
              <a:t>isolatie</a:t>
            </a:r>
            <a:r>
              <a:rPr lang="en-US" sz="5000" dirty="0"/>
              <a:t> in (</a:t>
            </a:r>
            <a:r>
              <a:rPr lang="en-US" sz="5000" dirty="0" err="1"/>
              <a:t>vreemdelingen</a:t>
            </a:r>
            <a:r>
              <a:rPr lang="en-US" sz="5000" dirty="0"/>
              <a:t>)</a:t>
            </a:r>
            <a:r>
              <a:rPr lang="en-US" sz="5000" dirty="0" err="1"/>
              <a:t>detentie</a:t>
            </a:r>
            <a:endParaRPr lang="en-US" sz="5000" dirty="0"/>
          </a:p>
        </p:txBody>
      </p:sp>
      <p:sp>
        <p:nvSpPr>
          <p:cNvPr id="3" name="Ondertitel 2">
            <a:extLst>
              <a:ext uri="{FF2B5EF4-FFF2-40B4-BE49-F238E27FC236}">
                <a16:creationId xmlns:a16="http://schemas.microsoft.com/office/drawing/2014/main" id="{137BBB83-2BFC-B6EF-5711-50D00E84F79B}"/>
              </a:ext>
            </a:extLst>
          </p:cNvPr>
          <p:cNvSpPr>
            <a:spLocks noGrp="1"/>
          </p:cNvSpPr>
          <p:nvPr>
            <p:ph type="subTitle" idx="1"/>
          </p:nvPr>
        </p:nvSpPr>
        <p:spPr>
          <a:xfrm>
            <a:off x="1154955" y="4777380"/>
            <a:ext cx="8825658" cy="861420"/>
          </a:xfrm>
        </p:spPr>
        <p:txBody>
          <a:bodyPr vert="horz" lIns="91440" tIns="45720" rIns="91440" bIns="45720" rtlCol="0">
            <a:normAutofit/>
          </a:bodyPr>
          <a:lstStyle/>
          <a:p>
            <a:pPr>
              <a:lnSpc>
                <a:spcPct val="90000"/>
              </a:lnSpc>
              <a:buFont typeface="Wingdings 3" charset="2"/>
              <a:buChar char=""/>
            </a:pPr>
            <a:endParaRPr lang="en-US" sz="700"/>
          </a:p>
          <a:p>
            <a:pPr>
              <a:lnSpc>
                <a:spcPct val="90000"/>
              </a:lnSpc>
              <a:buFont typeface="Wingdings 3" charset="2"/>
              <a:buChar char=""/>
            </a:pPr>
            <a:endParaRPr lang="en-US" sz="700"/>
          </a:p>
          <a:p>
            <a:pPr>
              <a:lnSpc>
                <a:spcPct val="90000"/>
              </a:lnSpc>
              <a:buFont typeface="Wingdings 3" charset="2"/>
              <a:buChar char=""/>
            </a:pPr>
            <a:r>
              <a:rPr lang="en-US" sz="700"/>
              <a:t>JWS Symposium</a:t>
            </a:r>
          </a:p>
          <a:p>
            <a:pPr>
              <a:lnSpc>
                <a:spcPct val="90000"/>
              </a:lnSpc>
              <a:buFont typeface="Wingdings 3" charset="2"/>
              <a:buChar char=""/>
            </a:pPr>
            <a:r>
              <a:rPr lang="en-US" sz="700"/>
              <a:t>7 April 2026</a:t>
            </a:r>
          </a:p>
          <a:p>
            <a:pPr>
              <a:lnSpc>
                <a:spcPct val="90000"/>
              </a:lnSpc>
              <a:buFont typeface="Wingdings 3" charset="2"/>
              <a:buChar char=""/>
            </a:pPr>
            <a:endParaRPr lang="en-US" sz="700"/>
          </a:p>
        </p:txBody>
      </p:sp>
      <p:sp>
        <p:nvSpPr>
          <p:cNvPr id="45" name="Rectangle 44">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42739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1887" y="226853"/>
            <a:ext cx="2584495" cy="2547612"/>
            <a:chOff x="0" y="0"/>
            <a:chExt cx="812800" cy="812800"/>
          </a:xfrm>
          <a:solidFill>
            <a:schemeClr val="accent1"/>
          </a:solidFill>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nl-NL" sz="1200"/>
            </a:p>
          </p:txBody>
        </p:sp>
        <p:sp>
          <p:nvSpPr>
            <p:cNvPr id="4" name="TextBox 4"/>
            <p:cNvSpPr txBox="1"/>
            <p:nvPr/>
          </p:nvSpPr>
          <p:spPr>
            <a:xfrm>
              <a:off x="76200" y="0"/>
              <a:ext cx="660400" cy="736600"/>
            </a:xfrm>
            <a:prstGeom prst="rect">
              <a:avLst/>
            </a:prstGeom>
            <a:noFill/>
          </p:spPr>
          <p:txBody>
            <a:bodyPr lIns="33867" tIns="33867" rIns="33867" bIns="33867" rtlCol="0" anchor="ctr"/>
            <a:lstStyle/>
            <a:p>
              <a:pPr algn="ctr">
                <a:lnSpc>
                  <a:spcPts val="3733"/>
                </a:lnSpc>
                <a:spcBef>
                  <a:spcPct val="0"/>
                </a:spcBef>
              </a:pPr>
              <a:r>
                <a:rPr lang="en-US" sz="2666" b="1" dirty="0">
                  <a:latin typeface="Open Sans Bold"/>
                  <a:ea typeface="Open Sans Bold"/>
                  <a:cs typeface="Open Sans Bold"/>
                  <a:sym typeface="Open Sans Bold"/>
                </a:rPr>
                <a:t>2537</a:t>
              </a:r>
              <a:r>
                <a:rPr lang="en-US" sz="2666" dirty="0">
                  <a:latin typeface="Open Sans"/>
                  <a:ea typeface="Open Sans"/>
                  <a:cs typeface="Open Sans"/>
                  <a:sym typeface="Open Sans"/>
                </a:rPr>
                <a:t> </a:t>
              </a:r>
              <a:r>
                <a:rPr lang="en-US" sz="2666" dirty="0" err="1">
                  <a:latin typeface="Open Sans"/>
                  <a:ea typeface="Open Sans"/>
                  <a:cs typeface="Open Sans"/>
                  <a:sym typeface="Open Sans"/>
                </a:rPr>
                <a:t>straf-maatregelen</a:t>
              </a:r>
              <a:endParaRPr lang="en-US" sz="2666" dirty="0">
                <a:latin typeface="Open Sans"/>
                <a:ea typeface="Open Sans"/>
                <a:cs typeface="Open Sans"/>
                <a:sym typeface="Open Sans"/>
              </a:endParaRPr>
            </a:p>
          </p:txBody>
        </p:sp>
      </p:grpSp>
      <p:sp>
        <p:nvSpPr>
          <p:cNvPr id="5" name="AutoShape 5"/>
          <p:cNvSpPr/>
          <p:nvPr/>
        </p:nvSpPr>
        <p:spPr>
          <a:xfrm flipV="1">
            <a:off x="3511505" y="1701800"/>
            <a:ext cx="2584495" cy="12700"/>
          </a:xfrm>
          <a:prstGeom prst="line">
            <a:avLst/>
          </a:prstGeom>
          <a:ln w="38100" cap="flat">
            <a:solidFill>
              <a:srgbClr val="000000"/>
            </a:solidFill>
            <a:prstDash val="solid"/>
            <a:headEnd type="none" w="sm" len="sm"/>
            <a:tailEnd type="none" w="sm" len="sm"/>
          </a:ln>
        </p:spPr>
        <p:txBody>
          <a:bodyPr/>
          <a:lstStyle/>
          <a:p>
            <a:endParaRPr lang="nl-NL" sz="1200"/>
          </a:p>
        </p:txBody>
      </p:sp>
      <p:sp>
        <p:nvSpPr>
          <p:cNvPr id="6" name="TextBox 6"/>
          <p:cNvSpPr txBox="1"/>
          <p:nvPr/>
        </p:nvSpPr>
        <p:spPr>
          <a:xfrm>
            <a:off x="6400800" y="1018117"/>
            <a:ext cx="4970959" cy="1390894"/>
          </a:xfrm>
          <a:prstGeom prst="rect">
            <a:avLst/>
          </a:prstGeom>
        </p:spPr>
        <p:txBody>
          <a:bodyPr lIns="0" tIns="0" rIns="0" bIns="0" rtlCol="0" anchor="t">
            <a:spAutoFit/>
          </a:bodyPr>
          <a:lstStyle/>
          <a:p>
            <a:pPr algn="ctr">
              <a:lnSpc>
                <a:spcPts val="3733"/>
              </a:lnSpc>
              <a:spcBef>
                <a:spcPct val="0"/>
              </a:spcBef>
            </a:pPr>
            <a:r>
              <a:rPr lang="en-US" sz="2666" dirty="0">
                <a:latin typeface="Open Sans"/>
                <a:ea typeface="Open Sans"/>
                <a:cs typeface="Open Sans"/>
                <a:sym typeface="Open Sans"/>
              </a:rPr>
              <a:t>3 </a:t>
            </a:r>
            <a:r>
              <a:rPr lang="en-US" sz="2666" dirty="0" err="1">
                <a:latin typeface="Open Sans"/>
                <a:ea typeface="Open Sans"/>
                <a:cs typeface="Open Sans"/>
                <a:sym typeface="Open Sans"/>
              </a:rPr>
              <a:t>hiervan</a:t>
            </a:r>
            <a:r>
              <a:rPr lang="en-US" sz="2666" dirty="0">
                <a:latin typeface="Open Sans"/>
                <a:ea typeface="Open Sans"/>
                <a:cs typeface="Open Sans"/>
                <a:sym typeface="Open Sans"/>
              </a:rPr>
              <a:t> </a:t>
            </a:r>
            <a:r>
              <a:rPr lang="en-US" sz="2666" dirty="0" err="1">
                <a:latin typeface="Open Sans"/>
                <a:ea typeface="Open Sans"/>
                <a:cs typeface="Open Sans"/>
                <a:sym typeface="Open Sans"/>
              </a:rPr>
              <a:t>werden</a:t>
            </a:r>
            <a:r>
              <a:rPr lang="en-US" sz="2666" dirty="0">
                <a:latin typeface="Open Sans"/>
                <a:ea typeface="Open Sans"/>
                <a:cs typeface="Open Sans"/>
                <a:sym typeface="Open Sans"/>
              </a:rPr>
              <a:t> </a:t>
            </a:r>
            <a:r>
              <a:rPr lang="en-US" sz="2666" dirty="0" err="1">
                <a:latin typeface="Open Sans"/>
                <a:ea typeface="Open Sans"/>
                <a:cs typeface="Open Sans"/>
                <a:sym typeface="Open Sans"/>
              </a:rPr>
              <a:t>opgelegd</a:t>
            </a:r>
            <a:r>
              <a:rPr lang="en-US" sz="2666" dirty="0">
                <a:latin typeface="Open Sans"/>
                <a:ea typeface="Open Sans"/>
                <a:cs typeface="Open Sans"/>
                <a:sym typeface="Open Sans"/>
              </a:rPr>
              <a:t> </a:t>
            </a:r>
            <a:r>
              <a:rPr lang="en-US" sz="2666" dirty="0" err="1">
                <a:latin typeface="Open Sans"/>
                <a:ea typeface="Open Sans"/>
                <a:cs typeface="Open Sans"/>
                <a:sym typeface="Open Sans"/>
              </a:rPr>
              <a:t>aan</a:t>
            </a:r>
            <a:endParaRPr lang="en-US" sz="2666" dirty="0">
              <a:latin typeface="Open Sans"/>
              <a:ea typeface="Open Sans"/>
              <a:cs typeface="Open Sans"/>
              <a:sym typeface="Open Sans"/>
            </a:endParaRPr>
          </a:p>
          <a:p>
            <a:pPr algn="ctr">
              <a:lnSpc>
                <a:spcPts val="3733"/>
              </a:lnSpc>
              <a:spcBef>
                <a:spcPct val="0"/>
              </a:spcBef>
            </a:pPr>
            <a:r>
              <a:rPr lang="en-US" sz="2666" dirty="0" err="1">
                <a:latin typeface="Open Sans"/>
                <a:ea typeface="Open Sans"/>
                <a:cs typeface="Open Sans"/>
                <a:sym typeface="Open Sans"/>
              </a:rPr>
              <a:t>mensen</a:t>
            </a:r>
            <a:r>
              <a:rPr lang="en-US" sz="2666" dirty="0">
                <a:latin typeface="Open Sans"/>
                <a:ea typeface="Open Sans"/>
                <a:cs typeface="Open Sans"/>
                <a:sym typeface="Open Sans"/>
              </a:rPr>
              <a:t> in </a:t>
            </a:r>
            <a:r>
              <a:rPr lang="en-US" sz="2666" dirty="0" err="1">
                <a:latin typeface="Open Sans"/>
                <a:ea typeface="Open Sans"/>
                <a:cs typeface="Open Sans"/>
                <a:sym typeface="Open Sans"/>
              </a:rPr>
              <a:t>grensdetentie</a:t>
            </a:r>
            <a:r>
              <a:rPr lang="en-US" sz="2666" dirty="0">
                <a:latin typeface="Open Sans"/>
                <a:ea typeface="Open Sans"/>
                <a:cs typeface="Open Sans"/>
                <a:sym typeface="Open Sans"/>
              </a:rPr>
              <a:t>, </a:t>
            </a:r>
            <a:r>
              <a:rPr lang="en-US" sz="2666" dirty="0" err="1">
                <a:latin typeface="Open Sans"/>
                <a:ea typeface="Open Sans"/>
                <a:cs typeface="Open Sans"/>
                <a:sym typeface="Open Sans"/>
              </a:rPr>
              <a:t>dat</a:t>
            </a:r>
            <a:r>
              <a:rPr lang="en-US" sz="2666" dirty="0">
                <a:latin typeface="Open Sans"/>
                <a:ea typeface="Open Sans"/>
                <a:cs typeface="Open Sans"/>
                <a:sym typeface="Open Sans"/>
              </a:rPr>
              <a:t> is</a:t>
            </a:r>
          </a:p>
          <a:p>
            <a:pPr algn="ctr">
              <a:lnSpc>
                <a:spcPts val="3733"/>
              </a:lnSpc>
              <a:spcBef>
                <a:spcPct val="0"/>
              </a:spcBef>
            </a:pPr>
            <a:r>
              <a:rPr lang="en-US" sz="2666" dirty="0" err="1">
                <a:latin typeface="Open Sans"/>
                <a:ea typeface="Open Sans"/>
                <a:cs typeface="Open Sans"/>
                <a:sym typeface="Open Sans"/>
              </a:rPr>
              <a:t>juridisch</a:t>
            </a:r>
            <a:r>
              <a:rPr lang="en-US" sz="2666" dirty="0">
                <a:latin typeface="Open Sans"/>
                <a:ea typeface="Open Sans"/>
                <a:cs typeface="Open Sans"/>
                <a:sym typeface="Open Sans"/>
              </a:rPr>
              <a:t> </a:t>
            </a:r>
            <a:r>
              <a:rPr lang="en-US" sz="2666" b="1" dirty="0">
                <a:latin typeface="Open Sans Bold"/>
                <a:ea typeface="Open Sans Bold"/>
                <a:cs typeface="Open Sans Bold"/>
                <a:sym typeface="Open Sans Bold"/>
              </a:rPr>
              <a:t>NIET </a:t>
            </a:r>
            <a:r>
              <a:rPr lang="en-US" sz="2666" dirty="0" err="1">
                <a:latin typeface="Open Sans"/>
                <a:ea typeface="Open Sans"/>
                <a:cs typeface="Open Sans"/>
                <a:sym typeface="Open Sans"/>
              </a:rPr>
              <a:t>toegestaan</a:t>
            </a:r>
            <a:r>
              <a:rPr lang="en-US" sz="2666" dirty="0">
                <a:latin typeface="Open Sans"/>
                <a:ea typeface="Open Sans"/>
                <a:cs typeface="Open Sans"/>
                <a:sym typeface="Open Sans"/>
              </a:rPr>
              <a:t> </a:t>
            </a:r>
          </a:p>
        </p:txBody>
      </p:sp>
      <p:grpSp>
        <p:nvGrpSpPr>
          <p:cNvPr id="7" name="Group 7"/>
          <p:cNvGrpSpPr/>
          <p:nvPr/>
        </p:nvGrpSpPr>
        <p:grpSpPr>
          <a:xfrm>
            <a:off x="529688" y="2790817"/>
            <a:ext cx="2548893" cy="2548893"/>
            <a:chOff x="0" y="0"/>
            <a:chExt cx="812800" cy="812800"/>
          </a:xfrm>
          <a:solidFill>
            <a:schemeClr val="accent1"/>
          </a:solidFill>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nl-NL" sz="1200"/>
            </a:p>
          </p:txBody>
        </p:sp>
        <p:sp>
          <p:nvSpPr>
            <p:cNvPr id="9" name="TextBox 9"/>
            <p:cNvSpPr txBox="1"/>
            <p:nvPr/>
          </p:nvSpPr>
          <p:spPr>
            <a:xfrm>
              <a:off x="76200" y="0"/>
              <a:ext cx="660400" cy="736600"/>
            </a:xfrm>
            <a:prstGeom prst="rect">
              <a:avLst/>
            </a:prstGeom>
            <a:noFill/>
          </p:spPr>
          <p:txBody>
            <a:bodyPr lIns="33867" tIns="33867" rIns="33867" bIns="33867" rtlCol="0" anchor="ctr"/>
            <a:lstStyle/>
            <a:p>
              <a:pPr algn="ctr">
                <a:lnSpc>
                  <a:spcPts val="3733"/>
                </a:lnSpc>
                <a:spcBef>
                  <a:spcPct val="0"/>
                </a:spcBef>
              </a:pPr>
              <a:r>
                <a:rPr lang="en-US" sz="2666" b="1" dirty="0">
                  <a:latin typeface="Open Sans Bold"/>
                  <a:ea typeface="Open Sans Bold"/>
                  <a:cs typeface="Open Sans Bold"/>
                  <a:sym typeface="Open Sans Bold"/>
                </a:rPr>
                <a:t>1823</a:t>
              </a:r>
              <a:r>
                <a:rPr lang="en-US" sz="2666" dirty="0">
                  <a:latin typeface="Open Sans"/>
                  <a:ea typeface="Open Sans"/>
                  <a:cs typeface="Open Sans"/>
                  <a:sym typeface="Open Sans"/>
                </a:rPr>
                <a:t> </a:t>
              </a:r>
              <a:r>
                <a:rPr lang="en-US" sz="2666" dirty="0" err="1">
                  <a:latin typeface="Open Sans"/>
                  <a:ea typeface="Open Sans"/>
                  <a:cs typeface="Open Sans"/>
                  <a:sym typeface="Open Sans"/>
                </a:rPr>
                <a:t>orde</a:t>
              </a:r>
              <a:r>
                <a:rPr lang="en-US" sz="2666" dirty="0">
                  <a:latin typeface="Open Sans"/>
                  <a:ea typeface="Open Sans"/>
                  <a:cs typeface="Open Sans"/>
                  <a:sym typeface="Open Sans"/>
                </a:rPr>
                <a:t>- </a:t>
              </a:r>
              <a:r>
                <a:rPr lang="en-US" sz="2666" dirty="0" err="1">
                  <a:latin typeface="Open Sans"/>
                  <a:ea typeface="Open Sans"/>
                  <a:cs typeface="Open Sans"/>
                  <a:sym typeface="Open Sans"/>
                </a:rPr>
                <a:t>maatregelen</a:t>
              </a:r>
              <a:endParaRPr lang="en-US" sz="2666" dirty="0">
                <a:latin typeface="Open Sans"/>
                <a:ea typeface="Open Sans"/>
                <a:cs typeface="Open Sans"/>
                <a:sym typeface="Open Sans"/>
              </a:endParaRPr>
            </a:p>
          </p:txBody>
        </p:sp>
      </p:grpSp>
      <p:sp>
        <p:nvSpPr>
          <p:cNvPr id="10" name="AutoShape 10"/>
          <p:cNvSpPr/>
          <p:nvPr/>
        </p:nvSpPr>
        <p:spPr>
          <a:xfrm flipV="1">
            <a:off x="3528397" y="4058913"/>
            <a:ext cx="2770803" cy="12700"/>
          </a:xfrm>
          <a:prstGeom prst="line">
            <a:avLst/>
          </a:prstGeom>
          <a:ln w="38100" cap="flat">
            <a:solidFill>
              <a:srgbClr val="000000"/>
            </a:solidFill>
            <a:prstDash val="solid"/>
            <a:headEnd type="none" w="sm" len="sm"/>
            <a:tailEnd type="none" w="sm" len="sm"/>
          </a:ln>
        </p:spPr>
        <p:txBody>
          <a:bodyPr/>
          <a:lstStyle/>
          <a:p>
            <a:endParaRPr lang="nl-NL" sz="1200"/>
          </a:p>
        </p:txBody>
      </p:sp>
      <p:sp>
        <p:nvSpPr>
          <p:cNvPr id="11" name="TextBox 11"/>
          <p:cNvSpPr txBox="1"/>
          <p:nvPr/>
        </p:nvSpPr>
        <p:spPr>
          <a:xfrm>
            <a:off x="6651377" y="3519463"/>
            <a:ext cx="4650681" cy="918585"/>
          </a:xfrm>
          <a:prstGeom prst="rect">
            <a:avLst/>
          </a:prstGeom>
        </p:spPr>
        <p:txBody>
          <a:bodyPr lIns="0" tIns="0" rIns="0" bIns="0" rtlCol="0" anchor="t">
            <a:spAutoFit/>
          </a:bodyPr>
          <a:lstStyle/>
          <a:p>
            <a:pPr algn="ctr">
              <a:lnSpc>
                <a:spcPts val="3733"/>
              </a:lnSpc>
            </a:pPr>
            <a:r>
              <a:rPr lang="en-US" sz="2666" dirty="0">
                <a:latin typeface="Open Sans"/>
                <a:ea typeface="Open Sans"/>
                <a:cs typeface="Open Sans"/>
                <a:sym typeface="Open Sans"/>
              </a:rPr>
              <a:t>Hiervan waren 1585 vanwege</a:t>
            </a:r>
          </a:p>
          <a:p>
            <a:pPr algn="ctr">
              <a:lnSpc>
                <a:spcPts val="3733"/>
              </a:lnSpc>
              <a:spcBef>
                <a:spcPct val="0"/>
              </a:spcBef>
            </a:pPr>
            <a:r>
              <a:rPr lang="en-US" sz="2666" dirty="0">
                <a:latin typeface="Open Sans"/>
                <a:ea typeface="Open Sans"/>
                <a:cs typeface="Open Sans"/>
                <a:sym typeface="Open Sans"/>
              </a:rPr>
              <a:t>medische redenen  </a:t>
            </a:r>
          </a:p>
        </p:txBody>
      </p:sp>
      <p:sp>
        <p:nvSpPr>
          <p:cNvPr id="13" name="Freeform 2">
            <a:extLst>
              <a:ext uri="{FF2B5EF4-FFF2-40B4-BE49-F238E27FC236}">
                <a16:creationId xmlns:a16="http://schemas.microsoft.com/office/drawing/2014/main" id="{4742801E-713B-133D-9F61-92E112586EB4}"/>
              </a:ext>
            </a:extLst>
          </p:cNvPr>
          <p:cNvSpPr/>
          <p:nvPr/>
        </p:nvSpPr>
        <p:spPr>
          <a:xfrm>
            <a:off x="-47132" y="5414364"/>
            <a:ext cx="12286263" cy="1443636"/>
          </a:xfrm>
          <a:custGeom>
            <a:avLst/>
            <a:gdLst/>
            <a:ahLst/>
            <a:cxnLst/>
            <a:rect l="l" t="t" r="r" b="b"/>
            <a:pathLst>
              <a:path w="18429394" h="2165454">
                <a:moveTo>
                  <a:pt x="0" y="0"/>
                </a:moveTo>
                <a:lnTo>
                  <a:pt x="18429394" y="0"/>
                </a:lnTo>
                <a:lnTo>
                  <a:pt x="18429394" y="2165454"/>
                </a:lnTo>
                <a:lnTo>
                  <a:pt x="0" y="2165454"/>
                </a:lnTo>
                <a:lnTo>
                  <a:pt x="0" y="0"/>
                </a:lnTo>
                <a:close/>
              </a:path>
            </a:pathLst>
          </a:custGeom>
          <a:blipFill>
            <a:blip r:embed="rId2"/>
            <a:stretch>
              <a:fillRect/>
            </a:stretch>
          </a:blipFill>
        </p:spPr>
        <p:txBody>
          <a:bodyPr/>
          <a:lstStyle/>
          <a:p>
            <a:endParaRPr lang="nl-NL"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68A380F2-3313-68D1-F88A-FFA71362D736}"/>
              </a:ext>
            </a:extLst>
          </p:cNvPr>
          <p:cNvSpPr/>
          <p:nvPr/>
        </p:nvSpPr>
        <p:spPr>
          <a:xfrm>
            <a:off x="-47132" y="5414364"/>
            <a:ext cx="12286263" cy="1443636"/>
          </a:xfrm>
          <a:custGeom>
            <a:avLst/>
            <a:gdLst/>
            <a:ahLst/>
            <a:cxnLst/>
            <a:rect l="l" t="t" r="r" b="b"/>
            <a:pathLst>
              <a:path w="18429394" h="2165454">
                <a:moveTo>
                  <a:pt x="0" y="0"/>
                </a:moveTo>
                <a:lnTo>
                  <a:pt x="18429394" y="0"/>
                </a:lnTo>
                <a:lnTo>
                  <a:pt x="18429394" y="2165454"/>
                </a:lnTo>
                <a:lnTo>
                  <a:pt x="0" y="2165454"/>
                </a:lnTo>
                <a:lnTo>
                  <a:pt x="0" y="0"/>
                </a:lnTo>
                <a:close/>
              </a:path>
            </a:pathLst>
          </a:custGeom>
          <a:blipFill>
            <a:blip r:embed="rId2"/>
            <a:stretch>
              <a:fillRect/>
            </a:stretch>
          </a:blipFill>
        </p:spPr>
        <p:txBody>
          <a:bodyPr/>
          <a:lstStyle/>
          <a:p>
            <a:endParaRPr lang="nl-NL" sz="1200"/>
          </a:p>
        </p:txBody>
      </p:sp>
      <p:sp>
        <p:nvSpPr>
          <p:cNvPr id="3" name="Tekstvak 2">
            <a:extLst>
              <a:ext uri="{FF2B5EF4-FFF2-40B4-BE49-F238E27FC236}">
                <a16:creationId xmlns:a16="http://schemas.microsoft.com/office/drawing/2014/main" id="{63FE21FA-3650-4F78-F41C-D220E7DB9D36}"/>
              </a:ext>
            </a:extLst>
          </p:cNvPr>
          <p:cNvSpPr txBox="1"/>
          <p:nvPr/>
        </p:nvSpPr>
        <p:spPr>
          <a:xfrm>
            <a:off x="1320800" y="2057400"/>
            <a:ext cx="8737600" cy="1569660"/>
          </a:xfrm>
          <a:prstGeom prst="rect">
            <a:avLst/>
          </a:prstGeom>
          <a:noFill/>
        </p:spPr>
        <p:txBody>
          <a:bodyPr wrap="square" rtlCol="0">
            <a:spAutoFit/>
          </a:bodyPr>
          <a:lstStyle/>
          <a:p>
            <a:r>
              <a:rPr lang="nl-NL" sz="3200" dirty="0"/>
              <a:t>Gemiddelde duur isoleercelmaatregel: 7 dagen</a:t>
            </a:r>
          </a:p>
          <a:p>
            <a:r>
              <a:rPr lang="nl-NL" sz="3200" dirty="0"/>
              <a:t>Opvallend: langste is 56 dagen</a:t>
            </a:r>
          </a:p>
        </p:txBody>
      </p:sp>
    </p:spTree>
    <p:extLst>
      <p:ext uri="{BB962C8B-B14F-4D97-AF65-F5344CB8AC3E}">
        <p14:creationId xmlns:p14="http://schemas.microsoft.com/office/powerpoint/2010/main" val="1103887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CE0B83-47DE-5BB5-5DA1-645BD15FC316}"/>
              </a:ext>
            </a:extLst>
          </p:cNvPr>
          <p:cNvSpPr>
            <a:spLocks noGrp="1"/>
          </p:cNvSpPr>
          <p:nvPr>
            <p:ph type="title"/>
          </p:nvPr>
        </p:nvSpPr>
        <p:spPr/>
        <p:txBody>
          <a:bodyPr/>
          <a:lstStyle/>
          <a:p>
            <a:r>
              <a:rPr lang="nl-NL" dirty="0"/>
              <a:t>Niet alleen in vreemdelingendetentie….</a:t>
            </a:r>
          </a:p>
        </p:txBody>
      </p:sp>
      <p:sp>
        <p:nvSpPr>
          <p:cNvPr id="3" name="Tijdelijke aanduiding voor inhoud 2">
            <a:extLst>
              <a:ext uri="{FF2B5EF4-FFF2-40B4-BE49-F238E27FC236}">
                <a16:creationId xmlns:a16="http://schemas.microsoft.com/office/drawing/2014/main" id="{CF02BC7F-9FE4-F3CF-9F58-0959BC18D4F4}"/>
              </a:ext>
            </a:extLst>
          </p:cNvPr>
          <p:cNvSpPr>
            <a:spLocks noGrp="1"/>
          </p:cNvSpPr>
          <p:nvPr>
            <p:ph idx="1"/>
          </p:nvPr>
        </p:nvSpPr>
        <p:spPr/>
        <p:txBody>
          <a:bodyPr/>
          <a:lstStyle/>
          <a:p>
            <a:endParaRPr lang="nl-NL" dirty="0"/>
          </a:p>
          <a:p>
            <a:endParaRPr lang="nl-NL" dirty="0"/>
          </a:p>
          <a:p>
            <a:r>
              <a:rPr lang="nl-NL" sz="2800" dirty="0"/>
              <a:t>Er wordt nog steeds veel geïsoleerd in het gevangeniswezen in Nederland…</a:t>
            </a:r>
          </a:p>
        </p:txBody>
      </p:sp>
    </p:spTree>
    <p:extLst>
      <p:ext uri="{BB962C8B-B14F-4D97-AF65-F5344CB8AC3E}">
        <p14:creationId xmlns:p14="http://schemas.microsoft.com/office/powerpoint/2010/main" val="2525710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Line"/>
          <p:cNvSpPr>
            <a:spLocks noGrp="1"/>
          </p:cNvSpPr>
          <p:nvPr>
            <p:ph type="body" sz="quarter" idx="1"/>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p:spPr>
        <p:txBody>
          <a:bodyPr>
            <a:normAutofit/>
          </a:bodyPr>
          <a:lstStyle>
            <a:lvl1pPr defTabSz="443843">
              <a:lnSpc>
                <a:spcPct val="100000"/>
              </a:lnSpc>
              <a:spcBef>
                <a:spcPts val="0"/>
              </a:spcBef>
              <a:defRPr sz="800"/>
            </a:lvl1pPr>
          </a:lstStyle>
          <a:p>
            <a:r>
              <a:t> </a:t>
            </a:r>
          </a:p>
        </p:txBody>
      </p:sp>
      <p:sp>
        <p:nvSpPr>
          <p:cNvPr id="367" name="Achtergrond van isolatie in Nederlandse gevangenissen"/>
          <p:cNvSpPr txBox="1">
            <a:spLocks noGrp="1"/>
          </p:cNvSpPr>
          <p:nvPr>
            <p:ph type="body" sz="half" idx="13"/>
          </p:nvPr>
        </p:nvSpPr>
        <p:spPr>
          <a:xfrm>
            <a:off x="313618" y="220361"/>
            <a:ext cx="6189924" cy="50187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77500" lnSpcReduction="20000"/>
          </a:bodyPr>
          <a:lstStyle>
            <a:lvl1pPr marL="0" indent="0" defTabSz="1109609">
              <a:lnSpc>
                <a:spcPct val="130000"/>
              </a:lnSpc>
              <a:buSzTx/>
              <a:buFontTx/>
              <a:buNone/>
              <a:defRPr sz="2200">
                <a:latin typeface="+mj-lt"/>
                <a:ea typeface="+mj-ea"/>
                <a:cs typeface="+mj-cs"/>
                <a:sym typeface="Helvetica"/>
              </a:defRPr>
            </a:lvl1pPr>
          </a:lstStyle>
          <a:p>
            <a:r>
              <a:rPr dirty="0" err="1"/>
              <a:t>Achtergrond</a:t>
            </a:r>
            <a:r>
              <a:rPr dirty="0"/>
              <a:t> van </a:t>
            </a:r>
            <a:r>
              <a:rPr dirty="0" err="1"/>
              <a:t>isolatie</a:t>
            </a:r>
            <a:r>
              <a:rPr dirty="0"/>
              <a:t> in </a:t>
            </a:r>
            <a:r>
              <a:rPr dirty="0" err="1"/>
              <a:t>Nederlandse</a:t>
            </a:r>
            <a:r>
              <a:rPr dirty="0"/>
              <a:t> </a:t>
            </a:r>
            <a:r>
              <a:rPr dirty="0" err="1"/>
              <a:t>gevangenissen</a:t>
            </a:r>
            <a:r>
              <a:rPr dirty="0"/>
              <a:t> </a:t>
            </a:r>
          </a:p>
        </p:txBody>
      </p:sp>
      <p:sp>
        <p:nvSpPr>
          <p:cNvPr id="365" name="Slide Number"/>
          <p:cNvSpPr txBox="1">
            <a:spLocks noGrp="1"/>
          </p:cNvSpPr>
          <p:nvPr>
            <p:ph type="sldNum" sz="quarter" idx="2"/>
          </p:nvPr>
        </p:nvSpPr>
        <p:spPr>
          <a:xfrm>
            <a:off x="6251962" y="6413050"/>
            <a:ext cx="64120" cy="12311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t">
            <a:spAutoFit/>
          </a:bodyPr>
          <a:lstStyle>
            <a:lvl1pPr indent="12700" algn="l" defTabSz="554805">
              <a:lnSpc>
                <a:spcPct val="100000"/>
              </a:lnSpc>
              <a:spcBef>
                <a:spcPts val="0"/>
              </a:spcBef>
              <a:defRPr sz="800">
                <a:solidFill>
                  <a:srgbClr val="000000"/>
                </a:solidFill>
                <a:latin typeface="+mn-lt"/>
                <a:ea typeface="+mn-ea"/>
                <a:cs typeface="+mn-cs"/>
                <a:sym typeface="Ogilvy Sans"/>
              </a:defRPr>
            </a:lvl1pPr>
          </a:lstStyle>
          <a:p>
            <a:fld id="{86CB4B4D-7CA3-9044-876B-883B54F8677D}" type="slidenum">
              <a:rPr/>
              <a:t>13</a:t>
            </a:fld>
            <a:endParaRPr/>
          </a:p>
        </p:txBody>
      </p:sp>
      <p:pic>
        <p:nvPicPr>
          <p:cNvPr id="368" name="Image" descr="Image"/>
          <p:cNvPicPr>
            <a:picLocks noChangeAspect="1"/>
          </p:cNvPicPr>
          <p:nvPr/>
        </p:nvPicPr>
        <p:blipFill>
          <a:blip r:embed="rId3"/>
          <a:srcRect l="3918" r="3918"/>
          <a:stretch>
            <a:fillRect/>
          </a:stretch>
        </p:blipFill>
        <p:spPr>
          <a:xfrm>
            <a:off x="362735" y="722232"/>
            <a:ext cx="3758953" cy="5638429"/>
          </a:xfrm>
          <a:prstGeom prst="rect">
            <a:avLst/>
          </a:prstGeom>
          <a:ln w="12700">
            <a:miter lim="400000"/>
          </a:ln>
        </p:spPr>
      </p:pic>
      <p:pic>
        <p:nvPicPr>
          <p:cNvPr id="369" name="Image" descr="Image"/>
          <p:cNvPicPr>
            <a:picLocks noChangeAspect="1"/>
          </p:cNvPicPr>
          <p:nvPr/>
        </p:nvPicPr>
        <p:blipFill>
          <a:blip r:embed="rId4"/>
          <a:srcRect l="3282" r="505"/>
          <a:stretch>
            <a:fillRect/>
          </a:stretch>
        </p:blipFill>
        <p:spPr>
          <a:xfrm>
            <a:off x="4283475" y="713741"/>
            <a:ext cx="7565735" cy="5638401"/>
          </a:xfrm>
          <a:prstGeom prst="rect">
            <a:avLst/>
          </a:prstGeom>
          <a:ln w="12700">
            <a:miter lim="400000"/>
          </a:ln>
        </p:spPr>
      </p:pic>
      <p:sp>
        <p:nvSpPr>
          <p:cNvPr id="370" name="Collectie Gevangenismuseum"/>
          <p:cNvSpPr txBox="1"/>
          <p:nvPr/>
        </p:nvSpPr>
        <p:spPr>
          <a:xfrm>
            <a:off x="10617036" y="255286"/>
            <a:ext cx="1620524" cy="1944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7726" tIns="27726" rIns="27726" bIns="27726">
            <a:spAutoFit/>
          </a:bodyPr>
          <a:lstStyle>
            <a:lvl1pPr>
              <a:defRPr i="1">
                <a:latin typeface="+mj-lt"/>
                <a:ea typeface="+mj-ea"/>
                <a:cs typeface="+mj-cs"/>
                <a:sym typeface="Helvetica"/>
              </a:defRPr>
            </a:lvl1pPr>
          </a:lstStyle>
          <a:p>
            <a:r>
              <a:rPr sz="900"/>
              <a:t>Collectie Gevangenismuseum </a:t>
            </a:r>
          </a:p>
        </p:txBody>
      </p:sp>
      <p:sp>
        <p:nvSpPr>
          <p:cNvPr id="371" name="Anti-alcohol voorlichting"/>
          <p:cNvSpPr txBox="1"/>
          <p:nvPr/>
        </p:nvSpPr>
        <p:spPr>
          <a:xfrm>
            <a:off x="363565" y="6394850"/>
            <a:ext cx="1681136" cy="2252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726" tIns="27726" rIns="27726" bIns="27726">
            <a:spAutoFit/>
          </a:bodyPr>
          <a:lstStyle>
            <a:lvl1pPr>
              <a:defRPr sz="2200">
                <a:latin typeface="+mj-lt"/>
                <a:ea typeface="+mj-ea"/>
                <a:cs typeface="+mj-cs"/>
                <a:sym typeface="Helvetica"/>
              </a:defRPr>
            </a:lvl1pPr>
          </a:lstStyle>
          <a:p>
            <a:r>
              <a:rPr sz="1100"/>
              <a:t>Anti-alcohol voorlichting</a:t>
            </a:r>
          </a:p>
        </p:txBody>
      </p:sp>
      <p:sp>
        <p:nvSpPr>
          <p:cNvPr id="372" name="Hokjeskerk"/>
          <p:cNvSpPr txBox="1"/>
          <p:nvPr/>
        </p:nvSpPr>
        <p:spPr>
          <a:xfrm>
            <a:off x="4262465" y="6394849"/>
            <a:ext cx="931835" cy="240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726" tIns="27726" rIns="27726" bIns="27726">
            <a:spAutoFit/>
          </a:bodyPr>
          <a:lstStyle/>
          <a:p>
            <a:pPr>
              <a:defRPr sz="2200">
                <a:latin typeface="+mj-lt"/>
                <a:ea typeface="+mj-ea"/>
                <a:cs typeface="+mj-cs"/>
                <a:sym typeface="Helvetica"/>
              </a:defRPr>
            </a:pPr>
            <a:r>
              <a:rPr sz="1100"/>
              <a:t>Hokjesker</a:t>
            </a:r>
            <a:r>
              <a:rPr sz="1200"/>
              <a:t>k</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3DB76355-74EB-2B47-9448-BB253E1E9D6C}"/>
              </a:ext>
            </a:extLst>
          </p:cNvPr>
          <p:cNvSpPr>
            <a:spLocks noGrp="1"/>
          </p:cNvSpPr>
          <p:nvPr>
            <p:ph type="body" sz="quarter" idx="1"/>
          </p:nvPr>
        </p:nvSpPr>
        <p:spPr>
          <a:xfrm>
            <a:off x="340806" y="288578"/>
            <a:ext cx="3768123" cy="1462456"/>
          </a:xfrm>
        </p:spPr>
        <p:txBody>
          <a:bodyPr>
            <a:normAutofit fontScale="62500" lnSpcReduction="20000"/>
          </a:bodyPr>
          <a:lstStyle/>
          <a:p>
            <a:r>
              <a:rPr lang="nl-NL" dirty="0"/>
              <a:t>Historische literatuur schadelijkheid isolatie</a:t>
            </a:r>
          </a:p>
        </p:txBody>
      </p:sp>
      <p:sp>
        <p:nvSpPr>
          <p:cNvPr id="7" name="Tijdelijke aanduiding voor tekst 6">
            <a:extLst>
              <a:ext uri="{FF2B5EF4-FFF2-40B4-BE49-F238E27FC236}">
                <a16:creationId xmlns:a16="http://schemas.microsoft.com/office/drawing/2014/main" id="{2066F935-18F6-BD42-97E0-E631DBE962C0}"/>
              </a:ext>
            </a:extLst>
          </p:cNvPr>
          <p:cNvSpPr>
            <a:spLocks noGrp="1"/>
          </p:cNvSpPr>
          <p:nvPr>
            <p:ph type="body" sz="half" idx="13"/>
          </p:nvPr>
        </p:nvSpPr>
        <p:spPr>
          <a:xfrm>
            <a:off x="341313" y="1554480"/>
            <a:ext cx="11511597" cy="4679633"/>
          </a:xfrm>
        </p:spPr>
        <p:txBody>
          <a:bodyPr>
            <a:normAutofit fontScale="85000" lnSpcReduction="20000"/>
          </a:bodyPr>
          <a:lstStyle/>
          <a:p>
            <a:r>
              <a:rPr lang="nl-NL" sz="2500" dirty="0"/>
              <a:t>1839    VS:  Boston Prison Discipline Society : Pennsylvania         System</a:t>
            </a:r>
          </a:p>
          <a:p>
            <a:pPr lvl="4"/>
            <a:r>
              <a:rPr lang="nl-NL" sz="2500" dirty="0"/>
              <a:t>Ernstige mentale problemen: regressie in foetusconditie of gewelddadige krankzinnigheid</a:t>
            </a:r>
          </a:p>
          <a:p>
            <a:pPr lvl="4"/>
            <a:r>
              <a:rPr lang="nl-NL" sz="2500" dirty="0"/>
              <a:t>Hoge mortaliteit</a:t>
            </a:r>
          </a:p>
          <a:p>
            <a:pPr lvl="0"/>
            <a:r>
              <a:rPr lang="nl-NL" sz="2500" noProof="0" dirty="0">
                <a:sym typeface="Ogilvy Sans"/>
              </a:rPr>
              <a:t>1854    Duitsland: </a:t>
            </a:r>
            <a:r>
              <a:rPr lang="nl-NL" sz="2500" noProof="0" dirty="0" err="1">
                <a:sym typeface="Ogilvy Sans"/>
              </a:rPr>
              <a:t>Chefarts</a:t>
            </a:r>
            <a:r>
              <a:rPr lang="nl-NL" sz="2500" noProof="0" dirty="0">
                <a:sym typeface="Ogilvy Sans"/>
              </a:rPr>
              <a:t> Gevangenis Halle</a:t>
            </a:r>
          </a:p>
          <a:p>
            <a:pPr lvl="4"/>
            <a:r>
              <a:rPr lang="nl-NL" sz="2500" noProof="0" dirty="0"/>
              <a:t>Gevangenis psychose veroorzaakt door ISO</a:t>
            </a:r>
          </a:p>
          <a:p>
            <a:pPr lvl="0"/>
            <a:r>
              <a:rPr lang="nl-NL" sz="2500" noProof="0" dirty="0">
                <a:sym typeface="Ogilvy Sans"/>
              </a:rPr>
              <a:t>1854-1909 Duitsland 37 artikelen ISO als oorzaak voor cel/gevangenis  psychose </a:t>
            </a:r>
          </a:p>
          <a:p>
            <a:pPr lvl="0"/>
            <a:r>
              <a:rPr lang="nl-NL" sz="2500" noProof="0" dirty="0">
                <a:sym typeface="Ogilvy Sans"/>
              </a:rPr>
              <a:t>2019 JAMA correlatie tussen ISO en verhoogde mortaliteit in 1ste jaar na ontslag; 								=&gt; suïcide, </a:t>
            </a:r>
            <a:r>
              <a:rPr lang="nl-NL" sz="2500" noProof="0" dirty="0" err="1">
                <a:sym typeface="Ogilvy Sans"/>
              </a:rPr>
              <a:t>homicide</a:t>
            </a:r>
            <a:r>
              <a:rPr lang="nl-NL" sz="2500" noProof="0" dirty="0">
                <a:sym typeface="Ogilvy Sans"/>
              </a:rPr>
              <a:t> of drugsoverdosis &lt;=</a:t>
            </a:r>
            <a:endParaRPr lang="nl-NL" sz="2500" noProof="0" dirty="0"/>
          </a:p>
          <a:p>
            <a:pPr lvl="0"/>
            <a:r>
              <a:rPr lang="nl-NL" sz="2500" noProof="0" dirty="0">
                <a:sym typeface="Ogilvy Sans"/>
              </a:rPr>
              <a:t>NL tot heden 4 artikelen, maar niet over schadelijkheid gezondheid, (Carien de Jonge , JCZ welbevinden in straf-ISO)</a:t>
            </a:r>
          </a:p>
          <a:p>
            <a:pPr lvl="0"/>
            <a:endParaRPr lang="nl-NL" noProof="0" dirty="0">
              <a:sym typeface="Ogilvy Sans"/>
            </a:endParaRPr>
          </a:p>
          <a:p>
            <a:pPr lvl="4"/>
            <a:endParaRPr lang="nl-NL" dirty="0"/>
          </a:p>
        </p:txBody>
      </p:sp>
      <p:sp>
        <p:nvSpPr>
          <p:cNvPr id="13" name="Grassian &amp; Friedman 1986     Smith, 2006…">
            <a:extLst>
              <a:ext uri="{FF2B5EF4-FFF2-40B4-BE49-F238E27FC236}">
                <a16:creationId xmlns:a16="http://schemas.microsoft.com/office/drawing/2014/main" id="{54E347E7-22E5-CF4E-80CB-2B162DEAB7CB}"/>
              </a:ext>
            </a:extLst>
          </p:cNvPr>
          <p:cNvSpPr txBox="1"/>
          <p:nvPr/>
        </p:nvSpPr>
        <p:spPr>
          <a:xfrm>
            <a:off x="340805" y="6297939"/>
            <a:ext cx="5134307" cy="3767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7726" tIns="27726" rIns="27726" bIns="27726">
            <a:spAutoFit/>
          </a:bodyPr>
          <a:lstStyle/>
          <a:p>
            <a:pPr defTabSz="457200">
              <a:lnSpc>
                <a:spcPct val="10000"/>
              </a:lnSpc>
              <a:spcBef>
                <a:spcPts val="1000"/>
              </a:spcBef>
              <a:defRPr sz="1800" i="1">
                <a:latin typeface="Helvetica Neue"/>
                <a:ea typeface="Helvetica Neue"/>
                <a:cs typeface="Helvetica Neue"/>
                <a:sym typeface="Helvetica Neue"/>
              </a:defRPr>
            </a:pPr>
            <a:r>
              <a:rPr sz="900" dirty="0" err="1"/>
              <a:t>Grassian</a:t>
            </a:r>
            <a:r>
              <a:rPr sz="900" dirty="0"/>
              <a:t> &amp; Friedman 1986									</a:t>
            </a:r>
          </a:p>
          <a:p>
            <a:pPr defTabSz="457200">
              <a:lnSpc>
                <a:spcPct val="10000"/>
              </a:lnSpc>
              <a:spcBef>
                <a:spcPts val="1000"/>
              </a:spcBef>
              <a:defRPr sz="1800" i="1">
                <a:latin typeface="Helvetica Neue"/>
                <a:ea typeface="Helvetica Neue"/>
                <a:cs typeface="Helvetica Neue"/>
                <a:sym typeface="Helvetica Neue"/>
              </a:defRPr>
            </a:pPr>
            <a:r>
              <a:rPr sz="900" dirty="0" err="1"/>
              <a:t>Grassian</a:t>
            </a:r>
            <a:r>
              <a:rPr sz="900" dirty="0"/>
              <a:t>, 2006</a:t>
            </a:r>
          </a:p>
          <a:p>
            <a:pPr defTabSz="457200">
              <a:lnSpc>
                <a:spcPct val="10000"/>
              </a:lnSpc>
              <a:spcBef>
                <a:spcPts val="1000"/>
              </a:spcBef>
              <a:defRPr sz="1800" i="1">
                <a:latin typeface="Helvetica Neue"/>
                <a:ea typeface="Helvetica Neue"/>
                <a:cs typeface="Helvetica Neue"/>
                <a:sym typeface="Helvetica Neue"/>
              </a:defRPr>
            </a:pPr>
            <a:r>
              <a:rPr sz="900" dirty="0"/>
              <a:t>				</a:t>
            </a:r>
          </a:p>
        </p:txBody>
      </p:sp>
    </p:spTree>
    <p:extLst>
      <p:ext uri="{BB962C8B-B14F-4D97-AF65-F5344CB8AC3E}">
        <p14:creationId xmlns:p14="http://schemas.microsoft.com/office/powerpoint/2010/main" val="138107869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Eenzame opsluiting – effecten"/>
          <p:cNvSpPr txBox="1">
            <a:spLocks noGrp="1"/>
          </p:cNvSpPr>
          <p:nvPr>
            <p:ph type="body" sz="quarter" idx="1"/>
          </p:nvPr>
        </p:nvSpPr>
        <p:spPr>
          <a:xfrm>
            <a:off x="340806" y="288578"/>
            <a:ext cx="9306628" cy="1462456"/>
          </a:xfrm>
          <a:prstGeom prst="rect">
            <a:avLst/>
          </a:prstGeom>
        </p:spPr>
        <p:txBody>
          <a:bodyPr>
            <a:normAutofit/>
          </a:bodyPr>
          <a:lstStyle/>
          <a:p>
            <a:pPr>
              <a:defRPr sz="7000">
                <a:latin typeface="Helvetica Neue Light"/>
                <a:ea typeface="Helvetica Neue Light"/>
                <a:cs typeface="Helvetica Neue Light"/>
                <a:sym typeface="Helvetica Neue Light"/>
              </a:defRPr>
            </a:pPr>
            <a:r>
              <a:rPr sz="4000" dirty="0" err="1"/>
              <a:t>Schadelijke</a:t>
            </a:r>
            <a:r>
              <a:rPr sz="4000" dirty="0"/>
              <a:t> </a:t>
            </a:r>
            <a:r>
              <a:rPr sz="4000" dirty="0" err="1"/>
              <a:t>effecten</a:t>
            </a:r>
            <a:r>
              <a:rPr sz="4000" dirty="0"/>
              <a:t> </a:t>
            </a:r>
            <a:r>
              <a:rPr sz="4000" dirty="0" err="1"/>
              <a:t>eenzame</a:t>
            </a:r>
            <a:r>
              <a:rPr sz="4000" dirty="0"/>
              <a:t> </a:t>
            </a:r>
            <a:r>
              <a:rPr sz="4000" dirty="0" err="1"/>
              <a:t>opsluiting</a:t>
            </a:r>
            <a:endParaRPr sz="4000" dirty="0"/>
          </a:p>
        </p:txBody>
      </p:sp>
      <p:sp>
        <p:nvSpPr>
          <p:cNvPr id="400" name="33% – 90% van gedetineerden in isolatie ervaart negatieve effecten…"/>
          <p:cNvSpPr txBox="1">
            <a:spLocks noGrp="1"/>
          </p:cNvSpPr>
          <p:nvPr>
            <p:ph type="body" sz="half" idx="13"/>
          </p:nvPr>
        </p:nvSpPr>
        <p:spPr>
          <a:xfrm>
            <a:off x="340806" y="2106211"/>
            <a:ext cx="10517695" cy="4127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pPr defTabSz="228600">
              <a:lnSpc>
                <a:spcPts val="2750"/>
              </a:lnSpc>
              <a:spcBef>
                <a:spcPts val="0"/>
              </a:spcBef>
              <a:defRPr sz="3700">
                <a:latin typeface="Helvetica Neue"/>
                <a:ea typeface="Helvetica Neue"/>
                <a:cs typeface="Helvetica Neue"/>
                <a:sym typeface="Helvetica Neue"/>
              </a:defRPr>
            </a:pPr>
            <a:r>
              <a:rPr sz="2000" dirty="0"/>
              <a:t>33% – 90% van </a:t>
            </a:r>
            <a:r>
              <a:rPr sz="2000" dirty="0" err="1"/>
              <a:t>gedetineerden</a:t>
            </a:r>
            <a:r>
              <a:rPr sz="2000" dirty="0"/>
              <a:t> in </a:t>
            </a:r>
            <a:r>
              <a:rPr sz="2000" dirty="0" err="1"/>
              <a:t>isolatie</a:t>
            </a:r>
            <a:r>
              <a:rPr sz="2000" dirty="0"/>
              <a:t> </a:t>
            </a:r>
            <a:r>
              <a:rPr sz="2000" dirty="0" err="1"/>
              <a:t>ervaart</a:t>
            </a:r>
            <a:r>
              <a:rPr sz="2000" dirty="0"/>
              <a:t> </a:t>
            </a:r>
            <a:r>
              <a:rPr sz="2000" dirty="0" err="1"/>
              <a:t>negatieve</a:t>
            </a:r>
            <a:r>
              <a:rPr sz="2000" dirty="0"/>
              <a:t> </a:t>
            </a:r>
            <a:r>
              <a:rPr sz="2000" dirty="0" err="1"/>
              <a:t>effecten</a:t>
            </a:r>
            <a:endParaRPr sz="2000" dirty="0"/>
          </a:p>
          <a:p>
            <a:pPr defTabSz="228600">
              <a:lnSpc>
                <a:spcPts val="2750"/>
              </a:lnSpc>
              <a:spcBef>
                <a:spcPts val="0"/>
              </a:spcBef>
              <a:defRPr sz="3700">
                <a:latin typeface="Helvetica Neue"/>
                <a:ea typeface="Helvetica Neue"/>
                <a:cs typeface="Helvetica Neue"/>
                <a:sym typeface="Helvetica Neue"/>
              </a:defRPr>
            </a:pPr>
            <a:endParaRPr sz="2000" dirty="0"/>
          </a:p>
          <a:p>
            <a:pPr marL="342900" indent="-342900" defTabSz="228600">
              <a:lnSpc>
                <a:spcPts val="2750"/>
              </a:lnSpc>
              <a:spcBef>
                <a:spcPts val="0"/>
              </a:spcBef>
              <a:buFont typeface="Arial" panose="020B0604020202020204" pitchFamily="34" charset="0"/>
              <a:buChar char="•"/>
              <a:defRPr sz="3700">
                <a:latin typeface="Helvetica Neue"/>
                <a:ea typeface="Helvetica Neue"/>
                <a:cs typeface="Helvetica Neue"/>
                <a:sym typeface="Helvetica Neue"/>
              </a:defRPr>
            </a:pPr>
            <a:r>
              <a:rPr sz="2000" dirty="0" err="1"/>
              <a:t>Gezondheidsschade</a:t>
            </a:r>
            <a:r>
              <a:rPr sz="2000" dirty="0"/>
              <a:t> </a:t>
            </a:r>
            <a:r>
              <a:rPr sz="2000" dirty="0" err="1"/>
              <a:t>o.a.</a:t>
            </a:r>
            <a:r>
              <a:rPr sz="2000" dirty="0"/>
              <a:t> </a:t>
            </a:r>
            <a:r>
              <a:rPr sz="2000" dirty="0" err="1"/>
              <a:t>afhankelijk</a:t>
            </a:r>
            <a:r>
              <a:rPr sz="2000" dirty="0"/>
              <a:t> van:</a:t>
            </a:r>
          </a:p>
          <a:p>
            <a:pPr marL="387924" indent="-387924" defTabSz="228600">
              <a:lnSpc>
                <a:spcPts val="2750"/>
              </a:lnSpc>
              <a:spcBef>
                <a:spcPts val="0"/>
              </a:spcBef>
              <a:buFont typeface="Arial" panose="020B0604020202020204" pitchFamily="34" charset="0"/>
              <a:buChar char="•"/>
              <a:defRPr sz="3700">
                <a:latin typeface="Helvetica Neue"/>
                <a:ea typeface="Helvetica Neue"/>
                <a:cs typeface="Helvetica Neue"/>
                <a:sym typeface="Helvetica Neue"/>
              </a:defRPr>
            </a:pPr>
            <a:r>
              <a:rPr lang="en-US" sz="2000" dirty="0" err="1"/>
              <a:t>A</a:t>
            </a:r>
            <a:r>
              <a:rPr sz="2000" dirty="0" err="1"/>
              <a:t>anwezigheid</a:t>
            </a:r>
            <a:r>
              <a:rPr sz="2000" dirty="0"/>
              <a:t> </a:t>
            </a:r>
            <a:r>
              <a:rPr sz="2000" dirty="0" err="1"/>
              <a:t>psychopathologie</a:t>
            </a:r>
            <a:r>
              <a:rPr sz="2000" dirty="0"/>
              <a:t>, </a:t>
            </a:r>
            <a:r>
              <a:rPr sz="2000" dirty="0" err="1"/>
              <a:t>copingstijl</a:t>
            </a:r>
            <a:r>
              <a:rPr lang="nl-NL" sz="2000" dirty="0"/>
              <a:t>,</a:t>
            </a:r>
            <a:r>
              <a:rPr sz="2000" dirty="0"/>
              <a:t> </a:t>
            </a:r>
            <a:r>
              <a:rPr lang="nl-NL" sz="2000" dirty="0"/>
              <a:t>b.v. bij LVB </a:t>
            </a:r>
          </a:p>
          <a:p>
            <a:pPr marL="387924" indent="-387924" defTabSz="228600">
              <a:lnSpc>
                <a:spcPts val="2750"/>
              </a:lnSpc>
              <a:spcBef>
                <a:spcPts val="0"/>
              </a:spcBef>
              <a:buFont typeface="Arial" panose="020B0604020202020204" pitchFamily="34" charset="0"/>
              <a:buChar char="•"/>
              <a:defRPr sz="3700">
                <a:latin typeface="Helvetica Neue"/>
                <a:ea typeface="Helvetica Neue"/>
                <a:cs typeface="Helvetica Neue"/>
                <a:sym typeface="Helvetica Neue"/>
              </a:defRPr>
            </a:pPr>
            <a:r>
              <a:rPr lang="en-US" sz="2000" dirty="0" err="1"/>
              <a:t>T</a:t>
            </a:r>
            <a:r>
              <a:rPr sz="2000" dirty="0" err="1"/>
              <a:t>ijdsduur</a:t>
            </a:r>
            <a:r>
              <a:rPr sz="2000" dirty="0"/>
              <a:t> in </a:t>
            </a:r>
            <a:r>
              <a:rPr sz="2000" dirty="0" err="1"/>
              <a:t>isolatie</a:t>
            </a:r>
            <a:endParaRPr sz="2000" dirty="0"/>
          </a:p>
          <a:p>
            <a:pPr marL="387924" indent="-387924" defTabSz="228600">
              <a:lnSpc>
                <a:spcPts val="2750"/>
              </a:lnSpc>
              <a:spcBef>
                <a:spcPts val="0"/>
              </a:spcBef>
              <a:buFont typeface="Arial" panose="020B0604020202020204" pitchFamily="34" charset="0"/>
              <a:buChar char="•"/>
              <a:defRPr sz="3700">
                <a:latin typeface="Helvetica Neue"/>
                <a:ea typeface="Helvetica Neue"/>
                <a:cs typeface="Helvetica Neue"/>
                <a:sym typeface="Helvetica Neue"/>
              </a:defRPr>
            </a:pPr>
            <a:r>
              <a:rPr lang="en-US" sz="2000" dirty="0" err="1"/>
              <a:t>O</a:t>
            </a:r>
            <a:r>
              <a:rPr sz="2000" dirty="0" err="1"/>
              <a:t>mstandigheden</a:t>
            </a:r>
            <a:r>
              <a:rPr sz="2000" dirty="0"/>
              <a:t> in </a:t>
            </a:r>
            <a:r>
              <a:rPr sz="2000" dirty="0" err="1"/>
              <a:t>isolatie</a:t>
            </a:r>
            <a:endParaRPr sz="2000" dirty="0"/>
          </a:p>
          <a:p>
            <a:pPr marL="387924" indent="-387924" defTabSz="228600">
              <a:lnSpc>
                <a:spcPts val="2750"/>
              </a:lnSpc>
              <a:spcBef>
                <a:spcPts val="0"/>
              </a:spcBef>
              <a:defRPr sz="3700">
                <a:latin typeface="Helvetica Neue"/>
                <a:ea typeface="Helvetica Neue"/>
                <a:cs typeface="Helvetica Neue"/>
                <a:sym typeface="Helvetica Neue"/>
              </a:defRPr>
            </a:pPr>
            <a:endParaRPr sz="2000" dirty="0"/>
          </a:p>
        </p:txBody>
      </p:sp>
      <p:sp>
        <p:nvSpPr>
          <p:cNvPr id="401" name="Slide Number"/>
          <p:cNvSpPr txBox="1">
            <a:spLocks noGrp="1"/>
          </p:cNvSpPr>
          <p:nvPr>
            <p:ph type="sldNum" sz="quarter" idx="2"/>
          </p:nvPr>
        </p:nvSpPr>
        <p:spPr>
          <a:xfrm>
            <a:off x="6251962" y="6413050"/>
            <a:ext cx="64120" cy="1231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t">
            <a:spAutoFit/>
          </a:bodyPr>
          <a:lstStyle>
            <a:lvl1pPr indent="12700" algn="l" defTabSz="554805">
              <a:lnSpc>
                <a:spcPct val="100000"/>
              </a:lnSpc>
              <a:spcBef>
                <a:spcPts val="0"/>
              </a:spcBef>
              <a:defRPr sz="800">
                <a:solidFill>
                  <a:srgbClr val="000000"/>
                </a:solidFill>
                <a:latin typeface="+mn-lt"/>
                <a:ea typeface="+mn-ea"/>
                <a:cs typeface="+mn-cs"/>
                <a:sym typeface="Ogilvy Sans"/>
              </a:defRPr>
            </a:lvl1pPr>
          </a:lstStyle>
          <a:p>
            <a:fld id="{86CB4B4D-7CA3-9044-876B-883B54F8677D}" type="slidenum">
              <a:rPr/>
              <a:t>15</a:t>
            </a:fld>
            <a:endParaRPr/>
          </a:p>
        </p:txBody>
      </p:sp>
      <p:sp>
        <p:nvSpPr>
          <p:cNvPr id="402" name="Haney, 2003      Shalev, 2008…"/>
          <p:cNvSpPr txBox="1"/>
          <p:nvPr/>
        </p:nvSpPr>
        <p:spPr>
          <a:xfrm>
            <a:off x="306789" y="6093673"/>
            <a:ext cx="3287647" cy="4714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726" tIns="27726" rIns="27726" bIns="27726">
            <a:spAutoFit/>
          </a:bodyPr>
          <a:lstStyle/>
          <a:p>
            <a:pPr defTabSz="457200">
              <a:defRPr sz="1800" i="1">
                <a:latin typeface="Helvetica Neue"/>
                <a:ea typeface="Helvetica Neue"/>
                <a:cs typeface="Helvetica Neue"/>
                <a:sym typeface="Helvetica Neue"/>
              </a:defRPr>
            </a:pPr>
            <a:r>
              <a:rPr sz="900"/>
              <a:t>Haney, 2003						</a:t>
            </a:r>
          </a:p>
          <a:p>
            <a:pPr defTabSz="457200">
              <a:defRPr sz="1800" i="1">
                <a:latin typeface="Helvetica Neue"/>
                <a:ea typeface="Helvetica Neue"/>
                <a:cs typeface="Helvetica Neue"/>
                <a:sym typeface="Helvetica Neue"/>
              </a:defRPr>
            </a:pPr>
            <a:r>
              <a:rPr sz="900"/>
              <a:t>Smith, 2006</a:t>
            </a:r>
          </a:p>
          <a:p>
            <a:pPr defTabSz="457200">
              <a:defRPr sz="1800" i="1">
                <a:latin typeface="Helvetica Neue"/>
                <a:ea typeface="Helvetica Neue"/>
                <a:cs typeface="Helvetica Neue"/>
                <a:sym typeface="Helvetica Neue"/>
              </a:defRPr>
            </a:pPr>
            <a:r>
              <a:rPr sz="900"/>
              <a:t>Shalev, 2008</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00">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400">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400">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40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 grpId="0"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Rechthoek 1"/>
          <p:cNvSpPr txBox="1"/>
          <p:nvPr/>
        </p:nvSpPr>
        <p:spPr>
          <a:xfrm>
            <a:off x="306789" y="568182"/>
            <a:ext cx="6479850" cy="44835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rIns="22860">
            <a:spAutoFit/>
          </a:bodyPr>
          <a:lstStyle/>
          <a:p>
            <a:pPr marL="0" marR="0" lvl="0" indent="0" algn="l" defTabSz="228600" rtl="0" eaLnBrk="1" fontAlgn="auto" latinLnBrk="0" hangingPunct="1">
              <a:lnSpc>
                <a:spcPct val="120000"/>
              </a:lnSpc>
              <a:spcBef>
                <a:spcPts val="0"/>
              </a:spcBef>
              <a:spcAft>
                <a:spcPts val="0"/>
              </a:spcAft>
              <a:buClrTx/>
              <a:buSzPct val="100000"/>
              <a:buFontTx/>
              <a:buNone/>
              <a:tabLst/>
              <a:defRPr sz="3700">
                <a:latin typeface="Helvetica Neue"/>
                <a:ea typeface="Helvetica Neue"/>
                <a:cs typeface="Helvetica Neue"/>
                <a:sym typeface="Helvetica Neue"/>
              </a:defRPr>
            </a:pPr>
            <a:endParaRPr kumimoji="0" lang="nl-NL" sz="2400" b="0" i="0" u="none" strike="noStrike" kern="1200" cap="none" spc="0" normalizeH="0" baseline="0" noProof="0" dirty="0">
              <a:ln>
                <a:noFill/>
              </a:ln>
              <a:solidFill>
                <a:srgbClr val="FFFFFF"/>
              </a:solidFill>
              <a:effectLst/>
              <a:uLnTx/>
              <a:uFillTx/>
              <a:latin typeface="Helvetica Neue"/>
              <a:sym typeface="Helvetica Neue"/>
            </a:endParaRPr>
          </a:p>
          <a:p>
            <a:pPr marL="360222" marR="0" lvl="0" indent="-360222" algn="l" defTabSz="228600" rtl="0" eaLnBrk="1" fontAlgn="auto" latinLnBrk="0" hangingPunct="1">
              <a:lnSpc>
                <a:spcPct val="120000"/>
              </a:lnSpc>
              <a:spcBef>
                <a:spcPts val="0"/>
              </a:spcBef>
              <a:spcAft>
                <a:spcPts val="0"/>
              </a:spcAft>
              <a:buClrTx/>
              <a:buSzPct val="100000"/>
              <a:buFontTx/>
              <a:buChar char="•"/>
              <a:tabLst/>
              <a:defRPr sz="3700">
                <a:latin typeface="Helvetica Neue"/>
                <a:ea typeface="Helvetica Neue"/>
                <a:cs typeface="Helvetica Neue"/>
                <a:sym typeface="Helvetica Neue"/>
              </a:defRPr>
            </a:pPr>
            <a:endParaRPr kumimoji="0" lang="nl-NL" sz="2400" b="0" i="0" u="none" strike="noStrike" kern="1200" cap="none" spc="0" normalizeH="0" baseline="0" noProof="0" dirty="0">
              <a:ln>
                <a:noFill/>
              </a:ln>
              <a:solidFill>
                <a:srgbClr val="FFFFFF"/>
              </a:solidFill>
              <a:effectLst/>
              <a:uLnTx/>
              <a:uFillTx/>
              <a:latin typeface="Helvetica Neue"/>
              <a:sym typeface="Helvetica Neue"/>
            </a:endParaRPr>
          </a:p>
          <a:p>
            <a:pPr marL="360222" marR="0" lvl="0" indent="-360222" algn="l" defTabSz="228600" rtl="0" eaLnBrk="1" fontAlgn="auto" latinLnBrk="0" hangingPunct="1">
              <a:lnSpc>
                <a:spcPct val="120000"/>
              </a:lnSpc>
              <a:spcBef>
                <a:spcPts val="0"/>
              </a:spcBef>
              <a:spcAft>
                <a:spcPts val="0"/>
              </a:spcAft>
              <a:buClrTx/>
              <a:buSzPct val="100000"/>
              <a:buFontTx/>
              <a:buChar char="•"/>
              <a:tabLst/>
              <a:defRPr sz="3700">
                <a:latin typeface="Helvetica Neue"/>
                <a:ea typeface="Helvetica Neue"/>
                <a:cs typeface="Helvetica Neue"/>
                <a:sym typeface="Helvetica Neue"/>
              </a:defRPr>
            </a:pPr>
            <a:r>
              <a:rPr kumimoji="0" lang="nl-NL" sz="2400" b="0" i="0" u="none" strike="noStrike" kern="1200" cap="none" spc="0" normalizeH="0" baseline="0" noProof="0" dirty="0">
                <a:ln>
                  <a:noFill/>
                </a:ln>
                <a:solidFill>
                  <a:srgbClr val="FFFFFF"/>
                </a:solidFill>
                <a:effectLst/>
                <a:uLnTx/>
                <a:uFillTx/>
                <a:latin typeface="Helvetica Neue"/>
                <a:sym typeface="Helvetica Neue"/>
              </a:rPr>
              <a:t>Psychotische symptomen (hallucinaties en/of wanen)</a:t>
            </a:r>
          </a:p>
          <a:p>
            <a:pPr marL="360222" marR="0" lvl="0" indent="-360222" algn="l" defTabSz="228600" rtl="0" eaLnBrk="1" fontAlgn="auto" latinLnBrk="0" hangingPunct="1">
              <a:lnSpc>
                <a:spcPct val="120000"/>
              </a:lnSpc>
              <a:spcBef>
                <a:spcPts val="0"/>
              </a:spcBef>
              <a:spcAft>
                <a:spcPts val="0"/>
              </a:spcAft>
              <a:buClrTx/>
              <a:buSzPct val="100000"/>
              <a:buFontTx/>
              <a:buChar char="•"/>
              <a:tabLst/>
              <a:defRPr sz="3700">
                <a:latin typeface="Helvetica Neue"/>
                <a:ea typeface="Helvetica Neue"/>
                <a:cs typeface="Helvetica Neue"/>
                <a:sym typeface="Helvetica Neue"/>
              </a:defRPr>
            </a:pPr>
            <a:r>
              <a:rPr kumimoji="0" lang="nl-NL" sz="2400" b="0" i="0" u="none" strike="noStrike" kern="1200" cap="none" spc="0" normalizeH="0" baseline="0" noProof="0" dirty="0">
                <a:ln>
                  <a:noFill/>
                </a:ln>
                <a:solidFill>
                  <a:srgbClr val="FFFFFF"/>
                </a:solidFill>
                <a:effectLst/>
                <a:uLnTx/>
                <a:uFillTx/>
                <a:latin typeface="Helvetica Neue"/>
                <a:sym typeface="Helvetica Neue"/>
              </a:rPr>
              <a:t>Angst- en stemmingsklachten</a:t>
            </a:r>
          </a:p>
          <a:p>
            <a:pPr marL="360222" marR="0" lvl="0" indent="-360222" algn="l" defTabSz="228600" rtl="0" eaLnBrk="1" fontAlgn="auto" latinLnBrk="0" hangingPunct="1">
              <a:lnSpc>
                <a:spcPct val="120000"/>
              </a:lnSpc>
              <a:spcBef>
                <a:spcPts val="0"/>
              </a:spcBef>
              <a:spcAft>
                <a:spcPts val="0"/>
              </a:spcAft>
              <a:buClrTx/>
              <a:buSzPct val="100000"/>
              <a:buFontTx/>
              <a:buChar char="•"/>
              <a:tabLst/>
              <a:defRPr sz="3700">
                <a:latin typeface="Helvetica Neue"/>
                <a:ea typeface="Helvetica Neue"/>
                <a:cs typeface="Helvetica Neue"/>
                <a:sym typeface="Helvetica Neue"/>
              </a:defRPr>
            </a:pPr>
            <a:r>
              <a:rPr kumimoji="0" lang="nl-NL" sz="2400" b="0" i="0" u="none" strike="noStrike" kern="1200" cap="none" spc="0" normalizeH="0" baseline="0" noProof="0" dirty="0">
                <a:ln>
                  <a:noFill/>
                </a:ln>
                <a:solidFill>
                  <a:srgbClr val="FFFFFF"/>
                </a:solidFill>
                <a:effectLst/>
                <a:uLnTx/>
                <a:uFillTx/>
                <a:latin typeface="Helvetica Neue"/>
                <a:sym typeface="Helvetica Neue"/>
              </a:rPr>
              <a:t>Prikkelbaarheid, agressieregulatie en impulsiviteit</a:t>
            </a:r>
          </a:p>
          <a:p>
            <a:pPr marL="360222" marR="0" lvl="0" indent="-360222" algn="l" defTabSz="228600" rtl="0" eaLnBrk="1" fontAlgn="auto" latinLnBrk="0" hangingPunct="1">
              <a:lnSpc>
                <a:spcPct val="120000"/>
              </a:lnSpc>
              <a:spcBef>
                <a:spcPts val="0"/>
              </a:spcBef>
              <a:spcAft>
                <a:spcPts val="0"/>
              </a:spcAft>
              <a:buClrTx/>
              <a:buSzPct val="100000"/>
              <a:buFontTx/>
              <a:buChar char="•"/>
              <a:tabLst/>
              <a:defRPr sz="3700">
                <a:latin typeface="Helvetica Neue"/>
                <a:ea typeface="Helvetica Neue"/>
                <a:cs typeface="Helvetica Neue"/>
                <a:sym typeface="Helvetica Neue"/>
              </a:defRPr>
            </a:pPr>
            <a:r>
              <a:rPr kumimoji="0" lang="nl-NL" sz="2400" b="0" i="0" u="none" strike="noStrike" kern="1200" cap="none" spc="0" normalizeH="0" baseline="0" noProof="0" dirty="0">
                <a:ln>
                  <a:noFill/>
                </a:ln>
                <a:solidFill>
                  <a:srgbClr val="FFFFFF"/>
                </a:solidFill>
                <a:effectLst/>
                <a:uLnTx/>
                <a:uFillTx/>
                <a:latin typeface="Helvetica Neue"/>
                <a:sym typeface="Helvetica Neue"/>
              </a:rPr>
              <a:t>Cognitieve problemen (concentratie, geheugen, oriëntatie)</a:t>
            </a:r>
          </a:p>
          <a:p>
            <a:pPr marL="360222" marR="0" lvl="0" indent="-360222" algn="l" defTabSz="228600" rtl="0" eaLnBrk="1" fontAlgn="auto" latinLnBrk="0" hangingPunct="1">
              <a:lnSpc>
                <a:spcPct val="120000"/>
              </a:lnSpc>
              <a:spcBef>
                <a:spcPts val="0"/>
              </a:spcBef>
              <a:spcAft>
                <a:spcPts val="0"/>
              </a:spcAft>
              <a:buClrTx/>
              <a:buSzPct val="100000"/>
              <a:buFontTx/>
              <a:buChar char="•"/>
              <a:tabLst/>
              <a:defRPr sz="3700">
                <a:latin typeface="Helvetica Neue"/>
                <a:ea typeface="Helvetica Neue"/>
                <a:cs typeface="Helvetica Neue"/>
                <a:sym typeface="Helvetica Neue"/>
              </a:defRPr>
            </a:pPr>
            <a:endParaRPr kumimoji="0" lang="nl-NL" sz="2400" b="0" i="0" u="none" strike="noStrike" kern="1200" cap="none" spc="0" normalizeH="0" baseline="0" noProof="0" dirty="0">
              <a:ln>
                <a:noFill/>
              </a:ln>
              <a:solidFill>
                <a:srgbClr val="FFFFFF"/>
              </a:solidFill>
              <a:effectLst/>
              <a:uLnTx/>
              <a:uFillTx/>
              <a:latin typeface="Helvetica Neue"/>
              <a:sym typeface="Helvetica Neue"/>
            </a:endParaRPr>
          </a:p>
        </p:txBody>
      </p:sp>
      <p:sp>
        <p:nvSpPr>
          <p:cNvPr id="408" name="Line"/>
          <p:cNvSpPr>
            <a:spLocks noGrp="1"/>
          </p:cNvSpPr>
          <p:nvPr>
            <p:ph type="body" sz="quarter" idx="1"/>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p:spPr>
        <p:txBody>
          <a:bodyPr>
            <a:normAutofit/>
          </a:bodyPr>
          <a:lstStyle>
            <a:lvl1pPr defTabSz="443843">
              <a:lnSpc>
                <a:spcPct val="100000"/>
              </a:lnSpc>
              <a:spcBef>
                <a:spcPts val="0"/>
              </a:spcBef>
              <a:defRPr sz="800"/>
            </a:lvl1pPr>
          </a:lstStyle>
          <a:p>
            <a:r>
              <a:rPr lang="nl-NL"/>
              <a:t> </a:t>
            </a:r>
          </a:p>
        </p:txBody>
      </p:sp>
      <p:sp>
        <p:nvSpPr>
          <p:cNvPr id="409" name="Achtergrond van isolatie in Nederlandse gevangenissen"/>
          <p:cNvSpPr txBox="1">
            <a:spLocks noGrp="1"/>
          </p:cNvSpPr>
          <p:nvPr>
            <p:ph type="body" sz="half" idx="13"/>
          </p:nvPr>
        </p:nvSpPr>
        <p:spPr>
          <a:xfrm>
            <a:off x="313618" y="220362"/>
            <a:ext cx="6473021" cy="51887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70000" lnSpcReduction="20000"/>
          </a:bodyPr>
          <a:lstStyle>
            <a:lvl1pPr marL="0" indent="0" defTabSz="1109609">
              <a:lnSpc>
                <a:spcPct val="130000"/>
              </a:lnSpc>
              <a:buSzTx/>
              <a:buFontTx/>
              <a:buNone/>
              <a:defRPr sz="2200">
                <a:latin typeface="+mj-lt"/>
                <a:ea typeface="+mj-ea"/>
                <a:cs typeface="+mj-cs"/>
                <a:sym typeface="Helvetica"/>
              </a:defRPr>
            </a:lvl1pPr>
          </a:lstStyle>
          <a:p>
            <a:r>
              <a:rPr lang="nl-NL"/>
              <a:t>Schadelijke effecten eenzame opsluiting- korte samenvatting</a:t>
            </a:r>
            <a:endParaRPr lang="nl-NL" dirty="0"/>
          </a:p>
        </p:txBody>
      </p:sp>
      <p:sp>
        <p:nvSpPr>
          <p:cNvPr id="407" name="Slide Number"/>
          <p:cNvSpPr txBox="1">
            <a:spLocks noGrp="1"/>
          </p:cNvSpPr>
          <p:nvPr>
            <p:ph type="sldNum" sz="quarter" idx="2"/>
          </p:nvPr>
        </p:nvSpPr>
        <p:spPr>
          <a:xfrm>
            <a:off x="6251962" y="6413050"/>
            <a:ext cx="64120" cy="1231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t">
            <a:spAutoFit/>
          </a:bodyPr>
          <a:lstStyle>
            <a:lvl1pPr indent="12700" algn="l" defTabSz="554805">
              <a:lnSpc>
                <a:spcPct val="100000"/>
              </a:lnSpc>
              <a:spcBef>
                <a:spcPts val="0"/>
              </a:spcBef>
              <a:defRPr sz="800">
                <a:solidFill>
                  <a:srgbClr val="000000"/>
                </a:solidFill>
                <a:latin typeface="+mn-lt"/>
                <a:ea typeface="+mn-ea"/>
                <a:cs typeface="+mn-cs"/>
                <a:sym typeface="Ogilvy Sans"/>
              </a:defRPr>
            </a:lvl1pPr>
          </a:lstStyle>
          <a:p>
            <a:pPr marL="0" marR="0" lvl="0" indent="12700" algn="l" defTabSz="554805" rtl="0" eaLnBrk="1" fontAlgn="auto" latinLnBrk="0" hangingPunct="1">
              <a:lnSpc>
                <a:spcPct val="100000"/>
              </a:lnSpc>
              <a:spcBef>
                <a:spcPts val="0"/>
              </a:spcBef>
              <a:spcAft>
                <a:spcPts val="0"/>
              </a:spcAft>
              <a:buClrTx/>
              <a:buSzTx/>
              <a:buFontTx/>
              <a:buNone/>
              <a:tabLst/>
              <a:defRPr/>
            </a:pPr>
            <a:fld id="{86CB4B4D-7CA3-9044-876B-883B54F8677D}" type="slidenum">
              <a:rPr kumimoji="0" lang="nl-NL" sz="800" b="0" i="0" u="none" strike="noStrike" kern="1200" cap="none" spc="0" normalizeH="0" baseline="0" noProof="0" smtClean="0">
                <a:ln>
                  <a:noFill/>
                </a:ln>
                <a:solidFill>
                  <a:srgbClr val="000000"/>
                </a:solidFill>
                <a:effectLst/>
                <a:uLnTx/>
                <a:uFillTx/>
                <a:latin typeface="Avenir Next LT Pro"/>
                <a:ea typeface="+mn-ea"/>
                <a:cs typeface="+mn-cs"/>
                <a:sym typeface="Ogilvy Sans"/>
              </a:rPr>
              <a:pPr marL="0" marR="0" lvl="0" indent="12700" algn="l" defTabSz="554805" rtl="0" eaLnBrk="1" fontAlgn="auto" latinLnBrk="0" hangingPunct="1">
                <a:lnSpc>
                  <a:spcPct val="100000"/>
                </a:lnSpc>
                <a:spcBef>
                  <a:spcPts val="0"/>
                </a:spcBef>
                <a:spcAft>
                  <a:spcPts val="0"/>
                </a:spcAft>
                <a:buClrTx/>
                <a:buSzTx/>
                <a:buFontTx/>
                <a:buNone/>
                <a:tabLst/>
                <a:defRPr/>
              </a:pPr>
              <a:t>16</a:t>
            </a:fld>
            <a:endParaRPr kumimoji="0" lang="nl-NL" sz="800" b="0" i="0" u="none" strike="noStrike" kern="1200" cap="none" spc="0" normalizeH="0" baseline="0" noProof="0">
              <a:ln>
                <a:noFill/>
              </a:ln>
              <a:solidFill>
                <a:srgbClr val="000000"/>
              </a:solidFill>
              <a:effectLst/>
              <a:uLnTx/>
              <a:uFillTx/>
              <a:latin typeface="Avenir Next LT Pro"/>
              <a:ea typeface="+mn-ea"/>
              <a:cs typeface="+mn-cs"/>
              <a:sym typeface="Ogilvy Sans"/>
            </a:endParaRPr>
          </a:p>
        </p:txBody>
      </p:sp>
      <p:sp>
        <p:nvSpPr>
          <p:cNvPr id="410" name="Grassian &amp; Friedman 1986     Smith, 2006…"/>
          <p:cNvSpPr txBox="1"/>
          <p:nvPr/>
        </p:nvSpPr>
        <p:spPr>
          <a:xfrm>
            <a:off x="306789" y="6093673"/>
            <a:ext cx="2825983" cy="92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726" tIns="27726" rIns="27726" bIns="27726">
            <a:spAutoFit/>
          </a:bodyPr>
          <a:lstStyle/>
          <a:p>
            <a:pPr marL="0" marR="0" lvl="0" indent="0" algn="l" defTabSz="457200" rtl="0" eaLnBrk="1" fontAlgn="auto" latinLnBrk="0" hangingPunct="1">
              <a:lnSpc>
                <a:spcPct val="10000"/>
              </a:lnSpc>
              <a:spcBef>
                <a:spcPts val="1000"/>
              </a:spcBef>
              <a:spcAft>
                <a:spcPts val="0"/>
              </a:spcAft>
              <a:buClrTx/>
              <a:buSzTx/>
              <a:buFontTx/>
              <a:buNone/>
              <a:tabLst/>
              <a:defRPr sz="1800" i="1">
                <a:latin typeface="Helvetica Neue"/>
                <a:ea typeface="Helvetica Neue"/>
                <a:cs typeface="Helvetica Neue"/>
                <a:sym typeface="Helvetica Neue"/>
              </a:defRPr>
            </a:pPr>
            <a:r>
              <a:rPr kumimoji="0" sz="900" b="0" i="1" u="none" strike="noStrike" kern="1200" cap="none" spc="0" normalizeH="0" baseline="0" noProof="0" dirty="0">
                <a:ln>
                  <a:noFill/>
                </a:ln>
                <a:solidFill>
                  <a:srgbClr val="FFFFFF"/>
                </a:solidFill>
                <a:effectLst/>
                <a:uLnTx/>
                <a:uFillTx/>
                <a:latin typeface="Helvetica Neue"/>
                <a:sym typeface="Helvetica Neue"/>
              </a:rPr>
              <a:t>Shalev, 2008 					</a:t>
            </a:r>
          </a:p>
        </p:txBody>
      </p:sp>
      <p:pic>
        <p:nvPicPr>
          <p:cNvPr id="411" name="Screen Shot 2020-09-22 at 21.46.50.png" descr="Screen Shot 2020-09-22 at 21.46.50.png"/>
          <p:cNvPicPr>
            <a:picLocks noChangeAspect="1"/>
          </p:cNvPicPr>
          <p:nvPr/>
        </p:nvPicPr>
        <p:blipFill>
          <a:blip r:embed="rId3"/>
          <a:stretch>
            <a:fillRect/>
          </a:stretch>
        </p:blipFill>
        <p:spPr>
          <a:xfrm>
            <a:off x="7789460" y="1350312"/>
            <a:ext cx="3588212" cy="4157377"/>
          </a:xfrm>
          <a:prstGeom prst="rect">
            <a:avLst/>
          </a:prstGeom>
          <a:ln w="12700">
            <a:miter lim="400000"/>
          </a:ln>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Rechthoek 1"/>
          <p:cNvSpPr txBox="1"/>
          <p:nvPr/>
        </p:nvSpPr>
        <p:spPr>
          <a:xfrm>
            <a:off x="306789" y="568182"/>
            <a:ext cx="6479850" cy="18243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rIns="22860">
            <a:spAutoFit/>
          </a:bodyPr>
          <a:lstStyle/>
          <a:p>
            <a:pPr marL="360222" marR="0" lvl="0" indent="-360222" algn="l" defTabSz="228600" rtl="0" eaLnBrk="1" fontAlgn="auto" latinLnBrk="0" hangingPunct="1">
              <a:lnSpc>
                <a:spcPct val="120000"/>
              </a:lnSpc>
              <a:spcBef>
                <a:spcPts val="0"/>
              </a:spcBef>
              <a:spcAft>
                <a:spcPts val="0"/>
              </a:spcAft>
              <a:buClrTx/>
              <a:buSzPct val="100000"/>
              <a:buFontTx/>
              <a:buChar char="•"/>
              <a:tabLst/>
              <a:defRPr sz="3700">
                <a:latin typeface="Helvetica Neue"/>
                <a:ea typeface="Helvetica Neue"/>
                <a:cs typeface="Helvetica Neue"/>
                <a:sym typeface="Helvetica Neue"/>
              </a:defRPr>
            </a:pPr>
            <a:endParaRPr kumimoji="0" lang="nl-NL" sz="2400" b="0" i="0" u="none" strike="noStrike" kern="1200" cap="none" spc="0" normalizeH="0" baseline="0" noProof="0" dirty="0">
              <a:ln>
                <a:noFill/>
              </a:ln>
              <a:solidFill>
                <a:srgbClr val="FFFFFF"/>
              </a:solidFill>
              <a:effectLst/>
              <a:uLnTx/>
              <a:uFillTx/>
              <a:latin typeface="Helvetica Neue"/>
              <a:sym typeface="Helvetica Neue"/>
            </a:endParaRPr>
          </a:p>
          <a:p>
            <a:pPr marL="360222" marR="0" lvl="0" indent="-360222" algn="l" defTabSz="228600" rtl="0" eaLnBrk="1" fontAlgn="auto" latinLnBrk="0" hangingPunct="1">
              <a:lnSpc>
                <a:spcPct val="120000"/>
              </a:lnSpc>
              <a:spcBef>
                <a:spcPts val="0"/>
              </a:spcBef>
              <a:spcAft>
                <a:spcPts val="0"/>
              </a:spcAft>
              <a:buClrTx/>
              <a:buSzPct val="100000"/>
              <a:buFontTx/>
              <a:buChar char="•"/>
              <a:tabLst/>
              <a:defRPr sz="3700">
                <a:latin typeface="Helvetica Neue"/>
                <a:ea typeface="Helvetica Neue"/>
                <a:cs typeface="Helvetica Neue"/>
                <a:sym typeface="Helvetica Neue"/>
              </a:defRPr>
            </a:pPr>
            <a:endParaRPr kumimoji="0" lang="nl-NL" sz="2400" b="0" i="0" u="none" strike="noStrike" kern="1200" cap="none" spc="0" normalizeH="0" baseline="0" noProof="0" dirty="0">
              <a:ln>
                <a:noFill/>
              </a:ln>
              <a:solidFill>
                <a:srgbClr val="FFFFFF"/>
              </a:solidFill>
              <a:effectLst/>
              <a:uLnTx/>
              <a:uFillTx/>
              <a:latin typeface="Helvetica Neue"/>
              <a:sym typeface="Helvetica Neue"/>
            </a:endParaRPr>
          </a:p>
          <a:p>
            <a:pPr marL="360222" marR="0" lvl="0" indent="-360222" algn="l" defTabSz="228600" rtl="0" eaLnBrk="1" fontAlgn="auto" latinLnBrk="0" hangingPunct="1">
              <a:lnSpc>
                <a:spcPct val="120000"/>
              </a:lnSpc>
              <a:spcBef>
                <a:spcPts val="0"/>
              </a:spcBef>
              <a:spcAft>
                <a:spcPts val="0"/>
              </a:spcAft>
              <a:buClrTx/>
              <a:buSzPct val="100000"/>
              <a:buFontTx/>
              <a:buChar char="•"/>
              <a:tabLst/>
              <a:defRPr sz="3700">
                <a:latin typeface="Helvetica Neue"/>
                <a:ea typeface="Helvetica Neue"/>
                <a:cs typeface="Helvetica Neue"/>
                <a:sym typeface="Helvetica Neue"/>
              </a:defRPr>
            </a:pPr>
            <a:endParaRPr kumimoji="0" lang="nl-NL" sz="2400" b="0" i="0" u="none" strike="noStrike" kern="1200" cap="none" spc="0" normalizeH="0" baseline="0" noProof="0" dirty="0">
              <a:ln>
                <a:noFill/>
              </a:ln>
              <a:solidFill>
                <a:srgbClr val="FFFFFF"/>
              </a:solidFill>
              <a:effectLst/>
              <a:uLnTx/>
              <a:uFillTx/>
              <a:latin typeface="Helvetica Neue"/>
              <a:sym typeface="Helvetica Neue"/>
            </a:endParaRPr>
          </a:p>
          <a:p>
            <a:pPr marL="360222" marR="0" lvl="0" indent="-360222" algn="l" defTabSz="228600" rtl="0" eaLnBrk="1" fontAlgn="auto" latinLnBrk="0" hangingPunct="1">
              <a:lnSpc>
                <a:spcPct val="120000"/>
              </a:lnSpc>
              <a:spcBef>
                <a:spcPts val="0"/>
              </a:spcBef>
              <a:spcAft>
                <a:spcPts val="0"/>
              </a:spcAft>
              <a:buClrTx/>
              <a:buSzPct val="100000"/>
              <a:buFontTx/>
              <a:buChar char="•"/>
              <a:tabLst/>
              <a:defRPr sz="3700">
                <a:latin typeface="Helvetica Neue"/>
                <a:ea typeface="Helvetica Neue"/>
                <a:cs typeface="Helvetica Neue"/>
                <a:sym typeface="Helvetica Neue"/>
              </a:defRPr>
            </a:pPr>
            <a:endParaRPr kumimoji="0" lang="nl-NL" sz="2400" b="0" i="0" u="none" strike="noStrike" kern="1200" cap="none" spc="0" normalizeH="0" baseline="0" noProof="0" dirty="0">
              <a:ln>
                <a:noFill/>
              </a:ln>
              <a:solidFill>
                <a:srgbClr val="FFFFFF"/>
              </a:solidFill>
              <a:effectLst/>
              <a:uLnTx/>
              <a:uFillTx/>
              <a:latin typeface="Helvetica Neue"/>
              <a:sym typeface="Helvetica Neue"/>
            </a:endParaRPr>
          </a:p>
        </p:txBody>
      </p:sp>
      <p:sp>
        <p:nvSpPr>
          <p:cNvPr id="408" name="Line"/>
          <p:cNvSpPr>
            <a:spLocks noGrp="1"/>
          </p:cNvSpPr>
          <p:nvPr>
            <p:ph type="body" sz="quarter" idx="1"/>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p:spPr>
        <p:txBody>
          <a:bodyPr>
            <a:normAutofit/>
          </a:bodyPr>
          <a:lstStyle>
            <a:lvl1pPr defTabSz="443843">
              <a:lnSpc>
                <a:spcPct val="100000"/>
              </a:lnSpc>
              <a:spcBef>
                <a:spcPts val="0"/>
              </a:spcBef>
              <a:defRPr sz="800"/>
            </a:lvl1pPr>
          </a:lstStyle>
          <a:p>
            <a:r>
              <a:t> </a:t>
            </a:r>
          </a:p>
        </p:txBody>
      </p:sp>
      <p:sp>
        <p:nvSpPr>
          <p:cNvPr id="409" name="Achtergrond van isolatie in Nederlandse gevangenissen"/>
          <p:cNvSpPr txBox="1">
            <a:spLocks noGrp="1"/>
          </p:cNvSpPr>
          <p:nvPr>
            <p:ph type="body" sz="half" idx="13"/>
          </p:nvPr>
        </p:nvSpPr>
        <p:spPr>
          <a:xfrm>
            <a:off x="313618" y="220362"/>
            <a:ext cx="6837195" cy="51887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77500" lnSpcReduction="20000"/>
          </a:bodyPr>
          <a:lstStyle>
            <a:lvl1pPr marL="0" indent="0" defTabSz="1109609">
              <a:lnSpc>
                <a:spcPct val="130000"/>
              </a:lnSpc>
              <a:buSzTx/>
              <a:buFontTx/>
              <a:buNone/>
              <a:defRPr sz="2200">
                <a:latin typeface="+mj-lt"/>
                <a:ea typeface="+mj-ea"/>
                <a:cs typeface="+mj-cs"/>
                <a:sym typeface="Helvetica"/>
              </a:defRPr>
            </a:lvl1pPr>
          </a:lstStyle>
          <a:p>
            <a:r>
              <a:rPr dirty="0" err="1"/>
              <a:t>Schadelijke</a:t>
            </a:r>
            <a:r>
              <a:rPr dirty="0"/>
              <a:t> </a:t>
            </a:r>
            <a:r>
              <a:rPr dirty="0" err="1"/>
              <a:t>effecten</a:t>
            </a:r>
            <a:r>
              <a:rPr dirty="0"/>
              <a:t> </a:t>
            </a:r>
            <a:r>
              <a:rPr dirty="0" err="1"/>
              <a:t>eenzame</a:t>
            </a:r>
            <a:r>
              <a:rPr dirty="0"/>
              <a:t> </a:t>
            </a:r>
            <a:r>
              <a:rPr dirty="0" err="1"/>
              <a:t>opsluiting</a:t>
            </a:r>
            <a:r>
              <a:rPr lang="en-US" dirty="0"/>
              <a:t>- </a:t>
            </a:r>
            <a:r>
              <a:rPr lang="en-US" dirty="0" err="1"/>
              <a:t>korte</a:t>
            </a:r>
            <a:r>
              <a:rPr lang="en-US" dirty="0"/>
              <a:t> </a:t>
            </a:r>
            <a:r>
              <a:rPr lang="en-US" dirty="0" err="1"/>
              <a:t>samenvatting</a:t>
            </a:r>
            <a:endParaRPr dirty="0"/>
          </a:p>
        </p:txBody>
      </p:sp>
      <p:sp>
        <p:nvSpPr>
          <p:cNvPr id="407" name="Slide Number"/>
          <p:cNvSpPr txBox="1">
            <a:spLocks noGrp="1"/>
          </p:cNvSpPr>
          <p:nvPr>
            <p:ph type="sldNum" sz="quarter" idx="2"/>
          </p:nvPr>
        </p:nvSpPr>
        <p:spPr>
          <a:xfrm>
            <a:off x="6251962" y="6413050"/>
            <a:ext cx="64120" cy="12311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t">
            <a:spAutoFit/>
          </a:bodyPr>
          <a:lstStyle>
            <a:lvl1pPr indent="12700" algn="l" defTabSz="554805">
              <a:lnSpc>
                <a:spcPct val="100000"/>
              </a:lnSpc>
              <a:spcBef>
                <a:spcPts val="0"/>
              </a:spcBef>
              <a:defRPr sz="800">
                <a:solidFill>
                  <a:srgbClr val="000000"/>
                </a:solidFill>
                <a:latin typeface="+mn-lt"/>
                <a:ea typeface="+mn-ea"/>
                <a:cs typeface="+mn-cs"/>
                <a:sym typeface="Ogilvy Sans"/>
              </a:defRPr>
            </a:lvl1pPr>
          </a:lstStyle>
          <a:p>
            <a:pPr marL="0" marR="0" lvl="0" indent="12700" algn="l" defTabSz="554805" rtl="0" eaLnBrk="1" fontAlgn="auto" latinLnBrk="0" hangingPunct="1">
              <a:lnSpc>
                <a:spcPct val="100000"/>
              </a:lnSpc>
              <a:spcBef>
                <a:spcPts val="0"/>
              </a:spcBef>
              <a:spcAft>
                <a:spcPts val="0"/>
              </a:spcAft>
              <a:buClrTx/>
              <a:buSzTx/>
              <a:buFontTx/>
              <a:buNone/>
              <a:tabLst/>
              <a:defRPr/>
            </a:pPr>
            <a:fld id="{86CB4B4D-7CA3-9044-876B-883B54F8677D}" type="slidenum">
              <a:rPr kumimoji="0" sz="800" b="0" i="0" u="none" strike="noStrike" kern="1200" cap="none" spc="0" normalizeH="0" baseline="0" noProof="0">
                <a:ln>
                  <a:noFill/>
                </a:ln>
                <a:solidFill>
                  <a:srgbClr val="000000"/>
                </a:solidFill>
                <a:effectLst/>
                <a:uLnTx/>
                <a:uFillTx/>
                <a:latin typeface="Avenir Next LT Pro"/>
                <a:ea typeface="+mn-ea"/>
                <a:cs typeface="+mn-cs"/>
                <a:sym typeface="Ogilvy Sans"/>
              </a:rPr>
              <a:pPr marL="0" marR="0" lvl="0" indent="12700" algn="l" defTabSz="554805" rtl="0" eaLnBrk="1" fontAlgn="auto" latinLnBrk="0" hangingPunct="1">
                <a:lnSpc>
                  <a:spcPct val="100000"/>
                </a:lnSpc>
                <a:spcBef>
                  <a:spcPts val="0"/>
                </a:spcBef>
                <a:spcAft>
                  <a:spcPts val="0"/>
                </a:spcAft>
                <a:buClrTx/>
                <a:buSzTx/>
                <a:buFontTx/>
                <a:buNone/>
                <a:tabLst/>
                <a:defRPr/>
              </a:pPr>
              <a:t>17</a:t>
            </a:fld>
            <a:endParaRPr kumimoji="0" sz="800" b="0" i="0" u="none" strike="noStrike" kern="1200" cap="none" spc="0" normalizeH="0" baseline="0" noProof="0">
              <a:ln>
                <a:noFill/>
              </a:ln>
              <a:solidFill>
                <a:srgbClr val="000000"/>
              </a:solidFill>
              <a:effectLst/>
              <a:uLnTx/>
              <a:uFillTx/>
              <a:latin typeface="Avenir Next LT Pro"/>
              <a:ea typeface="+mn-ea"/>
              <a:cs typeface="+mn-cs"/>
              <a:sym typeface="Ogilvy Sans"/>
            </a:endParaRPr>
          </a:p>
        </p:txBody>
      </p:sp>
      <p:sp>
        <p:nvSpPr>
          <p:cNvPr id="410" name="Grassian &amp; Friedman 1986     Smith, 2006…"/>
          <p:cNvSpPr txBox="1"/>
          <p:nvPr/>
        </p:nvSpPr>
        <p:spPr>
          <a:xfrm>
            <a:off x="306789" y="6093673"/>
            <a:ext cx="5134307" cy="5188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7726" tIns="27726" rIns="27726" bIns="27726">
            <a:spAutoFit/>
          </a:bodyPr>
          <a:lstStyle/>
          <a:p>
            <a:pPr marL="0" marR="0" lvl="0" indent="0" algn="l" defTabSz="457200" rtl="0" eaLnBrk="1" fontAlgn="auto" latinLnBrk="0" hangingPunct="1">
              <a:lnSpc>
                <a:spcPct val="10000"/>
              </a:lnSpc>
              <a:spcBef>
                <a:spcPts val="1000"/>
              </a:spcBef>
              <a:spcAft>
                <a:spcPts val="0"/>
              </a:spcAft>
              <a:buClrTx/>
              <a:buSzTx/>
              <a:buFontTx/>
              <a:buNone/>
              <a:tabLst/>
              <a:defRPr sz="1800" i="1">
                <a:latin typeface="Helvetica Neue"/>
                <a:ea typeface="Helvetica Neue"/>
                <a:cs typeface="Helvetica Neue"/>
                <a:sym typeface="Helvetica Neue"/>
              </a:defRPr>
            </a:pPr>
            <a:r>
              <a:rPr kumimoji="0" sz="900" b="0" i="1" u="none" strike="noStrike" kern="1200" cap="none" spc="0" normalizeH="0" baseline="0" noProof="0" dirty="0" err="1">
                <a:ln>
                  <a:noFill/>
                </a:ln>
                <a:solidFill>
                  <a:srgbClr val="FFFFFF"/>
                </a:solidFill>
                <a:effectLst/>
                <a:uLnTx/>
                <a:uFillTx/>
                <a:latin typeface="Helvetica Neue"/>
                <a:sym typeface="Helvetica Neue"/>
              </a:rPr>
              <a:t>Grassian</a:t>
            </a:r>
            <a:r>
              <a:rPr kumimoji="0" sz="900" b="0" i="1" u="none" strike="noStrike" kern="1200" cap="none" spc="0" normalizeH="0" baseline="0" noProof="0" dirty="0">
                <a:ln>
                  <a:noFill/>
                </a:ln>
                <a:solidFill>
                  <a:srgbClr val="FFFFFF"/>
                </a:solidFill>
                <a:effectLst/>
                <a:uLnTx/>
                <a:uFillTx/>
                <a:latin typeface="Helvetica Neue"/>
                <a:sym typeface="Helvetica Neue"/>
              </a:rPr>
              <a:t> &amp; Friedman 1986									</a:t>
            </a:r>
          </a:p>
          <a:p>
            <a:pPr marL="0" marR="0" lvl="0" indent="0" algn="l" defTabSz="457200" rtl="0" eaLnBrk="1" fontAlgn="auto" latinLnBrk="0" hangingPunct="1">
              <a:lnSpc>
                <a:spcPct val="10000"/>
              </a:lnSpc>
              <a:spcBef>
                <a:spcPts val="1000"/>
              </a:spcBef>
              <a:spcAft>
                <a:spcPts val="0"/>
              </a:spcAft>
              <a:buClrTx/>
              <a:buSzTx/>
              <a:buFontTx/>
              <a:buNone/>
              <a:tabLst/>
              <a:defRPr sz="1800" i="1">
                <a:latin typeface="Helvetica Neue"/>
                <a:ea typeface="Helvetica Neue"/>
                <a:cs typeface="Helvetica Neue"/>
                <a:sym typeface="Helvetica Neue"/>
              </a:defRPr>
            </a:pPr>
            <a:r>
              <a:rPr kumimoji="0" sz="900" b="0" i="1" u="none" strike="noStrike" kern="1200" cap="none" spc="0" normalizeH="0" baseline="0" noProof="0" dirty="0" err="1">
                <a:ln>
                  <a:noFill/>
                </a:ln>
                <a:solidFill>
                  <a:srgbClr val="FFFFFF"/>
                </a:solidFill>
                <a:effectLst/>
                <a:uLnTx/>
                <a:uFillTx/>
                <a:latin typeface="Helvetica Neue"/>
                <a:sym typeface="Helvetica Neue"/>
              </a:rPr>
              <a:t>Grassian</a:t>
            </a:r>
            <a:r>
              <a:rPr kumimoji="0" sz="900" b="0" i="1" u="none" strike="noStrike" kern="1200" cap="none" spc="0" normalizeH="0" baseline="0" noProof="0" dirty="0">
                <a:ln>
                  <a:noFill/>
                </a:ln>
                <a:solidFill>
                  <a:srgbClr val="FFFFFF"/>
                </a:solidFill>
                <a:effectLst/>
                <a:uLnTx/>
                <a:uFillTx/>
                <a:latin typeface="Helvetica Neue"/>
                <a:sym typeface="Helvetica Neue"/>
              </a:rPr>
              <a:t>, 2006</a:t>
            </a:r>
          </a:p>
          <a:p>
            <a:pPr marL="0" marR="0" lvl="0" indent="0" algn="l" defTabSz="457200" rtl="0" eaLnBrk="1" fontAlgn="auto" latinLnBrk="0" hangingPunct="1">
              <a:lnSpc>
                <a:spcPct val="10000"/>
              </a:lnSpc>
              <a:spcBef>
                <a:spcPts val="1000"/>
              </a:spcBef>
              <a:spcAft>
                <a:spcPts val="0"/>
              </a:spcAft>
              <a:buClrTx/>
              <a:buSzTx/>
              <a:buFontTx/>
              <a:buNone/>
              <a:tabLst/>
              <a:defRPr sz="1800" i="1">
                <a:latin typeface="Helvetica Neue"/>
                <a:ea typeface="Helvetica Neue"/>
                <a:cs typeface="Helvetica Neue"/>
                <a:sym typeface="Helvetica Neue"/>
              </a:defRPr>
            </a:pPr>
            <a:r>
              <a:rPr kumimoji="0" sz="900" b="0" i="1" u="none" strike="noStrike" kern="1200" cap="none" spc="0" normalizeH="0" baseline="0" noProof="0" dirty="0">
                <a:ln>
                  <a:noFill/>
                </a:ln>
                <a:solidFill>
                  <a:srgbClr val="FFFFFF"/>
                </a:solidFill>
                <a:effectLst/>
                <a:uLnTx/>
                <a:uFillTx/>
                <a:latin typeface="Helvetica Neue"/>
                <a:sym typeface="Helvetica Neue"/>
              </a:rPr>
              <a:t>Smith, 2006</a:t>
            </a:r>
          </a:p>
          <a:p>
            <a:pPr marL="0" marR="0" lvl="0" indent="0" algn="l" defTabSz="457200" rtl="0" eaLnBrk="1" fontAlgn="auto" latinLnBrk="0" hangingPunct="1">
              <a:lnSpc>
                <a:spcPct val="10000"/>
              </a:lnSpc>
              <a:spcBef>
                <a:spcPts val="1000"/>
              </a:spcBef>
              <a:spcAft>
                <a:spcPts val="0"/>
              </a:spcAft>
              <a:buClrTx/>
              <a:buSzTx/>
              <a:buFontTx/>
              <a:buNone/>
              <a:tabLst/>
              <a:defRPr sz="1800" i="1">
                <a:latin typeface="Helvetica Neue"/>
                <a:ea typeface="Helvetica Neue"/>
                <a:cs typeface="Helvetica Neue"/>
                <a:sym typeface="Helvetica Neue"/>
              </a:defRPr>
            </a:pPr>
            <a:r>
              <a:rPr kumimoji="0" sz="900" b="0" i="1" u="none" strike="noStrike" kern="1200" cap="none" spc="0" normalizeH="0" baseline="0" noProof="0" dirty="0">
                <a:ln>
                  <a:noFill/>
                </a:ln>
                <a:solidFill>
                  <a:srgbClr val="FFFFFF"/>
                </a:solidFill>
                <a:effectLst/>
                <a:uLnTx/>
                <a:uFillTx/>
                <a:latin typeface="Helvetica Neue"/>
                <a:sym typeface="Helvetica Neue"/>
              </a:rPr>
              <a:t>Shalev, 2008 					</a:t>
            </a:r>
          </a:p>
        </p:txBody>
      </p:sp>
      <p:pic>
        <p:nvPicPr>
          <p:cNvPr id="411" name="Screen Shot 2020-09-22 at 21.46.50.png" descr="Screen Shot 2020-09-22 at 21.46.50.png"/>
          <p:cNvPicPr>
            <a:picLocks noChangeAspect="1"/>
          </p:cNvPicPr>
          <p:nvPr/>
        </p:nvPicPr>
        <p:blipFill>
          <a:blip r:embed="rId3"/>
          <a:stretch>
            <a:fillRect/>
          </a:stretch>
        </p:blipFill>
        <p:spPr>
          <a:xfrm>
            <a:off x="7789460" y="1350312"/>
            <a:ext cx="3588212" cy="4157377"/>
          </a:xfrm>
          <a:prstGeom prst="rect">
            <a:avLst/>
          </a:prstGeom>
          <a:ln w="12700">
            <a:miter lim="400000"/>
          </a:ln>
        </p:spPr>
      </p:pic>
      <p:sp>
        <p:nvSpPr>
          <p:cNvPr id="3" name="Tekstvak 2">
            <a:extLst>
              <a:ext uri="{FF2B5EF4-FFF2-40B4-BE49-F238E27FC236}">
                <a16:creationId xmlns:a16="http://schemas.microsoft.com/office/drawing/2014/main" id="{BCEE0AAF-2710-9CD4-5C9E-1F4928E67CAF}"/>
              </a:ext>
            </a:extLst>
          </p:cNvPr>
          <p:cNvSpPr txBox="1"/>
          <p:nvPr/>
        </p:nvSpPr>
        <p:spPr>
          <a:xfrm>
            <a:off x="814328" y="1480355"/>
            <a:ext cx="6097712" cy="3158813"/>
          </a:xfrm>
          <a:prstGeom prst="rect">
            <a:avLst/>
          </a:prstGeom>
          <a:noFill/>
        </p:spPr>
        <p:txBody>
          <a:bodyPr wrap="square">
            <a:spAutoFit/>
          </a:bodyPr>
          <a:lstStyle/>
          <a:p>
            <a:pPr marL="360222" marR="0" lvl="0" indent="-360222" algn="l" defTabSz="228600" rtl="0" eaLnBrk="1" fontAlgn="auto" latinLnBrk="0" hangingPunct="1">
              <a:lnSpc>
                <a:spcPct val="120000"/>
              </a:lnSpc>
              <a:spcBef>
                <a:spcPts val="0"/>
              </a:spcBef>
              <a:spcAft>
                <a:spcPts val="0"/>
              </a:spcAft>
              <a:buClrTx/>
              <a:buSzPct val="100000"/>
              <a:buFontTx/>
              <a:buChar char="•"/>
              <a:tabLst/>
              <a:defRPr sz="3700">
                <a:latin typeface="Helvetica Neue"/>
                <a:ea typeface="Helvetica Neue"/>
                <a:cs typeface="Helvetica Neue"/>
                <a:sym typeface="Helvetica Neue"/>
              </a:defRPr>
            </a:pPr>
            <a:r>
              <a:rPr kumimoji="0" lang="nl-NL" sz="2400" b="0" i="0" u="none" strike="noStrike" kern="1200" cap="none" spc="0" normalizeH="0" baseline="0" noProof="0" dirty="0">
                <a:ln>
                  <a:noFill/>
                </a:ln>
                <a:solidFill>
                  <a:srgbClr val="FFFFFF"/>
                </a:solidFill>
                <a:effectLst/>
                <a:uLnTx/>
                <a:uFillTx/>
                <a:latin typeface="Helvetica Neue"/>
                <a:sym typeface="Helvetica Neue"/>
              </a:rPr>
              <a:t>Perceptuele vervorming (overgevoeligheid voor prikkels)</a:t>
            </a:r>
          </a:p>
          <a:p>
            <a:pPr marL="360222" marR="0" lvl="0" indent="-360222" algn="l" defTabSz="228600" rtl="0" eaLnBrk="1" fontAlgn="auto" latinLnBrk="0" hangingPunct="1">
              <a:lnSpc>
                <a:spcPct val="120000"/>
              </a:lnSpc>
              <a:spcBef>
                <a:spcPts val="0"/>
              </a:spcBef>
              <a:spcAft>
                <a:spcPts val="0"/>
              </a:spcAft>
              <a:buClrTx/>
              <a:buSzPct val="100000"/>
              <a:buFontTx/>
              <a:buChar char="•"/>
              <a:tabLst/>
              <a:defRPr sz="3700">
                <a:latin typeface="Helvetica Neue"/>
                <a:ea typeface="Helvetica Neue"/>
                <a:cs typeface="Helvetica Neue"/>
                <a:sym typeface="Helvetica Neue"/>
              </a:defRPr>
            </a:pPr>
            <a:r>
              <a:rPr kumimoji="0" lang="nl-NL" sz="2400" b="0" i="0" u="none" strike="noStrike" kern="1200" cap="none" spc="0" normalizeH="0" baseline="0" noProof="0" dirty="0">
                <a:ln>
                  <a:noFill/>
                </a:ln>
                <a:solidFill>
                  <a:srgbClr val="FFFFFF"/>
                </a:solidFill>
                <a:effectLst/>
                <a:uLnTx/>
                <a:uFillTx/>
                <a:latin typeface="Helvetica Neue"/>
                <a:sym typeface="Helvetica Neue"/>
              </a:rPr>
              <a:t>Suïcidaliteit en zelfbeschadiging</a:t>
            </a:r>
          </a:p>
          <a:p>
            <a:pPr marL="360222" marR="0" lvl="0" indent="-360222" algn="l" defTabSz="228600" rtl="0" eaLnBrk="1" fontAlgn="auto" latinLnBrk="0" hangingPunct="1">
              <a:lnSpc>
                <a:spcPct val="120000"/>
              </a:lnSpc>
              <a:spcBef>
                <a:spcPts val="0"/>
              </a:spcBef>
              <a:spcAft>
                <a:spcPts val="0"/>
              </a:spcAft>
              <a:buClrTx/>
              <a:buSzPct val="100000"/>
              <a:buFontTx/>
              <a:buChar char="•"/>
              <a:tabLst/>
              <a:defRPr sz="3700">
                <a:latin typeface="Helvetica Neue"/>
                <a:ea typeface="Helvetica Neue"/>
                <a:cs typeface="Helvetica Neue"/>
                <a:sym typeface="Helvetica Neue"/>
              </a:defRPr>
            </a:pPr>
            <a:r>
              <a:rPr kumimoji="0" lang="nl-NL" sz="2400" b="0" i="0" u="none" strike="noStrike" kern="1200" cap="none" spc="0" normalizeH="0" baseline="0" noProof="0" dirty="0">
                <a:ln>
                  <a:noFill/>
                </a:ln>
                <a:solidFill>
                  <a:srgbClr val="FFFFFF"/>
                </a:solidFill>
                <a:effectLst/>
                <a:uLnTx/>
                <a:uFillTx/>
                <a:latin typeface="Helvetica Neue"/>
                <a:sym typeface="Helvetica Neue"/>
              </a:rPr>
              <a:t>Angst te overlijden</a:t>
            </a:r>
          </a:p>
          <a:p>
            <a:pPr marL="342900" marR="0" lvl="0" indent="-342900" algn="l" defTabSz="228600" rtl="0" eaLnBrk="1" fontAlgn="auto" latinLnBrk="0" hangingPunct="1">
              <a:lnSpc>
                <a:spcPct val="120000"/>
              </a:lnSpc>
              <a:spcBef>
                <a:spcPts val="0"/>
              </a:spcBef>
              <a:spcAft>
                <a:spcPts val="0"/>
              </a:spcAft>
              <a:buClrTx/>
              <a:buSzPct val="100000"/>
              <a:buFont typeface="Arial" panose="020B0604020202020204" pitchFamily="34" charset="0"/>
              <a:buChar char="•"/>
              <a:tabLst/>
              <a:defRPr sz="3700">
                <a:latin typeface="Helvetica Neue"/>
                <a:ea typeface="Helvetica Neue"/>
                <a:cs typeface="Helvetica Neue"/>
                <a:sym typeface="Helvetica Neue"/>
              </a:defRPr>
            </a:pPr>
            <a:r>
              <a:rPr kumimoji="0" lang="nl-NL" sz="2400" b="0" i="0" u="none" strike="noStrike" kern="1200" cap="none" spc="0" normalizeH="0" baseline="0" noProof="0" dirty="0">
                <a:ln>
                  <a:noFill/>
                </a:ln>
                <a:solidFill>
                  <a:srgbClr val="FFFFFF"/>
                </a:solidFill>
                <a:effectLst/>
                <a:uLnTx/>
                <a:uFillTx/>
                <a:latin typeface="Helvetica Neue"/>
                <a:sym typeface="Helvetica Neue"/>
              </a:rPr>
              <a:t>Verminderde eetlust en gewichtsverlies</a:t>
            </a:r>
          </a:p>
          <a:p>
            <a:pPr marL="360222" marR="0" lvl="0" indent="-360222" algn="l" defTabSz="228600" rtl="0" eaLnBrk="1" fontAlgn="auto" latinLnBrk="0" hangingPunct="1">
              <a:lnSpc>
                <a:spcPct val="120000"/>
              </a:lnSpc>
              <a:spcBef>
                <a:spcPts val="0"/>
              </a:spcBef>
              <a:spcAft>
                <a:spcPts val="0"/>
              </a:spcAft>
              <a:buClrTx/>
              <a:buSzPct val="100000"/>
              <a:buFontTx/>
              <a:buChar char="•"/>
              <a:tabLst/>
              <a:defRPr sz="3700">
                <a:latin typeface="Helvetica Neue"/>
                <a:ea typeface="Helvetica Neue"/>
                <a:cs typeface="Helvetica Neue"/>
                <a:sym typeface="Helvetica Neue"/>
              </a:defRPr>
            </a:pPr>
            <a:r>
              <a:rPr kumimoji="0" lang="nl-NL" sz="2400" b="0" i="0" u="none" strike="noStrike" kern="1200" cap="none" spc="0" normalizeH="0" baseline="0" noProof="0" dirty="0">
                <a:ln>
                  <a:noFill/>
                </a:ln>
                <a:solidFill>
                  <a:srgbClr val="FFFFFF"/>
                </a:solidFill>
                <a:effectLst/>
                <a:uLnTx/>
                <a:uFillTx/>
                <a:latin typeface="Helvetica Neue"/>
                <a:sym typeface="Helvetica Neue"/>
              </a:rPr>
              <a:t>Hartkloppingen</a:t>
            </a:r>
          </a:p>
          <a:p>
            <a:pPr marL="360222" marR="0" lvl="0" indent="-360222" algn="l" defTabSz="228600" rtl="0" eaLnBrk="1" fontAlgn="auto" latinLnBrk="0" hangingPunct="1">
              <a:lnSpc>
                <a:spcPct val="120000"/>
              </a:lnSpc>
              <a:spcBef>
                <a:spcPts val="0"/>
              </a:spcBef>
              <a:spcAft>
                <a:spcPts val="0"/>
              </a:spcAft>
              <a:buClrTx/>
              <a:buSzPct val="100000"/>
              <a:buFontTx/>
              <a:buChar char="•"/>
              <a:tabLst/>
              <a:defRPr sz="3700">
                <a:latin typeface="Helvetica Neue"/>
                <a:ea typeface="Helvetica Neue"/>
                <a:cs typeface="Helvetica Neue"/>
                <a:sym typeface="Helvetica Neue"/>
              </a:defRPr>
            </a:pPr>
            <a:r>
              <a:rPr kumimoji="0" lang="nl-NL" sz="2400" b="0" i="0" u="none" strike="noStrike" kern="1200" cap="none" spc="0" normalizeH="0" baseline="0" noProof="0" dirty="0">
                <a:ln>
                  <a:noFill/>
                </a:ln>
                <a:solidFill>
                  <a:srgbClr val="FFFFFF"/>
                </a:solidFill>
                <a:effectLst/>
                <a:uLnTx/>
                <a:uFillTx/>
                <a:latin typeface="Helvetica Neue"/>
                <a:sym typeface="Helvetica Neue"/>
              </a:rPr>
              <a:t>Slaapstoornissen</a:t>
            </a:r>
            <a:endParaRPr kumimoji="0" lang="nl-NL" sz="3700" b="0" i="0" u="none" strike="noStrike" kern="1200" cap="none" spc="0" normalizeH="0" baseline="0" noProof="0" dirty="0">
              <a:ln>
                <a:noFill/>
              </a:ln>
              <a:solidFill>
                <a:srgbClr val="FFFFFF"/>
              </a:solidFill>
              <a:effectLst/>
              <a:uLnTx/>
              <a:uFillTx/>
              <a:latin typeface="Helvetica Neue"/>
              <a:sym typeface="Helvetica Neue"/>
            </a:endParaRPr>
          </a:p>
        </p:txBody>
      </p:sp>
    </p:spTree>
    <p:extLst>
      <p:ext uri="{BB962C8B-B14F-4D97-AF65-F5344CB8AC3E}">
        <p14:creationId xmlns:p14="http://schemas.microsoft.com/office/powerpoint/2010/main" val="279793695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 name="drew-beamer-6r0Sy08vhOA-unsplash.jpg" descr="drew-beamer-6r0Sy08vhOA-unsplash.jpg"/>
          <p:cNvPicPr>
            <a:picLocks noGrp="1" noChangeAspect="1"/>
          </p:cNvPicPr>
          <p:nvPr>
            <p:ph type="pic" idx="13"/>
          </p:nvPr>
        </p:nvPicPr>
        <p:blipFill>
          <a:blip r:embed="rId3"/>
          <a:srcRect l="14512" t="21870" r="52152" b="21870"/>
          <a:stretch>
            <a:fillRect/>
          </a:stretch>
        </p:blipFill>
        <p:spPr>
          <a:xfrm>
            <a:off x="6061213" y="1685"/>
            <a:ext cx="6130788" cy="6858482"/>
          </a:xfrm>
          <a:prstGeom prst="rect">
            <a:avLst/>
          </a:prstGeom>
        </p:spPr>
      </p:pic>
      <p:sp>
        <p:nvSpPr>
          <p:cNvPr id="389" name="Waardoor is isolatie schadelijk?"/>
          <p:cNvSpPr txBox="1">
            <a:spLocks noGrp="1"/>
          </p:cNvSpPr>
          <p:nvPr>
            <p:ph type="body" sz="quarter" idx="1"/>
          </p:nvPr>
        </p:nvSpPr>
        <p:spPr>
          <a:xfrm>
            <a:off x="159192" y="552565"/>
            <a:ext cx="6239018" cy="1462456"/>
          </a:xfrm>
          <a:prstGeom prst="rect">
            <a:avLst/>
          </a:prstGeom>
        </p:spPr>
        <p:txBody>
          <a:bodyPr>
            <a:normAutofit/>
          </a:bodyPr>
          <a:lstStyle/>
          <a:p>
            <a:pPr>
              <a:defRPr sz="7000">
                <a:latin typeface="Helvetica Neue Light"/>
                <a:ea typeface="Helvetica Neue Light"/>
                <a:cs typeface="Helvetica Neue Light"/>
                <a:sym typeface="Helvetica Neue Light"/>
              </a:defRPr>
            </a:pPr>
            <a:endParaRPr sz="4000" dirty="0"/>
          </a:p>
        </p:txBody>
      </p:sp>
      <p:sp>
        <p:nvSpPr>
          <p:cNvPr id="388" name="Slide Number"/>
          <p:cNvSpPr txBox="1">
            <a:spLocks noGrp="1"/>
          </p:cNvSpPr>
          <p:nvPr>
            <p:ph type="sldNum" sz="quarter" idx="2"/>
          </p:nvPr>
        </p:nvSpPr>
        <p:spPr>
          <a:xfrm>
            <a:off x="6295913" y="6416091"/>
            <a:ext cx="64120" cy="12311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t">
            <a:spAutoFit/>
          </a:bodyPr>
          <a:lstStyle>
            <a:lvl1pPr indent="12700" algn="l" defTabSz="554805">
              <a:lnSpc>
                <a:spcPct val="100000"/>
              </a:lnSpc>
              <a:spcBef>
                <a:spcPts val="0"/>
              </a:spcBef>
              <a:defRPr sz="800">
                <a:solidFill>
                  <a:srgbClr val="000000"/>
                </a:solidFill>
                <a:latin typeface="+mn-lt"/>
                <a:ea typeface="+mn-ea"/>
                <a:cs typeface="+mn-cs"/>
                <a:sym typeface="Ogilvy Sans"/>
              </a:defRPr>
            </a:lvl1pPr>
          </a:lstStyle>
          <a:p>
            <a:fld id="{86CB4B4D-7CA3-9044-876B-883B54F8677D}" type="slidenum">
              <a:rPr/>
              <a:t>18</a:t>
            </a:fld>
            <a:endParaRPr/>
          </a:p>
        </p:txBody>
      </p:sp>
      <p:graphicFrame>
        <p:nvGraphicFramePr>
          <p:cNvPr id="390" name="Table"/>
          <p:cNvGraphicFramePr/>
          <p:nvPr/>
        </p:nvGraphicFramePr>
        <p:xfrm>
          <a:off x="339784" y="6416091"/>
          <a:ext cx="2286000" cy="200248"/>
        </p:xfrm>
        <a:graphic>
          <a:graphicData uri="http://schemas.openxmlformats.org/drawingml/2006/table">
            <a:tbl>
              <a:tblPr/>
              <a:tblGrid>
                <a:gridCol w="2286000">
                  <a:extLst>
                    <a:ext uri="{9D8B030D-6E8A-4147-A177-3AD203B41FA5}">
                      <a16:colId xmlns:a16="http://schemas.microsoft.com/office/drawing/2014/main" val="20000"/>
                    </a:ext>
                  </a:extLst>
                </a:gridCol>
              </a:tblGrid>
              <a:tr h="200248">
                <a:tc>
                  <a:txBody>
                    <a:bodyPr/>
                    <a:lstStyle/>
                    <a:p>
                      <a:pPr algn="l" defTabSz="1109609">
                        <a:lnSpc>
                          <a:spcPct val="100000"/>
                        </a:lnSpc>
                        <a:spcBef>
                          <a:spcPts val="0"/>
                        </a:spcBef>
                        <a:defRPr sz="1800">
                          <a:solidFill>
                            <a:srgbClr val="000000"/>
                          </a:solidFill>
                        </a:defRPr>
                      </a:pPr>
                      <a:r>
                        <a:rPr sz="800">
                          <a:solidFill>
                            <a:srgbClr val="FFFFFF">
                              <a:alpha val="60000"/>
                            </a:srgbClr>
                          </a:solidFill>
                          <a:sym typeface="Ogilvy Sans"/>
                        </a:rPr>
                        <a:t>September 17, 2020</a:t>
                      </a:r>
                    </a:p>
                  </a:txBody>
                  <a:tcPr marL="0" marR="0" marT="0" marB="0"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sp>
        <p:nvSpPr>
          <p:cNvPr id="391" name="Franke, 1992; Schmid, 2003…"/>
          <p:cNvSpPr txBox="1"/>
          <p:nvPr/>
        </p:nvSpPr>
        <p:spPr>
          <a:xfrm>
            <a:off x="323357" y="6105384"/>
            <a:ext cx="1293512" cy="4714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7726" tIns="27726" rIns="27726" bIns="27726">
            <a:spAutoFit/>
          </a:bodyPr>
          <a:lstStyle/>
          <a:p>
            <a:pPr defTabSz="228600">
              <a:defRPr sz="1800" i="1">
                <a:latin typeface="+mj-lt"/>
                <a:ea typeface="+mj-ea"/>
                <a:cs typeface="+mj-cs"/>
                <a:sym typeface="Helvetica"/>
              </a:defRPr>
            </a:pPr>
            <a:r>
              <a:rPr sz="900"/>
              <a:t>Franke, 1992</a:t>
            </a:r>
          </a:p>
          <a:p>
            <a:pPr defTabSz="228600">
              <a:defRPr sz="1800" i="1">
                <a:latin typeface="+mj-lt"/>
                <a:ea typeface="+mj-ea"/>
                <a:cs typeface="+mj-cs"/>
                <a:sym typeface="Helvetica"/>
              </a:defRPr>
            </a:pPr>
            <a:r>
              <a:rPr sz="900"/>
              <a:t>Schmid, 2003</a:t>
            </a:r>
            <a:endParaRPr sz="600">
              <a:latin typeface="Times"/>
              <a:ea typeface="Times"/>
              <a:cs typeface="Times"/>
              <a:sym typeface="Times"/>
            </a:endParaRPr>
          </a:p>
          <a:p>
            <a:pPr defTabSz="228600">
              <a:defRPr sz="1800" i="1">
                <a:latin typeface="+mj-lt"/>
                <a:ea typeface="+mj-ea"/>
                <a:cs typeface="+mj-cs"/>
                <a:sym typeface="Helvetica"/>
              </a:defRPr>
            </a:pPr>
            <a:r>
              <a:rPr sz="900"/>
              <a:t>Bastian &amp; Haslam, 2011</a:t>
            </a:r>
          </a:p>
        </p:txBody>
      </p:sp>
      <p:sp>
        <p:nvSpPr>
          <p:cNvPr id="392" name="Rechteraccolade 5"/>
          <p:cNvSpPr/>
          <p:nvPr/>
        </p:nvSpPr>
        <p:spPr>
          <a:xfrm>
            <a:off x="3270294" y="2206835"/>
            <a:ext cx="517604" cy="13528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329"/>
                  <a:pt x="10800" y="735"/>
                </a:cubicBezTo>
                <a:lnTo>
                  <a:pt x="10800" y="10065"/>
                </a:lnTo>
                <a:cubicBezTo>
                  <a:pt x="10800" y="10471"/>
                  <a:pt x="15635" y="10800"/>
                  <a:pt x="21600" y="10800"/>
                </a:cubicBezTo>
                <a:cubicBezTo>
                  <a:pt x="15635" y="10800"/>
                  <a:pt x="10800" y="11129"/>
                  <a:pt x="10800" y="11535"/>
                </a:cubicBezTo>
                <a:lnTo>
                  <a:pt x="10800" y="20865"/>
                </a:lnTo>
                <a:cubicBezTo>
                  <a:pt x="10800" y="21271"/>
                  <a:pt x="5965" y="21600"/>
                  <a:pt x="0" y="21600"/>
                </a:cubicBezTo>
              </a:path>
            </a:pathLst>
          </a:custGeom>
          <a:ln w="12700">
            <a:solidFill>
              <a:srgbClr val="000000"/>
            </a:solidFill>
            <a:miter/>
          </a:ln>
        </p:spPr>
        <p:txBody>
          <a:bodyPr lIns="27726" tIns="27726" rIns="27726" bIns="27726" anchor="ctr"/>
          <a:lstStyle/>
          <a:p>
            <a:pPr algn="ctr" defTabSz="457200">
              <a:defRPr sz="1800">
                <a:latin typeface="Calibri"/>
                <a:ea typeface="Calibri"/>
                <a:cs typeface="Calibri"/>
                <a:sym typeface="Calibri"/>
              </a:defRPr>
            </a:pPr>
            <a:endParaRPr sz="900"/>
          </a:p>
        </p:txBody>
      </p:sp>
      <p:sp>
        <p:nvSpPr>
          <p:cNvPr id="393" name="Sensorische…"/>
          <p:cNvSpPr txBox="1"/>
          <p:nvPr/>
        </p:nvSpPr>
        <p:spPr>
          <a:xfrm>
            <a:off x="3940276" y="2563440"/>
            <a:ext cx="2120937" cy="1163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726" tIns="27726" rIns="27726" bIns="27726">
            <a:spAutoFit/>
          </a:bodyPr>
          <a:lstStyle/>
          <a:p>
            <a:pPr>
              <a:defRPr sz="3800">
                <a:latin typeface="+mj-lt"/>
                <a:ea typeface="+mj-ea"/>
                <a:cs typeface="+mj-cs"/>
                <a:sym typeface="Helvetica"/>
              </a:defRPr>
            </a:pPr>
            <a:r>
              <a:rPr sz="2400" b="1" dirty="0" err="1"/>
              <a:t>Sensorische</a:t>
            </a:r>
            <a:r>
              <a:rPr lang="en-US" sz="2400" b="1" dirty="0"/>
              <a:t> en </a:t>
            </a:r>
            <a:r>
              <a:rPr lang="en-US" sz="2400" b="1" dirty="0" err="1"/>
              <a:t>sociale</a:t>
            </a:r>
            <a:r>
              <a:rPr sz="2400" b="1" dirty="0"/>
              <a:t> </a:t>
            </a:r>
            <a:r>
              <a:rPr lang="en-US" sz="2400" b="1" dirty="0" err="1"/>
              <a:t>d</a:t>
            </a:r>
            <a:r>
              <a:rPr sz="2400" b="1" dirty="0" err="1"/>
              <a:t>eprivatie</a:t>
            </a:r>
            <a:endParaRPr sz="2400" b="1" dirty="0"/>
          </a:p>
        </p:txBody>
      </p:sp>
      <p:sp>
        <p:nvSpPr>
          <p:cNvPr id="394" name="Tekstvak 2"/>
          <p:cNvSpPr txBox="1"/>
          <p:nvPr/>
        </p:nvSpPr>
        <p:spPr>
          <a:xfrm>
            <a:off x="368962" y="2194325"/>
            <a:ext cx="3016464" cy="36161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726" tIns="27726" rIns="27726" bIns="27726">
            <a:spAutoFit/>
          </a:bodyPr>
          <a:lstStyle/>
          <a:p>
            <a:pPr>
              <a:lnSpc>
                <a:spcPct val="140000"/>
              </a:lnSpc>
              <a:defRPr sz="3800">
                <a:latin typeface="Helvetica Neue"/>
                <a:ea typeface="Helvetica Neue"/>
                <a:cs typeface="Helvetica Neue"/>
                <a:sym typeface="Helvetica Neue"/>
              </a:defRPr>
            </a:pPr>
            <a:r>
              <a:rPr lang="en-US" sz="2400" dirty="0"/>
              <a:t>-</a:t>
            </a:r>
            <a:r>
              <a:rPr sz="2400" dirty="0" err="1"/>
              <a:t>Beperkt</a:t>
            </a:r>
            <a:r>
              <a:rPr sz="2400" dirty="0"/>
              <a:t> </a:t>
            </a:r>
            <a:r>
              <a:rPr sz="2400" dirty="0" err="1"/>
              <a:t>sociaal</a:t>
            </a:r>
            <a:r>
              <a:rPr sz="2400" dirty="0"/>
              <a:t> contact  </a:t>
            </a:r>
            <a:endParaRPr lang="en-US" sz="2400" dirty="0"/>
          </a:p>
          <a:p>
            <a:pPr>
              <a:lnSpc>
                <a:spcPct val="140000"/>
              </a:lnSpc>
              <a:defRPr sz="3800">
                <a:latin typeface="Helvetica Neue"/>
                <a:ea typeface="Helvetica Neue"/>
                <a:cs typeface="Helvetica Neue"/>
                <a:sym typeface="Helvetica Neue"/>
              </a:defRPr>
            </a:pPr>
            <a:r>
              <a:rPr lang="nl-NL" sz="2400" dirty="0"/>
              <a:t>-Geen activiteiten</a:t>
            </a:r>
            <a:endParaRPr sz="2400" dirty="0"/>
          </a:p>
          <a:p>
            <a:pPr>
              <a:lnSpc>
                <a:spcPct val="140000"/>
              </a:lnSpc>
              <a:defRPr sz="3800">
                <a:latin typeface="Helvetica Neue"/>
                <a:ea typeface="Helvetica Neue"/>
                <a:cs typeface="Helvetica Neue"/>
                <a:sym typeface="Helvetica Neue"/>
              </a:defRPr>
            </a:pPr>
            <a:r>
              <a:rPr lang="en-US" sz="2400" dirty="0"/>
              <a:t>-</a:t>
            </a:r>
            <a:r>
              <a:rPr sz="2400" dirty="0" err="1"/>
              <a:t>Prikkelarme</a:t>
            </a:r>
            <a:r>
              <a:rPr sz="2400" dirty="0"/>
              <a:t> </a:t>
            </a:r>
            <a:r>
              <a:rPr sz="2400" dirty="0" err="1"/>
              <a:t>omgeving</a:t>
            </a:r>
            <a:endParaRPr lang="en-US" sz="2400" dirty="0"/>
          </a:p>
          <a:p>
            <a:pPr>
              <a:lnSpc>
                <a:spcPct val="140000"/>
              </a:lnSpc>
              <a:defRPr sz="3800">
                <a:latin typeface="Helvetica Neue"/>
                <a:ea typeface="Helvetica Neue"/>
                <a:cs typeface="Helvetica Neue"/>
                <a:sym typeface="Helvetica Neue"/>
              </a:defRPr>
            </a:pPr>
            <a:r>
              <a:rPr lang="nl-NL" sz="2400" dirty="0"/>
              <a:t>-Verlies van autonomie</a:t>
            </a:r>
            <a:endParaRPr sz="2400" dirty="0"/>
          </a:p>
        </p:txBody>
      </p:sp>
      <p:sp>
        <p:nvSpPr>
          <p:cNvPr id="395" name="Tekstvak 3"/>
          <p:cNvSpPr txBox="1"/>
          <p:nvPr/>
        </p:nvSpPr>
        <p:spPr>
          <a:xfrm>
            <a:off x="323357" y="4040673"/>
            <a:ext cx="4020044" cy="418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726" tIns="27726" rIns="27726" bIns="27726">
            <a:spAutoFit/>
          </a:bodyPr>
          <a:lstStyle/>
          <a:p>
            <a:pPr>
              <a:lnSpc>
                <a:spcPct val="140000"/>
              </a:lnSpc>
              <a:defRPr sz="3800">
                <a:latin typeface="Helvetica Neue"/>
                <a:ea typeface="Helvetica Neue"/>
                <a:cs typeface="Helvetica Neue"/>
                <a:sym typeface="Helvetica Neue"/>
              </a:defRPr>
            </a:pPr>
            <a:endParaRPr sz="190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Line"/>
          <p:cNvSpPr>
            <a:spLocks noGrp="1"/>
          </p:cNvSpPr>
          <p:nvPr>
            <p:ph type="body" sz="quarter" idx="1"/>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p:spPr>
        <p:txBody>
          <a:bodyPr>
            <a:normAutofit/>
          </a:bodyPr>
          <a:lstStyle>
            <a:lvl1pPr defTabSz="443843">
              <a:lnSpc>
                <a:spcPct val="100000"/>
              </a:lnSpc>
              <a:spcBef>
                <a:spcPts val="0"/>
              </a:spcBef>
              <a:defRPr sz="800"/>
            </a:lvl1pPr>
          </a:lstStyle>
          <a:p>
            <a:r>
              <a:t> </a:t>
            </a:r>
          </a:p>
        </p:txBody>
      </p:sp>
      <p:sp>
        <p:nvSpPr>
          <p:cNvPr id="644" name="Iso-onderzoek"/>
          <p:cNvSpPr txBox="1">
            <a:spLocks noGrp="1"/>
          </p:cNvSpPr>
          <p:nvPr>
            <p:ph type="body" sz="half" idx="13"/>
          </p:nvPr>
        </p:nvSpPr>
        <p:spPr>
          <a:xfrm>
            <a:off x="313619" y="220361"/>
            <a:ext cx="953676" cy="25694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85000" lnSpcReduction="20000"/>
          </a:bodyPr>
          <a:lstStyle/>
          <a:p>
            <a:pPr>
              <a:defRPr sz="2200">
                <a:latin typeface="Helvetica Neue"/>
                <a:ea typeface="Helvetica Neue"/>
                <a:cs typeface="Helvetica Neue"/>
                <a:sym typeface="Helvetica Neue"/>
              </a:defRPr>
            </a:pPr>
            <a:r>
              <a:rPr sz="1100" dirty="0" err="1">
                <a:latin typeface="Helvetica Neue" panose="02000503000000020004" pitchFamily="2" charset="0"/>
                <a:ea typeface="Helvetica Neue" panose="02000503000000020004" pitchFamily="2" charset="0"/>
                <a:cs typeface="Helvetica Neue" panose="02000503000000020004" pitchFamily="2" charset="0"/>
              </a:rPr>
              <a:t>Iso-onderzoek</a:t>
            </a:r>
            <a:endParaRPr sz="11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42" name="Slide Number"/>
          <p:cNvSpPr txBox="1">
            <a:spLocks noGrp="1"/>
          </p:cNvSpPr>
          <p:nvPr>
            <p:ph type="sldNum" sz="quarter" idx="2"/>
          </p:nvPr>
        </p:nvSpPr>
        <p:spPr>
          <a:xfrm>
            <a:off x="6251962" y="6413050"/>
            <a:ext cx="132131" cy="12311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0" tIns="0" rIns="0" bIns="0" rtlCol="0" anchor="t">
            <a:spAutoFit/>
          </a:bodyPr>
          <a:lstStyle>
            <a:lvl1pPr indent="12700" algn="l" defTabSz="554805">
              <a:lnSpc>
                <a:spcPct val="100000"/>
              </a:lnSpc>
              <a:spcBef>
                <a:spcPts val="0"/>
              </a:spcBef>
              <a:defRPr sz="800">
                <a:solidFill>
                  <a:srgbClr val="000000"/>
                </a:solidFill>
                <a:latin typeface="+mn-lt"/>
                <a:ea typeface="+mn-ea"/>
                <a:cs typeface="+mn-cs"/>
                <a:sym typeface="Ogilvy Sans"/>
              </a:defRPr>
            </a:lvl1pPr>
          </a:lstStyle>
          <a:p>
            <a:fld id="{86CB4B4D-7CA3-9044-876B-883B54F8677D}" type="slidenum">
              <a:rPr/>
              <a:t>19</a:t>
            </a:fld>
            <a:endParaRPr/>
          </a:p>
        </p:txBody>
      </p:sp>
      <p:sp>
        <p:nvSpPr>
          <p:cNvPr id="645" name="Reacties van gedetineerden op verblijf in iso Antwoorden op de open vragen"/>
          <p:cNvSpPr txBox="1">
            <a:spLocks noGrp="1"/>
          </p:cNvSpPr>
          <p:nvPr>
            <p:ph type="title" idx="4294967295"/>
          </p:nvPr>
        </p:nvSpPr>
        <p:spPr>
          <a:xfrm>
            <a:off x="0" y="365125"/>
            <a:ext cx="10515600" cy="1325563"/>
          </a:xfrm>
          <a:prstGeom prst="rect">
            <a:avLst/>
          </a:prstGeom>
        </p:spPr>
        <p:txBody>
          <a:bodyPr>
            <a:normAutofit/>
          </a:bodyPr>
          <a:lstStyle/>
          <a:p>
            <a:pPr algn="ctr">
              <a:defRPr sz="7000">
                <a:latin typeface="Helvetica Neue Light"/>
                <a:ea typeface="Helvetica Neue Light"/>
                <a:cs typeface="Helvetica Neue Light"/>
                <a:sym typeface="Helvetica Neue Light"/>
              </a:defRPr>
            </a:pPr>
            <a:r>
              <a:rPr sz="2400" dirty="0" err="1"/>
              <a:t>Reacties</a:t>
            </a:r>
            <a:r>
              <a:rPr sz="2400" dirty="0"/>
              <a:t> van </a:t>
            </a:r>
            <a:r>
              <a:rPr sz="2400" dirty="0" err="1"/>
              <a:t>gedetineerden</a:t>
            </a:r>
            <a:r>
              <a:rPr sz="2400" dirty="0"/>
              <a:t> op </a:t>
            </a:r>
            <a:r>
              <a:rPr sz="2400" dirty="0" err="1"/>
              <a:t>verblijf</a:t>
            </a:r>
            <a:r>
              <a:rPr sz="2400" dirty="0"/>
              <a:t> in </a:t>
            </a:r>
            <a:r>
              <a:rPr sz="2400" dirty="0" err="1"/>
              <a:t>iso</a:t>
            </a:r>
            <a:br>
              <a:rPr sz="2400" dirty="0"/>
            </a:br>
            <a:r>
              <a:rPr sz="2400" i="1" dirty="0" err="1"/>
              <a:t>Antwoorden</a:t>
            </a:r>
            <a:r>
              <a:rPr sz="2400" i="1" dirty="0"/>
              <a:t> op de open </a:t>
            </a:r>
            <a:r>
              <a:rPr sz="2400" i="1" dirty="0" err="1"/>
              <a:t>vragen</a:t>
            </a:r>
            <a:endParaRPr sz="2400" i="1" dirty="0"/>
          </a:p>
        </p:txBody>
      </p:sp>
      <p:sp>
        <p:nvSpPr>
          <p:cNvPr id="646" name="Rechthoek 3"/>
          <p:cNvSpPr txBox="1"/>
          <p:nvPr/>
        </p:nvSpPr>
        <p:spPr>
          <a:xfrm>
            <a:off x="514775" y="2951867"/>
            <a:ext cx="4139072" cy="1015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spAutoFit/>
          </a:bodyPr>
          <a:lstStyle/>
          <a:p>
            <a:pPr algn="ctr">
              <a:defRPr sz="3600" i="1">
                <a:latin typeface="Helvetica Neue Thin"/>
                <a:ea typeface="Helvetica Neue Thin"/>
                <a:cs typeface="Helvetica Neue Thin"/>
                <a:sym typeface="Helvetica Neue Thin"/>
              </a:defRPr>
            </a:pPr>
            <a:r>
              <a:rPr lang="nl-NL" sz="2000" dirty="0"/>
              <a:t>‘’Ik maak me zorgen om mijn lichamelijke toestand. </a:t>
            </a:r>
            <a:r>
              <a:rPr lang="nl-NL" sz="2000" u="sng" dirty="0"/>
              <a:t>Dit is mentaal slopend</a:t>
            </a:r>
            <a:r>
              <a:rPr lang="nl-NL" sz="2000" dirty="0"/>
              <a:t>.”</a:t>
            </a:r>
            <a:r>
              <a:rPr lang="nl-NL" sz="2000" u="sng" dirty="0"/>
              <a:t> </a:t>
            </a:r>
          </a:p>
        </p:txBody>
      </p:sp>
      <p:sp>
        <p:nvSpPr>
          <p:cNvPr id="647" name="Tekstvak 5"/>
          <p:cNvSpPr txBox="1"/>
          <p:nvPr/>
        </p:nvSpPr>
        <p:spPr>
          <a:xfrm>
            <a:off x="181172" y="1793140"/>
            <a:ext cx="4806275" cy="954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spAutoFit/>
          </a:bodyPr>
          <a:lstStyle/>
          <a:p>
            <a:pPr algn="ctr">
              <a:defRPr sz="3600" i="1">
                <a:latin typeface="Helvetica Neue Thin"/>
                <a:ea typeface="Helvetica Neue Thin"/>
                <a:cs typeface="Helvetica Neue Thin"/>
                <a:sym typeface="Helvetica Neue Thin"/>
              </a:defRPr>
            </a:pPr>
            <a:r>
              <a:rPr dirty="0"/>
              <a:t>“</a:t>
            </a:r>
            <a:r>
              <a:rPr sz="2000" dirty="0" err="1"/>
              <a:t>Dit</a:t>
            </a:r>
            <a:r>
              <a:rPr sz="2000" dirty="0"/>
              <a:t> is </a:t>
            </a:r>
            <a:r>
              <a:rPr sz="2000" dirty="0" err="1"/>
              <a:t>mijn</a:t>
            </a:r>
            <a:r>
              <a:rPr sz="2000" dirty="0"/>
              <a:t> </a:t>
            </a:r>
            <a:r>
              <a:rPr sz="2000" dirty="0" err="1"/>
              <a:t>vierde</a:t>
            </a:r>
            <a:r>
              <a:rPr sz="2000" dirty="0"/>
              <a:t> of </a:t>
            </a:r>
            <a:r>
              <a:rPr sz="2000" dirty="0" err="1"/>
              <a:t>vijfde</a:t>
            </a:r>
            <a:r>
              <a:rPr sz="2000" dirty="0"/>
              <a:t> </a:t>
            </a:r>
            <a:r>
              <a:rPr sz="2000" dirty="0" err="1"/>
              <a:t>keer</a:t>
            </a:r>
            <a:r>
              <a:rPr sz="2000" dirty="0"/>
              <a:t> in de </a:t>
            </a:r>
            <a:r>
              <a:rPr sz="2000" dirty="0" err="1"/>
              <a:t>iso</a:t>
            </a:r>
            <a:r>
              <a:rPr sz="2000" dirty="0"/>
              <a:t> </a:t>
            </a:r>
            <a:r>
              <a:rPr sz="2000" dirty="0" err="1"/>
              <a:t>en</a:t>
            </a:r>
            <a:r>
              <a:rPr sz="2000" dirty="0"/>
              <a:t> </a:t>
            </a:r>
            <a:r>
              <a:rPr sz="2000" dirty="0" err="1"/>
              <a:t>ik</a:t>
            </a:r>
            <a:r>
              <a:rPr sz="2000" dirty="0"/>
              <a:t> ben </a:t>
            </a:r>
            <a:r>
              <a:rPr sz="2000" u="sng" dirty="0" err="1"/>
              <a:t>meer</a:t>
            </a:r>
            <a:r>
              <a:rPr sz="2000" u="sng" dirty="0"/>
              <a:t> </a:t>
            </a:r>
            <a:r>
              <a:rPr sz="2000" u="sng" dirty="0" err="1"/>
              <a:t>teruggetrokken</a:t>
            </a:r>
            <a:r>
              <a:rPr sz="2000" dirty="0"/>
              <a:t>.”</a:t>
            </a:r>
          </a:p>
        </p:txBody>
      </p:sp>
      <p:sp>
        <p:nvSpPr>
          <p:cNvPr id="648" name="Tekstvak 7"/>
          <p:cNvSpPr txBox="1"/>
          <p:nvPr/>
        </p:nvSpPr>
        <p:spPr>
          <a:xfrm>
            <a:off x="6096000" y="3919056"/>
            <a:ext cx="5889172" cy="1015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spAutoFit/>
          </a:bodyPr>
          <a:lstStyle/>
          <a:p>
            <a:pPr algn="ctr">
              <a:defRPr sz="3600" i="1">
                <a:latin typeface="Helvetica Neue Thin"/>
                <a:ea typeface="Helvetica Neue Thin"/>
                <a:cs typeface="Helvetica Neue Thin"/>
                <a:sym typeface="Helvetica Neue Thin"/>
              </a:defRPr>
            </a:pPr>
            <a:r>
              <a:rPr lang="nl-NL" sz="1600" dirty="0"/>
              <a:t>“</a:t>
            </a:r>
            <a:r>
              <a:rPr lang="nl-NL" sz="2000" dirty="0"/>
              <a:t>Verblijf in de </a:t>
            </a:r>
            <a:r>
              <a:rPr lang="nl-NL" sz="2000" dirty="0" err="1"/>
              <a:t>iso</a:t>
            </a:r>
            <a:r>
              <a:rPr lang="nl-NL" sz="2000" dirty="0"/>
              <a:t> als straf helpt niet. </a:t>
            </a:r>
            <a:r>
              <a:rPr lang="nl-NL" sz="2000" u="sng" dirty="0"/>
              <a:t>Ontzegging van bezoek voor een bepaalde periode vind ik een veel zwaardere straf</a:t>
            </a:r>
            <a:r>
              <a:rPr lang="nl-NL" sz="2000" dirty="0"/>
              <a:t>.”</a:t>
            </a:r>
          </a:p>
        </p:txBody>
      </p:sp>
      <p:sp>
        <p:nvSpPr>
          <p:cNvPr id="649" name="Tekstvak 8"/>
          <p:cNvSpPr txBox="1"/>
          <p:nvPr/>
        </p:nvSpPr>
        <p:spPr>
          <a:xfrm>
            <a:off x="333983" y="5826566"/>
            <a:ext cx="7574606" cy="707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spAutoFit/>
          </a:bodyPr>
          <a:lstStyle/>
          <a:p>
            <a:pPr algn="ctr">
              <a:defRPr sz="3600" i="1">
                <a:latin typeface="Helvetica Neue Thin"/>
                <a:ea typeface="Helvetica Neue Thin"/>
                <a:cs typeface="Helvetica Neue Thin"/>
                <a:sym typeface="Helvetica Neue Thin"/>
              </a:defRPr>
            </a:pPr>
            <a:r>
              <a:rPr sz="1600" dirty="0"/>
              <a:t>“</a:t>
            </a:r>
            <a:r>
              <a:rPr sz="2000" dirty="0"/>
              <a:t>De iso </a:t>
            </a:r>
            <a:r>
              <a:rPr sz="2000" dirty="0" err="1"/>
              <a:t>helpt</a:t>
            </a:r>
            <a:r>
              <a:rPr sz="2000" dirty="0"/>
              <a:t> </a:t>
            </a:r>
            <a:r>
              <a:rPr sz="2000" dirty="0" err="1"/>
              <a:t>niet</a:t>
            </a:r>
            <a:r>
              <a:rPr sz="2000" dirty="0"/>
              <a:t>. Je </a:t>
            </a:r>
            <a:r>
              <a:rPr sz="2000" dirty="0" err="1"/>
              <a:t>krijgt</a:t>
            </a:r>
            <a:r>
              <a:rPr sz="2000" dirty="0"/>
              <a:t> </a:t>
            </a:r>
            <a:r>
              <a:rPr sz="2000" dirty="0" err="1"/>
              <a:t>erdoor</a:t>
            </a:r>
            <a:r>
              <a:rPr sz="2000" dirty="0"/>
              <a:t> </a:t>
            </a:r>
            <a:r>
              <a:rPr sz="2000" dirty="0" err="1"/>
              <a:t>juist</a:t>
            </a:r>
            <a:r>
              <a:rPr sz="2000" dirty="0"/>
              <a:t> </a:t>
            </a:r>
            <a:r>
              <a:rPr sz="2000" dirty="0" err="1"/>
              <a:t>lak</a:t>
            </a:r>
            <a:r>
              <a:rPr sz="2000" dirty="0"/>
              <a:t> </a:t>
            </a:r>
            <a:r>
              <a:rPr sz="2000" dirty="0" err="1"/>
              <a:t>aan</a:t>
            </a:r>
            <a:r>
              <a:rPr sz="2000" dirty="0"/>
              <a:t> het </a:t>
            </a:r>
            <a:r>
              <a:rPr sz="2000" dirty="0" err="1"/>
              <a:t>systeem</a:t>
            </a:r>
            <a:r>
              <a:rPr sz="2000" dirty="0"/>
              <a:t> en </a:t>
            </a:r>
            <a:r>
              <a:rPr sz="2000" dirty="0" err="1"/>
              <a:t>gaat</a:t>
            </a:r>
            <a:r>
              <a:rPr sz="2000" dirty="0"/>
              <a:t> </a:t>
            </a:r>
            <a:r>
              <a:rPr sz="2000" dirty="0" err="1"/>
              <a:t>juist</a:t>
            </a:r>
            <a:r>
              <a:rPr sz="2000" dirty="0"/>
              <a:t> </a:t>
            </a:r>
            <a:r>
              <a:rPr sz="2000" dirty="0" err="1"/>
              <a:t>een</a:t>
            </a:r>
            <a:r>
              <a:rPr sz="2000" dirty="0"/>
              <a:t> joint </a:t>
            </a:r>
            <a:r>
              <a:rPr sz="2000" dirty="0" err="1"/>
              <a:t>opsteken</a:t>
            </a:r>
            <a:r>
              <a:rPr sz="2000" dirty="0"/>
              <a:t>. </a:t>
            </a:r>
            <a:r>
              <a:rPr sz="2000" u="sng" dirty="0"/>
              <a:t>Het </a:t>
            </a:r>
            <a:r>
              <a:rPr sz="2000" u="sng" dirty="0" err="1"/>
              <a:t>werkt</a:t>
            </a:r>
            <a:r>
              <a:rPr sz="2000" u="sng" dirty="0"/>
              <a:t> </a:t>
            </a:r>
            <a:r>
              <a:rPr sz="2000" u="sng" dirty="0" err="1"/>
              <a:t>averechts</a:t>
            </a:r>
            <a:r>
              <a:rPr sz="2000" dirty="0"/>
              <a:t>.”</a:t>
            </a:r>
          </a:p>
        </p:txBody>
      </p:sp>
      <p:sp>
        <p:nvSpPr>
          <p:cNvPr id="650" name="Tekstvak 9"/>
          <p:cNvSpPr txBox="1"/>
          <p:nvPr/>
        </p:nvSpPr>
        <p:spPr>
          <a:xfrm>
            <a:off x="8801986" y="5766721"/>
            <a:ext cx="2937754" cy="707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spAutoFit/>
          </a:bodyPr>
          <a:lstStyle>
            <a:lvl1pPr algn="ctr" defTabSz="1828800">
              <a:defRPr sz="3600" i="1">
                <a:latin typeface="Helvetica Neue Thin"/>
                <a:ea typeface="Helvetica Neue Thin"/>
                <a:cs typeface="Helvetica Neue Thin"/>
                <a:sym typeface="Helvetica Neue Thin"/>
              </a:defRPr>
            </a:lvl1pPr>
          </a:lstStyle>
          <a:p>
            <a:r>
              <a:rPr sz="1800" dirty="0"/>
              <a:t>“</a:t>
            </a:r>
            <a:r>
              <a:rPr sz="2000" dirty="0" err="1"/>
              <a:t>Ik</a:t>
            </a:r>
            <a:r>
              <a:rPr sz="2000" dirty="0"/>
              <a:t> lees </a:t>
            </a:r>
            <a:r>
              <a:rPr sz="2000" dirty="0" err="1"/>
              <a:t>een</a:t>
            </a:r>
            <a:r>
              <a:rPr sz="2000" dirty="0"/>
              <a:t> </a:t>
            </a:r>
            <a:r>
              <a:rPr sz="2000" dirty="0" err="1"/>
              <a:t>boek</a:t>
            </a:r>
            <a:r>
              <a:rPr sz="2000" dirty="0"/>
              <a:t> in de </a:t>
            </a:r>
            <a:r>
              <a:rPr sz="2000" dirty="0" err="1"/>
              <a:t>iso</a:t>
            </a:r>
            <a:r>
              <a:rPr sz="2000" dirty="0"/>
              <a:t>, </a:t>
            </a:r>
            <a:r>
              <a:rPr sz="2000" dirty="0" err="1"/>
              <a:t>dat</a:t>
            </a:r>
            <a:r>
              <a:rPr sz="2000" dirty="0"/>
              <a:t> mag </a:t>
            </a:r>
            <a:r>
              <a:rPr sz="2000" dirty="0" err="1"/>
              <a:t>altijd</a:t>
            </a:r>
            <a:r>
              <a:rPr sz="2000" dirty="0"/>
              <a:t>.”</a:t>
            </a:r>
          </a:p>
        </p:txBody>
      </p:sp>
      <p:sp>
        <p:nvSpPr>
          <p:cNvPr id="651" name="Tekstvak 10"/>
          <p:cNvSpPr txBox="1"/>
          <p:nvPr/>
        </p:nvSpPr>
        <p:spPr>
          <a:xfrm>
            <a:off x="6250172" y="1902402"/>
            <a:ext cx="5103629" cy="1015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spAutoFit/>
          </a:bodyPr>
          <a:lstStyle/>
          <a:p>
            <a:pPr algn="ctr">
              <a:defRPr sz="3600" i="1">
                <a:latin typeface="Helvetica Neue Thin"/>
                <a:ea typeface="Helvetica Neue Thin"/>
                <a:cs typeface="Helvetica Neue Thin"/>
                <a:sym typeface="Helvetica Neue Thin"/>
              </a:defRPr>
            </a:pPr>
            <a:r>
              <a:rPr lang="nl-NL" sz="1600" dirty="0"/>
              <a:t>“</a:t>
            </a:r>
            <a:r>
              <a:rPr lang="nl-NL" sz="2000" dirty="0"/>
              <a:t>De </a:t>
            </a:r>
            <a:r>
              <a:rPr lang="nl-NL" sz="2000" dirty="0" err="1"/>
              <a:t>iso</a:t>
            </a:r>
            <a:r>
              <a:rPr lang="nl-NL" sz="2000" dirty="0"/>
              <a:t> is niet goed voor de mens, </a:t>
            </a:r>
            <a:r>
              <a:rPr lang="nl-NL" sz="2000" u="sng" dirty="0"/>
              <a:t>je wordt er paranoia van</a:t>
            </a:r>
            <a:r>
              <a:rPr lang="nl-NL" sz="2000" dirty="0"/>
              <a:t>. Als je voetstappen hoort dan schrik je.”</a:t>
            </a:r>
          </a:p>
        </p:txBody>
      </p:sp>
      <p:sp>
        <p:nvSpPr>
          <p:cNvPr id="652" name="Tekstvak 11"/>
          <p:cNvSpPr txBox="1"/>
          <p:nvPr/>
        </p:nvSpPr>
        <p:spPr>
          <a:xfrm>
            <a:off x="7762974" y="5146431"/>
            <a:ext cx="2937754" cy="400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a:spAutoFit/>
          </a:bodyPr>
          <a:lstStyle>
            <a:lvl1pPr defTabSz="1828800">
              <a:defRPr sz="3600" i="1">
                <a:latin typeface="Helvetica Neue Thin"/>
                <a:ea typeface="Helvetica Neue Thin"/>
                <a:cs typeface="Helvetica Neue Thin"/>
                <a:sym typeface="Helvetica Neue Thin"/>
              </a:defRPr>
            </a:lvl1pPr>
          </a:lstStyle>
          <a:p>
            <a:r>
              <a:rPr sz="2000" dirty="0"/>
              <a:t>“Het is </a:t>
            </a:r>
            <a:r>
              <a:rPr sz="2000" dirty="0" err="1"/>
              <a:t>een</a:t>
            </a:r>
            <a:r>
              <a:rPr sz="2000" dirty="0"/>
              <a:t> mindfuck.”</a:t>
            </a:r>
          </a:p>
        </p:txBody>
      </p:sp>
      <p:sp>
        <p:nvSpPr>
          <p:cNvPr id="653" name="Tekstvak 12"/>
          <p:cNvSpPr txBox="1"/>
          <p:nvPr/>
        </p:nvSpPr>
        <p:spPr>
          <a:xfrm>
            <a:off x="5604754" y="3077749"/>
            <a:ext cx="3806760" cy="707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spAutoFit/>
          </a:bodyPr>
          <a:lstStyle>
            <a:lvl1pPr algn="ctr" defTabSz="1828800">
              <a:defRPr sz="3600" i="1">
                <a:latin typeface="Helvetica Neue Thin"/>
                <a:ea typeface="Helvetica Neue Thin"/>
                <a:cs typeface="Helvetica Neue Thin"/>
                <a:sym typeface="Helvetica Neue Thin"/>
              </a:defRPr>
            </a:lvl1pPr>
          </a:lstStyle>
          <a:p>
            <a:r>
              <a:rPr sz="1800" dirty="0"/>
              <a:t>“</a:t>
            </a:r>
            <a:r>
              <a:rPr sz="2000" dirty="0" err="1"/>
              <a:t>Sommigen</a:t>
            </a:r>
            <a:r>
              <a:rPr sz="2000" dirty="0"/>
              <a:t> (</a:t>
            </a:r>
            <a:r>
              <a:rPr sz="2000" dirty="0" err="1"/>
              <a:t>personeel</a:t>
            </a:r>
            <a:r>
              <a:rPr sz="2000" dirty="0"/>
              <a:t>) </a:t>
            </a:r>
            <a:r>
              <a:rPr sz="2000" dirty="0" err="1"/>
              <a:t>zijn</a:t>
            </a:r>
            <a:r>
              <a:rPr sz="2000" dirty="0"/>
              <a:t> </a:t>
            </a:r>
            <a:r>
              <a:rPr sz="2000" dirty="0" err="1"/>
              <a:t>wel</a:t>
            </a:r>
            <a:r>
              <a:rPr sz="2000" dirty="0"/>
              <a:t> </a:t>
            </a:r>
            <a:r>
              <a:rPr sz="2000" dirty="0" err="1"/>
              <a:t>goed</a:t>
            </a:r>
            <a:r>
              <a:rPr sz="2000" dirty="0"/>
              <a:t>.”</a:t>
            </a:r>
          </a:p>
        </p:txBody>
      </p:sp>
      <p:sp>
        <p:nvSpPr>
          <p:cNvPr id="654" name="Tekstvak 13"/>
          <p:cNvSpPr txBox="1"/>
          <p:nvPr/>
        </p:nvSpPr>
        <p:spPr>
          <a:xfrm>
            <a:off x="798479" y="4505990"/>
            <a:ext cx="4806275" cy="1015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spAutoFit/>
          </a:bodyPr>
          <a:lstStyle>
            <a:lvl1pPr algn="ctr" defTabSz="1828800">
              <a:defRPr sz="3600" i="1">
                <a:latin typeface="Helvetica Neue Thin"/>
                <a:ea typeface="Helvetica Neue Thin"/>
                <a:cs typeface="Helvetica Neue Thin"/>
                <a:sym typeface="Helvetica Neue Thin"/>
              </a:defRPr>
            </a:lvl1pPr>
          </a:lstStyle>
          <a:p>
            <a:r>
              <a:rPr sz="1800" dirty="0"/>
              <a:t>“</a:t>
            </a:r>
            <a:r>
              <a:rPr lang="nl-NL" sz="2000" dirty="0"/>
              <a:t>Als je terugkomt op de afdeling </a:t>
            </a:r>
            <a:r>
              <a:rPr lang="nl-NL" sz="2000" u="sng" dirty="0"/>
              <a:t>moet je vijf dagen wennen</a:t>
            </a:r>
            <a:r>
              <a:rPr lang="nl-NL" sz="2000" dirty="0"/>
              <a:t> aan de mensen op de afdeling”.</a:t>
            </a:r>
          </a:p>
        </p:txBody>
      </p:sp>
    </p:spTree>
    <p:extLst>
      <p:ext uri="{BB962C8B-B14F-4D97-AF65-F5344CB8AC3E}">
        <p14:creationId xmlns:p14="http://schemas.microsoft.com/office/powerpoint/2010/main" val="289016718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FD664-4C7F-A880-AE4B-51362BDB99FF}"/>
              </a:ext>
            </a:extLst>
          </p:cNvPr>
          <p:cNvSpPr>
            <a:spLocks noGrp="1"/>
          </p:cNvSpPr>
          <p:nvPr>
            <p:ph type="title"/>
          </p:nvPr>
        </p:nvSpPr>
        <p:spPr/>
        <p:txBody>
          <a:bodyPr/>
          <a:lstStyle/>
          <a:p>
            <a:r>
              <a:rPr lang="nl-NL" dirty="0"/>
              <a:t>Géén isolatie in detentie</a:t>
            </a:r>
          </a:p>
        </p:txBody>
      </p:sp>
      <p:sp>
        <p:nvSpPr>
          <p:cNvPr id="3" name="Tijdelijke aanduiding voor inhoud 2">
            <a:extLst>
              <a:ext uri="{FF2B5EF4-FFF2-40B4-BE49-F238E27FC236}">
                <a16:creationId xmlns:a16="http://schemas.microsoft.com/office/drawing/2014/main" id="{AEB4C285-028B-2B8C-80E9-12946C8A0FCD}"/>
              </a:ext>
            </a:extLst>
          </p:cNvPr>
          <p:cNvSpPr>
            <a:spLocks noGrp="1"/>
          </p:cNvSpPr>
          <p:nvPr>
            <p:ph idx="1"/>
          </p:nvPr>
        </p:nvSpPr>
        <p:spPr/>
        <p:txBody>
          <a:bodyPr>
            <a:normAutofit/>
          </a:bodyPr>
          <a:lstStyle/>
          <a:p>
            <a:r>
              <a:rPr lang="nl-NL" sz="2400" b="1" dirty="0"/>
              <a:t>Joost den Otter</a:t>
            </a:r>
            <a:r>
              <a:rPr lang="nl-NL" sz="2400" dirty="0"/>
              <a:t>: Arts M&amp;G en heeft o.a. jaren voor het Internationale Rode Kruis gewerkt aan het thema gezondheidszorg in detentie. </a:t>
            </a:r>
          </a:p>
          <a:p>
            <a:endParaRPr lang="nl-NL" sz="2400" dirty="0"/>
          </a:p>
          <a:p>
            <a:r>
              <a:rPr lang="nl-NL" sz="2400" b="1" dirty="0"/>
              <a:t>Imma van Galen</a:t>
            </a:r>
            <a:r>
              <a:rPr lang="nl-NL" sz="2400" dirty="0"/>
              <a:t>: Psychiater, ARQ Centrum’45, Expertiseteam </a:t>
            </a:r>
            <a:r>
              <a:rPr lang="nl-NL" sz="2400" dirty="0" err="1"/>
              <a:t>Ongedocumenteerden</a:t>
            </a:r>
            <a:r>
              <a:rPr lang="nl-NL" sz="2400" dirty="0"/>
              <a:t> en Psychotrauma. Lid van werkgroep JWS. Tot voor kort bestuurslid </a:t>
            </a:r>
            <a:r>
              <a:rPr lang="nl-NL" sz="2400" dirty="0" err="1"/>
              <a:t>afd</a:t>
            </a:r>
            <a:r>
              <a:rPr lang="nl-NL" sz="2400" dirty="0"/>
              <a:t> Transculturele psychiatrie NVvP</a:t>
            </a:r>
          </a:p>
        </p:txBody>
      </p:sp>
    </p:spTree>
    <p:extLst>
      <p:ext uri="{BB962C8B-B14F-4D97-AF65-F5344CB8AC3E}">
        <p14:creationId xmlns:p14="http://schemas.microsoft.com/office/powerpoint/2010/main" val="4155664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Gedragsbeïnvloeding door isolatie?"/>
          <p:cNvSpPr txBox="1">
            <a:spLocks noGrp="1"/>
          </p:cNvSpPr>
          <p:nvPr>
            <p:ph type="body" sz="quarter" idx="1"/>
          </p:nvPr>
        </p:nvSpPr>
        <p:spPr>
          <a:xfrm>
            <a:off x="340805" y="554085"/>
            <a:ext cx="9676497" cy="1462456"/>
          </a:xfrm>
          <a:prstGeom prst="rect">
            <a:avLst/>
          </a:prstGeom>
        </p:spPr>
        <p:txBody>
          <a:bodyPr>
            <a:normAutofit/>
          </a:bodyPr>
          <a:lstStyle>
            <a:lvl1pPr>
              <a:defRPr sz="7000">
                <a:latin typeface="Helvetica Neue Light"/>
                <a:ea typeface="Helvetica Neue Light"/>
                <a:cs typeface="Helvetica Neue Light"/>
                <a:sym typeface="Helvetica Neue Light"/>
              </a:defRPr>
            </a:lvl1pPr>
          </a:lstStyle>
          <a:p>
            <a:r>
              <a:rPr lang="en-US" sz="4000" dirty="0" err="1"/>
              <a:t>Conclusie</a:t>
            </a:r>
            <a:r>
              <a:rPr lang="en-US" sz="4000" dirty="0"/>
              <a:t>:  </a:t>
            </a:r>
            <a:r>
              <a:rPr sz="4000" dirty="0" err="1"/>
              <a:t>Effectiviteit</a:t>
            </a:r>
            <a:r>
              <a:rPr sz="4000" dirty="0"/>
              <a:t> </a:t>
            </a:r>
            <a:r>
              <a:rPr sz="4000" dirty="0" err="1"/>
              <a:t>isolatie</a:t>
            </a:r>
            <a:r>
              <a:rPr sz="4000" dirty="0"/>
              <a:t> </a:t>
            </a:r>
          </a:p>
        </p:txBody>
      </p:sp>
      <p:sp>
        <p:nvSpPr>
          <p:cNvPr id="417" name="Slide Number"/>
          <p:cNvSpPr txBox="1">
            <a:spLocks noGrp="1"/>
          </p:cNvSpPr>
          <p:nvPr>
            <p:ph type="sldNum" sz="quarter" idx="2"/>
          </p:nvPr>
        </p:nvSpPr>
        <p:spPr>
          <a:xfrm>
            <a:off x="6251962" y="6413050"/>
            <a:ext cx="115416" cy="12311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t">
            <a:spAutoFit/>
          </a:bodyPr>
          <a:lstStyle>
            <a:lvl1pPr indent="12700" algn="l" defTabSz="554805">
              <a:lnSpc>
                <a:spcPct val="100000"/>
              </a:lnSpc>
              <a:spcBef>
                <a:spcPts val="0"/>
              </a:spcBef>
              <a:defRPr sz="800">
                <a:solidFill>
                  <a:srgbClr val="000000"/>
                </a:solidFill>
                <a:latin typeface="+mn-lt"/>
                <a:ea typeface="+mn-ea"/>
                <a:cs typeface="+mn-cs"/>
                <a:sym typeface="Ogilvy Sans"/>
              </a:defRPr>
            </a:lvl1pPr>
          </a:lstStyle>
          <a:p>
            <a:fld id="{86CB4B4D-7CA3-9044-876B-883B54F8677D}" type="slidenum">
              <a:rPr/>
              <a:t>20</a:t>
            </a:fld>
            <a:endParaRPr/>
          </a:p>
        </p:txBody>
      </p:sp>
      <p:sp>
        <p:nvSpPr>
          <p:cNvPr id="418" name="Tekstvak 1"/>
          <p:cNvSpPr txBox="1"/>
          <p:nvPr/>
        </p:nvSpPr>
        <p:spPr>
          <a:xfrm>
            <a:off x="340806" y="5797910"/>
            <a:ext cx="1608668" cy="7484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726" tIns="27726" rIns="27726" bIns="27726">
            <a:spAutoFit/>
          </a:bodyPr>
          <a:lstStyle/>
          <a:p>
            <a:pPr>
              <a:defRPr sz="1800">
                <a:latin typeface="Helvetica Neue"/>
                <a:ea typeface="Helvetica Neue"/>
                <a:cs typeface="Helvetica Neue"/>
                <a:sym typeface="Helvetica Neue"/>
              </a:defRPr>
            </a:pPr>
            <a:r>
              <a:rPr sz="900" err="1"/>
              <a:t>Motiuk</a:t>
            </a:r>
            <a:r>
              <a:rPr sz="900"/>
              <a:t> &amp; Blanchette 2001</a:t>
            </a:r>
            <a:endParaRPr lang="nl-NL" sz="900"/>
          </a:p>
          <a:p>
            <a:pPr>
              <a:defRPr sz="1800">
                <a:latin typeface="Helvetica Neue"/>
                <a:ea typeface="Helvetica Neue"/>
                <a:cs typeface="Helvetica Neue"/>
                <a:sym typeface="Helvetica Neue"/>
              </a:defRPr>
            </a:pPr>
            <a:r>
              <a:rPr lang="nl-NL" sz="900"/>
              <a:t>Morris, 2016</a:t>
            </a:r>
          </a:p>
          <a:p>
            <a:pPr>
              <a:defRPr sz="1800">
                <a:latin typeface="Helvetica Neue"/>
                <a:ea typeface="Helvetica Neue"/>
                <a:cs typeface="Helvetica Neue"/>
                <a:sym typeface="Helvetica Neue"/>
              </a:defRPr>
            </a:pPr>
            <a:r>
              <a:rPr lang="nl-NL" sz="900" err="1"/>
              <a:t>Lambreque</a:t>
            </a:r>
            <a:r>
              <a:rPr lang="nl-NL" sz="900"/>
              <a:t> &amp; Smith, 2019</a:t>
            </a:r>
          </a:p>
          <a:p>
            <a:pPr>
              <a:defRPr sz="1800">
                <a:latin typeface="Helvetica Neue"/>
                <a:ea typeface="Helvetica Neue"/>
                <a:cs typeface="Helvetica Neue"/>
                <a:sym typeface="Helvetica Neue"/>
              </a:defRPr>
            </a:pPr>
            <a:endParaRPr lang="nl-NL" sz="900"/>
          </a:p>
          <a:p>
            <a:pPr>
              <a:defRPr sz="1800">
                <a:latin typeface="Helvetica Neue"/>
                <a:ea typeface="Helvetica Neue"/>
                <a:cs typeface="Helvetica Neue"/>
                <a:sym typeface="Helvetica Neue"/>
              </a:defRPr>
            </a:pPr>
            <a:endParaRPr sz="900"/>
          </a:p>
        </p:txBody>
      </p:sp>
      <p:graphicFrame>
        <p:nvGraphicFramePr>
          <p:cNvPr id="420" name="Eenzame opsluiting zorgt niet voor afname wangedrag nadien…">
            <a:extLst>
              <a:ext uri="{FF2B5EF4-FFF2-40B4-BE49-F238E27FC236}">
                <a16:creationId xmlns:a16="http://schemas.microsoft.com/office/drawing/2014/main" id="{4EAE9EA6-8F3D-0AD6-7725-59128ABDFF0A}"/>
              </a:ext>
            </a:extLst>
          </p:cNvPr>
          <p:cNvGraphicFramePr/>
          <p:nvPr/>
        </p:nvGraphicFramePr>
        <p:xfrm>
          <a:off x="340806" y="2106211"/>
          <a:ext cx="8864156" cy="4306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2947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Eenzame opsluiting – effecten"/>
          <p:cNvSpPr txBox="1">
            <a:spLocks noGrp="1"/>
          </p:cNvSpPr>
          <p:nvPr>
            <p:ph type="body" sz="quarter" idx="1"/>
          </p:nvPr>
        </p:nvSpPr>
        <p:spPr>
          <a:xfrm>
            <a:off x="340806" y="288578"/>
            <a:ext cx="11232069" cy="740122"/>
          </a:xfrm>
          <a:prstGeom prst="rect">
            <a:avLst/>
          </a:prstGeom>
        </p:spPr>
        <p:txBody>
          <a:bodyPr>
            <a:normAutofit fontScale="62500" lnSpcReduction="20000"/>
          </a:bodyPr>
          <a:lstStyle/>
          <a:p>
            <a:pPr>
              <a:defRPr sz="7000">
                <a:latin typeface="Helvetica Neue Light"/>
                <a:ea typeface="Helvetica Neue Light"/>
                <a:cs typeface="Helvetica Neue Light"/>
                <a:sym typeface="Helvetica Neue Light"/>
              </a:defRPr>
            </a:pPr>
            <a:r>
              <a:rPr lang="nl-NL" dirty="0"/>
              <a:t>Regelgeving en toezicht bij ISO-plaatsing GGZ </a:t>
            </a:r>
          </a:p>
          <a:p>
            <a:pPr>
              <a:defRPr sz="7000">
                <a:latin typeface="Helvetica Neue Light"/>
                <a:ea typeface="Helvetica Neue Light"/>
                <a:cs typeface="Helvetica Neue Light"/>
                <a:sym typeface="Helvetica Neue Light"/>
              </a:defRPr>
            </a:pPr>
            <a:endParaRPr lang="nl-NL" dirty="0"/>
          </a:p>
        </p:txBody>
      </p:sp>
      <p:sp>
        <p:nvSpPr>
          <p:cNvPr id="401" name="Slide Number"/>
          <p:cNvSpPr txBox="1">
            <a:spLocks noGrp="1"/>
          </p:cNvSpPr>
          <p:nvPr>
            <p:ph type="sldNum" sz="quarter" idx="2"/>
          </p:nvPr>
        </p:nvSpPr>
        <p:spPr>
          <a:xfrm>
            <a:off x="6251962" y="6413050"/>
            <a:ext cx="115416" cy="12311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t">
            <a:spAutoFit/>
          </a:bodyPr>
          <a:lstStyle>
            <a:lvl1pPr indent="12700" algn="l" defTabSz="554805">
              <a:lnSpc>
                <a:spcPct val="100000"/>
              </a:lnSpc>
              <a:spcBef>
                <a:spcPts val="0"/>
              </a:spcBef>
              <a:defRPr sz="800">
                <a:solidFill>
                  <a:srgbClr val="000000"/>
                </a:solidFill>
                <a:latin typeface="+mn-lt"/>
                <a:ea typeface="+mn-ea"/>
                <a:cs typeface="+mn-cs"/>
                <a:sym typeface="Ogilvy Sans"/>
              </a:defRPr>
            </a:lvl1pPr>
          </a:lstStyle>
          <a:p>
            <a:fld id="{86CB4B4D-7CA3-9044-876B-883B54F8677D}" type="slidenum">
              <a:rPr lang="nl-NL"/>
              <a:t>21</a:t>
            </a:fld>
            <a:endParaRPr lang="nl-NL"/>
          </a:p>
        </p:txBody>
      </p:sp>
      <p:sp>
        <p:nvSpPr>
          <p:cNvPr id="402" name="Haney, 2003      Shalev, 2008…"/>
          <p:cNvSpPr txBox="1"/>
          <p:nvPr/>
        </p:nvSpPr>
        <p:spPr>
          <a:xfrm>
            <a:off x="306789" y="6093673"/>
            <a:ext cx="56058" cy="1944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7726" tIns="27726" rIns="27726" bIns="27726">
            <a:spAutoFit/>
          </a:bodyPr>
          <a:lstStyle/>
          <a:p>
            <a:pPr defTabSz="457200">
              <a:defRPr sz="1800" i="1">
                <a:latin typeface="Helvetica Neue"/>
                <a:ea typeface="Helvetica Neue"/>
                <a:cs typeface="Helvetica Neue"/>
                <a:sym typeface="Helvetica Neue"/>
              </a:defRPr>
            </a:pPr>
            <a:endParaRPr lang="nl-NL" sz="900"/>
          </a:p>
        </p:txBody>
      </p:sp>
      <p:graphicFrame>
        <p:nvGraphicFramePr>
          <p:cNvPr id="404" name="33% – 90% van gedetineerden in isolatie ervaart negatieve effecten…">
            <a:extLst>
              <a:ext uri="{FF2B5EF4-FFF2-40B4-BE49-F238E27FC236}">
                <a16:creationId xmlns:a16="http://schemas.microsoft.com/office/drawing/2014/main" id="{01A69E33-42E7-20EF-1686-83D16323478C}"/>
              </a:ext>
            </a:extLst>
          </p:cNvPr>
          <p:cNvGraphicFramePr/>
          <p:nvPr>
            <p:extLst>
              <p:ext uri="{D42A27DB-BD31-4B8C-83A1-F6EECF244321}">
                <p14:modId xmlns:p14="http://schemas.microsoft.com/office/powerpoint/2010/main" val="2937557732"/>
              </p:ext>
            </p:extLst>
          </p:nvPr>
        </p:nvGraphicFramePr>
        <p:xfrm>
          <a:off x="340806" y="1497435"/>
          <a:ext cx="10517695" cy="4915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105171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75D95-B3D8-AB26-39C1-64AA3770D7BA}"/>
              </a:ext>
            </a:extLst>
          </p:cNvPr>
          <p:cNvSpPr>
            <a:spLocks noGrp="1"/>
          </p:cNvSpPr>
          <p:nvPr>
            <p:ph type="title"/>
          </p:nvPr>
        </p:nvSpPr>
        <p:spPr/>
        <p:txBody>
          <a:bodyPr>
            <a:normAutofit/>
          </a:bodyPr>
          <a:lstStyle/>
          <a:p>
            <a:r>
              <a:rPr lang="en-US" b="1" dirty="0" err="1">
                <a:latin typeface="+mn-lt"/>
              </a:rPr>
              <a:t>Richtlijnen</a:t>
            </a:r>
            <a:r>
              <a:rPr lang="en-US" b="1" dirty="0">
                <a:latin typeface="+mn-lt"/>
              </a:rPr>
              <a:t> van </a:t>
            </a:r>
            <a:r>
              <a:rPr lang="en-US" b="1" dirty="0" err="1">
                <a:latin typeface="+mn-lt"/>
              </a:rPr>
              <a:t>internationale</a:t>
            </a:r>
            <a:r>
              <a:rPr lang="en-US" b="1" dirty="0">
                <a:latin typeface="+mn-lt"/>
              </a:rPr>
              <a:t> </a:t>
            </a:r>
            <a:r>
              <a:rPr lang="en-US" b="1" dirty="0" err="1">
                <a:latin typeface="+mn-lt"/>
              </a:rPr>
              <a:t>organisaties</a:t>
            </a:r>
            <a:endParaRPr lang="nl-NL" b="1" dirty="0">
              <a:latin typeface="+mn-lt"/>
            </a:endParaRPr>
          </a:p>
        </p:txBody>
      </p:sp>
      <p:sp>
        <p:nvSpPr>
          <p:cNvPr id="3" name="Tijdelijke aanduiding voor inhoud 2">
            <a:extLst>
              <a:ext uri="{FF2B5EF4-FFF2-40B4-BE49-F238E27FC236}">
                <a16:creationId xmlns:a16="http://schemas.microsoft.com/office/drawing/2014/main" id="{AD7AF3AF-75A0-BD73-F769-987978178F1C}"/>
              </a:ext>
            </a:extLst>
          </p:cNvPr>
          <p:cNvSpPr>
            <a:spLocks noGrp="1"/>
          </p:cNvSpPr>
          <p:nvPr>
            <p:ph sz="half" idx="1"/>
          </p:nvPr>
        </p:nvSpPr>
        <p:spPr/>
        <p:txBody>
          <a:bodyPr>
            <a:normAutofit/>
          </a:bodyPr>
          <a:lstStyle/>
          <a:p>
            <a:r>
              <a:rPr lang="nl-NL" sz="2800" b="1" kern="100" dirty="0">
                <a:effectLst/>
                <a:latin typeface="+mn-lt"/>
                <a:ea typeface="Aptos" panose="020B0004020202020204" pitchFamily="34" charset="0"/>
                <a:cs typeface="Times New Roman" panose="02020603050405020304" pitchFamily="18" charset="0"/>
              </a:rPr>
              <a:t>De Verenigde Naties </a:t>
            </a:r>
          </a:p>
          <a:p>
            <a:r>
              <a:rPr lang="nl-NL" sz="2800" b="1" kern="100" dirty="0">
                <a:effectLst/>
                <a:latin typeface="+mn-lt"/>
                <a:ea typeface="Aptos" panose="020B0004020202020204" pitchFamily="34" charset="0"/>
                <a:cs typeface="Times New Roman" panose="02020603050405020304" pitchFamily="18" charset="0"/>
              </a:rPr>
              <a:t>Wereldgezondheidsorganisatie (WHO)</a:t>
            </a:r>
          </a:p>
          <a:p>
            <a:r>
              <a:rPr lang="nl-NL" sz="2800" b="1" kern="100" dirty="0">
                <a:latin typeface="+mn-lt"/>
                <a:ea typeface="Aptos" panose="020B0004020202020204" pitchFamily="34" charset="0"/>
                <a:cs typeface="Times New Roman" panose="02020603050405020304" pitchFamily="18" charset="0"/>
              </a:rPr>
              <a:t>Europees Hof voor de rechten van de mens</a:t>
            </a:r>
          </a:p>
          <a:p>
            <a:r>
              <a:rPr lang="nl-NL" sz="2800" b="1" kern="100" dirty="0">
                <a:effectLst/>
                <a:latin typeface="+mn-lt"/>
                <a:ea typeface="Aptos" panose="020B0004020202020204" pitchFamily="34" charset="0"/>
                <a:cs typeface="Times New Roman" panose="02020603050405020304" pitchFamily="18" charset="0"/>
              </a:rPr>
              <a:t>Europees </a:t>
            </a:r>
            <a:r>
              <a:rPr lang="nl-NL" sz="2800" b="1" kern="100" dirty="0" err="1">
                <a:effectLst/>
                <a:latin typeface="+mn-lt"/>
                <a:ea typeface="Aptos" panose="020B0004020202020204" pitchFamily="34" charset="0"/>
                <a:cs typeface="Times New Roman" panose="02020603050405020304" pitchFamily="18" charset="0"/>
              </a:rPr>
              <a:t>Comite</a:t>
            </a:r>
            <a:r>
              <a:rPr lang="nl-NL" sz="2800" b="1" kern="100" dirty="0">
                <a:effectLst/>
                <a:latin typeface="+mn-lt"/>
                <a:ea typeface="Aptos" panose="020B0004020202020204" pitchFamily="34" charset="0"/>
                <a:cs typeface="Times New Roman" panose="02020603050405020304" pitchFamily="18" charset="0"/>
              </a:rPr>
              <a:t> voor de Preventie van Marteling (CPT)</a:t>
            </a:r>
            <a:endParaRPr lang="nl-NL" sz="2800" kern="100" dirty="0">
              <a:effectLst/>
              <a:latin typeface="+mn-lt"/>
              <a:ea typeface="Aptos" panose="020B0004020202020204" pitchFamily="34" charset="0"/>
              <a:cs typeface="Times New Roman" panose="02020603050405020304" pitchFamily="18" charset="0"/>
            </a:endParaRPr>
          </a:p>
          <a:p>
            <a:endParaRPr lang="nl-NL" dirty="0"/>
          </a:p>
        </p:txBody>
      </p:sp>
      <p:sp>
        <p:nvSpPr>
          <p:cNvPr id="4" name="Tijdelijke aanduiding voor inhoud 3">
            <a:extLst>
              <a:ext uri="{FF2B5EF4-FFF2-40B4-BE49-F238E27FC236}">
                <a16:creationId xmlns:a16="http://schemas.microsoft.com/office/drawing/2014/main" id="{EB6EC59A-5FC3-A0C1-5470-875DABDDD9A5}"/>
              </a:ext>
            </a:extLst>
          </p:cNvPr>
          <p:cNvSpPr>
            <a:spLocks noGrp="1"/>
          </p:cNvSpPr>
          <p:nvPr>
            <p:ph sz="half" idx="2"/>
          </p:nvPr>
        </p:nvSpPr>
        <p:spPr/>
        <p:txBody>
          <a:bodyPr>
            <a:normAutofit/>
          </a:bodyPr>
          <a:lstStyle/>
          <a:p>
            <a:endParaRPr lang="nl-NL" dirty="0"/>
          </a:p>
        </p:txBody>
      </p:sp>
    </p:spTree>
    <p:extLst>
      <p:ext uri="{BB962C8B-B14F-4D97-AF65-F5344CB8AC3E}">
        <p14:creationId xmlns:p14="http://schemas.microsoft.com/office/powerpoint/2010/main" val="567583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Eenzame opsluiting – effecten"/>
          <p:cNvSpPr txBox="1">
            <a:spLocks noGrp="1"/>
          </p:cNvSpPr>
          <p:nvPr>
            <p:ph type="body" sz="quarter" idx="1"/>
          </p:nvPr>
        </p:nvSpPr>
        <p:spPr>
          <a:xfrm>
            <a:off x="340806" y="288578"/>
            <a:ext cx="11232069" cy="740122"/>
          </a:xfrm>
          <a:prstGeom prst="rect">
            <a:avLst/>
          </a:prstGeom>
        </p:spPr>
        <p:txBody>
          <a:bodyPr>
            <a:normAutofit/>
          </a:bodyPr>
          <a:lstStyle/>
          <a:p>
            <a:pPr>
              <a:defRPr sz="7000">
                <a:latin typeface="Helvetica Neue Light"/>
                <a:ea typeface="Helvetica Neue Light"/>
                <a:cs typeface="Helvetica Neue Light"/>
                <a:sym typeface="Helvetica Neue Light"/>
              </a:defRPr>
            </a:pPr>
            <a:r>
              <a:rPr lang="nl-NL" sz="4800" dirty="0">
                <a:latin typeface="Aptos" panose="020B0004020202020204" pitchFamily="34" charset="0"/>
              </a:rPr>
              <a:t>European Prison Rules</a:t>
            </a:r>
          </a:p>
        </p:txBody>
      </p:sp>
      <p:sp>
        <p:nvSpPr>
          <p:cNvPr id="400" name="33% – 90% van gedetineerden in isolatie ervaart negatieve effecten…"/>
          <p:cNvSpPr txBox="1">
            <a:spLocks noGrp="1"/>
          </p:cNvSpPr>
          <p:nvPr>
            <p:ph type="body" sz="half" idx="13"/>
          </p:nvPr>
        </p:nvSpPr>
        <p:spPr>
          <a:xfrm>
            <a:off x="340806" y="1028700"/>
            <a:ext cx="11033168" cy="554072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wrap="square" lIns="55452" tIns="55452" rIns="55452" bIns="55452" rtlCol="0" anchor="t">
            <a:normAutofit/>
          </a:bodyPr>
          <a:lstStyle/>
          <a:p>
            <a:pPr marL="387350" indent="-387350" defTabSz="228600">
              <a:lnSpc>
                <a:spcPts val="2750"/>
              </a:lnSpc>
              <a:spcBef>
                <a:spcPts val="0"/>
              </a:spcBef>
              <a:defRPr sz="3700">
                <a:latin typeface="Helvetica Neue"/>
                <a:ea typeface="Helvetica Neue"/>
                <a:cs typeface="Helvetica Neue"/>
                <a:sym typeface="Helvetica Neue"/>
              </a:defRPr>
            </a:pPr>
            <a:r>
              <a:rPr lang="nl-NL" sz="2800" b="1" u="sng" dirty="0">
                <a:latin typeface="Aptos" panose="020B0004020202020204" pitchFamily="34" charset="0"/>
              </a:rPr>
              <a:t>European Prison Rules </a:t>
            </a:r>
            <a:r>
              <a:rPr lang="nl-NL" sz="2800" dirty="0">
                <a:latin typeface="Aptos" panose="020B0004020202020204" pitchFamily="34" charset="0"/>
              </a:rPr>
              <a:t>(revisie 2020) </a:t>
            </a:r>
          </a:p>
          <a:p>
            <a:pPr marL="387350" indent="-387350" defTabSz="228600">
              <a:lnSpc>
                <a:spcPts val="2750"/>
              </a:lnSpc>
              <a:spcBef>
                <a:spcPts val="0"/>
              </a:spcBef>
              <a:defRPr sz="3700">
                <a:latin typeface="Helvetica Neue"/>
                <a:ea typeface="Helvetica Neue"/>
                <a:cs typeface="Helvetica Neue"/>
                <a:sym typeface="Helvetica Neue"/>
              </a:defRPr>
            </a:pPr>
            <a:endParaRPr lang="nl-NL" sz="2800" dirty="0">
              <a:solidFill>
                <a:srgbClr val="FFFFFF">
                  <a:alpha val="60000"/>
                </a:srgbClr>
              </a:solidFill>
              <a:latin typeface="Aptos" panose="020B0004020202020204" pitchFamily="34" charset="0"/>
            </a:endParaRPr>
          </a:p>
          <a:p>
            <a:pPr marL="1200150" lvl="3" indent="-387350" defTabSz="228600">
              <a:lnSpc>
                <a:spcPts val="2750"/>
              </a:lnSpc>
              <a:spcBef>
                <a:spcPts val="0"/>
              </a:spcBef>
              <a:buFontTx/>
              <a:defRPr sz="3700">
                <a:latin typeface="Helvetica Neue"/>
                <a:ea typeface="Helvetica Neue"/>
                <a:cs typeface="Helvetica Neue"/>
                <a:sym typeface="Helvetica Neue"/>
              </a:defRPr>
            </a:pPr>
            <a:r>
              <a:rPr lang="nl-NL" sz="2800" b="1" u="sng" dirty="0">
                <a:latin typeface="Aptos" panose="020B0004020202020204" pitchFamily="34" charset="0"/>
              </a:rPr>
              <a:t>Strafisolatie </a:t>
            </a:r>
            <a:r>
              <a:rPr lang="nl-NL" sz="2800" dirty="0">
                <a:latin typeface="Aptos" panose="020B0004020202020204" pitchFamily="34" charset="0"/>
              </a:rPr>
              <a:t>max. 14 dagen, geen verlenging, herstel periode voordat nieuwe straf opgelegd wordt</a:t>
            </a:r>
          </a:p>
          <a:p>
            <a:pPr marL="1200150" lvl="3" indent="-387350" defTabSz="228600">
              <a:lnSpc>
                <a:spcPts val="2750"/>
              </a:lnSpc>
              <a:spcBef>
                <a:spcPts val="0"/>
              </a:spcBef>
              <a:buFontTx/>
              <a:defRPr sz="3700">
                <a:latin typeface="Helvetica Neue"/>
                <a:ea typeface="Helvetica Neue"/>
                <a:cs typeface="Helvetica Neue"/>
                <a:sym typeface="Helvetica Neue"/>
              </a:defRPr>
            </a:pPr>
            <a:endParaRPr lang="nl-NL" sz="2800" dirty="0">
              <a:solidFill>
                <a:srgbClr val="FFFFFF">
                  <a:alpha val="60000"/>
                </a:srgbClr>
              </a:solidFill>
              <a:latin typeface="Aptos" panose="020B0004020202020204" pitchFamily="34" charset="0"/>
            </a:endParaRPr>
          </a:p>
          <a:p>
            <a:pPr marL="1200150" lvl="3" indent="-387350" defTabSz="228600">
              <a:lnSpc>
                <a:spcPts val="2750"/>
              </a:lnSpc>
              <a:spcBef>
                <a:spcPts val="0"/>
              </a:spcBef>
              <a:buFontTx/>
              <a:defRPr sz="3700">
                <a:latin typeface="Helvetica Neue"/>
                <a:ea typeface="Helvetica Neue"/>
                <a:cs typeface="Helvetica Neue"/>
                <a:sym typeface="Helvetica Neue"/>
              </a:defRPr>
            </a:pPr>
            <a:r>
              <a:rPr lang="nl-NL" sz="2800" dirty="0">
                <a:latin typeface="Aptos" panose="020B0004020202020204" pitchFamily="34" charset="0"/>
              </a:rPr>
              <a:t>ISO langer dan 14 dagen beschouwt WHO als </a:t>
            </a:r>
            <a:r>
              <a:rPr lang="nl-NL" sz="2800" b="1" dirty="0">
                <a:solidFill>
                  <a:srgbClr val="FF0000"/>
                </a:solidFill>
                <a:latin typeface="Aptos" panose="020B0004020202020204" pitchFamily="34" charset="0"/>
              </a:rPr>
              <a:t>marteling</a:t>
            </a:r>
            <a:r>
              <a:rPr lang="nl-NL" sz="2800" dirty="0">
                <a:latin typeface="Aptos" panose="020B0004020202020204" pitchFamily="34" charset="0"/>
              </a:rPr>
              <a:t> (weigering MPC)</a:t>
            </a:r>
            <a:endParaRPr lang="nl-NL" sz="2800" dirty="0">
              <a:solidFill>
                <a:srgbClr val="FFFFFF">
                  <a:alpha val="60000"/>
                </a:srgbClr>
              </a:solidFill>
              <a:latin typeface="Aptos" panose="020B0004020202020204" pitchFamily="34" charset="0"/>
            </a:endParaRPr>
          </a:p>
          <a:p>
            <a:pPr marL="1200150" lvl="3" indent="-387350" defTabSz="228600">
              <a:lnSpc>
                <a:spcPts val="2750"/>
              </a:lnSpc>
              <a:spcBef>
                <a:spcPts val="0"/>
              </a:spcBef>
              <a:buFontTx/>
              <a:defRPr sz="3700">
                <a:latin typeface="Helvetica Neue"/>
                <a:ea typeface="Helvetica Neue"/>
                <a:cs typeface="Helvetica Neue"/>
                <a:sym typeface="Helvetica Neue"/>
              </a:defRPr>
            </a:pPr>
            <a:endParaRPr lang="nl-NL" sz="2800" dirty="0">
              <a:solidFill>
                <a:srgbClr val="FFFFFF">
                  <a:alpha val="60000"/>
                </a:srgbClr>
              </a:solidFill>
              <a:latin typeface="Aptos" panose="020B0004020202020204" pitchFamily="34" charset="0"/>
            </a:endParaRPr>
          </a:p>
          <a:p>
            <a:pPr marL="1200150" lvl="3" indent="-387350" defTabSz="228600">
              <a:lnSpc>
                <a:spcPts val="2750"/>
              </a:lnSpc>
              <a:spcBef>
                <a:spcPts val="0"/>
              </a:spcBef>
              <a:buFontTx/>
              <a:defRPr sz="3700">
                <a:latin typeface="Helvetica Neue"/>
                <a:ea typeface="Helvetica Neue"/>
                <a:cs typeface="Helvetica Neue"/>
                <a:sym typeface="Helvetica Neue"/>
              </a:defRPr>
            </a:pPr>
            <a:r>
              <a:rPr lang="nl-NL" sz="2800" b="1" u="sng" dirty="0">
                <a:latin typeface="Aptos" panose="020B0004020202020204" pitchFamily="34" charset="0"/>
              </a:rPr>
              <a:t>Ordemaatregel</a:t>
            </a:r>
            <a:r>
              <a:rPr lang="nl-NL" sz="2800" dirty="0">
                <a:latin typeface="Aptos" panose="020B0004020202020204" pitchFamily="34" charset="0"/>
              </a:rPr>
              <a:t> min. 2 uur sociaal zinvol contact naast sport en luchten.</a:t>
            </a:r>
            <a:r>
              <a:rPr lang="nl-NL" sz="2800" dirty="0">
                <a:solidFill>
                  <a:srgbClr val="FFFFFF">
                    <a:alpha val="60000"/>
                  </a:srgbClr>
                </a:solidFill>
                <a:latin typeface="Aptos" panose="020B0004020202020204" pitchFamily="34" charset="0"/>
              </a:rPr>
              <a:t> </a:t>
            </a:r>
            <a:r>
              <a:rPr lang="nl-NL" sz="2800" dirty="0">
                <a:latin typeface="Aptos" panose="020B0004020202020204" pitchFamily="34" charset="0"/>
              </a:rPr>
              <a:t>mag telkens weer opgelegd worden zonder pauze</a:t>
            </a:r>
            <a:endParaRPr lang="nl-NL" sz="2800" dirty="0">
              <a:solidFill>
                <a:srgbClr val="FFFFFF">
                  <a:alpha val="60000"/>
                </a:srgbClr>
              </a:solidFill>
              <a:latin typeface="Aptos" panose="020B0004020202020204" pitchFamily="34" charset="0"/>
            </a:endParaRPr>
          </a:p>
          <a:p>
            <a:pPr marL="935990" lvl="2" indent="-387350" defTabSz="228600">
              <a:lnSpc>
                <a:spcPts val="2750"/>
              </a:lnSpc>
              <a:spcBef>
                <a:spcPts val="0"/>
              </a:spcBef>
              <a:buFontTx/>
              <a:defRPr sz="3700">
                <a:latin typeface="Helvetica Neue"/>
                <a:ea typeface="Helvetica Neue"/>
                <a:cs typeface="Helvetica Neue"/>
                <a:sym typeface="Helvetica Neue"/>
              </a:defRPr>
            </a:pPr>
            <a:endParaRPr lang="nl-NL" sz="8000" dirty="0">
              <a:solidFill>
                <a:srgbClr val="FFFFFF">
                  <a:alpha val="60000"/>
                </a:srgbClr>
              </a:solidFill>
            </a:endParaRPr>
          </a:p>
          <a:p>
            <a:pPr defTabSz="228600">
              <a:lnSpc>
                <a:spcPts val="2750"/>
              </a:lnSpc>
              <a:spcBef>
                <a:spcPts val="0"/>
              </a:spcBef>
              <a:defRPr sz="3700">
                <a:latin typeface="Helvetica Neue"/>
                <a:ea typeface="Helvetica Neue"/>
                <a:cs typeface="Helvetica Neue"/>
                <a:sym typeface="Helvetica Neue"/>
              </a:defRPr>
            </a:pPr>
            <a:endParaRPr lang="nl-NL" sz="2700" dirty="0"/>
          </a:p>
        </p:txBody>
      </p:sp>
      <p:sp>
        <p:nvSpPr>
          <p:cNvPr id="401" name="Slide Number"/>
          <p:cNvSpPr txBox="1">
            <a:spLocks noGrp="1"/>
          </p:cNvSpPr>
          <p:nvPr>
            <p:ph type="sldNum" sz="quarter" idx="2"/>
          </p:nvPr>
        </p:nvSpPr>
        <p:spPr>
          <a:xfrm>
            <a:off x="6251962" y="6413050"/>
            <a:ext cx="115416" cy="1231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t">
            <a:spAutoFit/>
          </a:bodyPr>
          <a:lstStyle>
            <a:lvl1pPr indent="12700" algn="l" defTabSz="554805">
              <a:lnSpc>
                <a:spcPct val="100000"/>
              </a:lnSpc>
              <a:spcBef>
                <a:spcPts val="0"/>
              </a:spcBef>
              <a:defRPr sz="800">
                <a:solidFill>
                  <a:srgbClr val="000000"/>
                </a:solidFill>
                <a:latin typeface="+mn-lt"/>
                <a:ea typeface="+mn-ea"/>
                <a:cs typeface="+mn-cs"/>
                <a:sym typeface="Ogilvy Sans"/>
              </a:defRPr>
            </a:lvl1pPr>
          </a:lstStyle>
          <a:p>
            <a:fld id="{86CB4B4D-7CA3-9044-876B-883B54F8677D}" type="slidenum">
              <a:rPr lang="nl-NL"/>
              <a:t>23</a:t>
            </a:fld>
            <a:endParaRPr lang="nl-NL"/>
          </a:p>
        </p:txBody>
      </p:sp>
      <p:sp>
        <p:nvSpPr>
          <p:cNvPr id="402" name="Haney, 2003      Shalev, 2008…"/>
          <p:cNvSpPr txBox="1"/>
          <p:nvPr/>
        </p:nvSpPr>
        <p:spPr>
          <a:xfrm>
            <a:off x="306789" y="6093673"/>
            <a:ext cx="56058" cy="1944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726" tIns="27726" rIns="27726" bIns="27726">
            <a:spAutoFit/>
          </a:bodyPr>
          <a:lstStyle/>
          <a:p>
            <a:pPr defTabSz="457200">
              <a:defRPr sz="1800" i="1">
                <a:latin typeface="Helvetica Neue"/>
                <a:ea typeface="Helvetica Neue"/>
                <a:cs typeface="Helvetica Neue"/>
                <a:sym typeface="Helvetica Neue"/>
              </a:defRPr>
            </a:pPr>
            <a:endParaRPr lang="nl-NL" sz="900"/>
          </a:p>
        </p:txBody>
      </p:sp>
    </p:spTree>
    <p:extLst>
      <p:ext uri="{BB962C8B-B14F-4D97-AF65-F5344CB8AC3E}">
        <p14:creationId xmlns:p14="http://schemas.microsoft.com/office/powerpoint/2010/main" val="397062738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00">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400">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400">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40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 grpId="0" build="p" bldLvl="5"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7738583-F39E-034A-E29A-4E546CEF1686}"/>
              </a:ext>
            </a:extLst>
          </p:cNvPr>
          <p:cNvSpPr>
            <a:spLocks noGrp="1"/>
          </p:cNvSpPr>
          <p:nvPr>
            <p:ph type="body" sz="quarter" idx="1"/>
          </p:nvPr>
        </p:nvSpPr>
        <p:spPr>
          <a:xfrm>
            <a:off x="340806" y="288578"/>
            <a:ext cx="7457279" cy="1462456"/>
          </a:xfrm>
        </p:spPr>
        <p:txBody>
          <a:bodyPr>
            <a:normAutofit/>
          </a:bodyPr>
          <a:lstStyle/>
          <a:p>
            <a:r>
              <a:rPr lang="en-US" b="1" dirty="0"/>
              <a:t>Nationale </a:t>
            </a:r>
            <a:r>
              <a:rPr lang="en-US" b="1" dirty="0" err="1"/>
              <a:t>toezichtsorganen</a:t>
            </a:r>
            <a:endParaRPr lang="nl-NL" b="1" dirty="0"/>
          </a:p>
        </p:txBody>
      </p:sp>
      <p:sp>
        <p:nvSpPr>
          <p:cNvPr id="3" name="Tijdelijke aanduiding voor tekst 2">
            <a:extLst>
              <a:ext uri="{FF2B5EF4-FFF2-40B4-BE49-F238E27FC236}">
                <a16:creationId xmlns:a16="http://schemas.microsoft.com/office/drawing/2014/main" id="{C54EF3C8-FDE5-6201-7726-8E92F838A7B6}"/>
              </a:ext>
            </a:extLst>
          </p:cNvPr>
          <p:cNvSpPr>
            <a:spLocks noGrp="1"/>
          </p:cNvSpPr>
          <p:nvPr>
            <p:ph type="body" sz="half" idx="13"/>
          </p:nvPr>
        </p:nvSpPr>
        <p:spPr/>
        <p:txBody>
          <a:bodyPr>
            <a:normAutofit/>
          </a:bodyPr>
          <a:lstStyle/>
          <a:p>
            <a:pPr marL="457200" indent="-457200">
              <a:buFont typeface="Arial" panose="020B0604020202020204" pitchFamily="34" charset="0"/>
              <a:buChar char="•"/>
            </a:pPr>
            <a:r>
              <a:rPr lang="en-US" dirty="0" err="1">
                <a:latin typeface="Aptos" panose="020B0004020202020204" pitchFamily="34" charset="0"/>
              </a:rPr>
              <a:t>Inspectie</a:t>
            </a:r>
            <a:r>
              <a:rPr lang="en-US" dirty="0">
                <a:latin typeface="Aptos" panose="020B0004020202020204" pitchFamily="34" charset="0"/>
              </a:rPr>
              <a:t> </a:t>
            </a:r>
            <a:r>
              <a:rPr lang="en-US" dirty="0" err="1">
                <a:latin typeface="Aptos" panose="020B0004020202020204" pitchFamily="34" charset="0"/>
              </a:rPr>
              <a:t>Justitie</a:t>
            </a:r>
            <a:r>
              <a:rPr lang="en-US" dirty="0">
                <a:latin typeface="Aptos" panose="020B0004020202020204" pitchFamily="34" charset="0"/>
              </a:rPr>
              <a:t> en </a:t>
            </a:r>
            <a:r>
              <a:rPr lang="en-US" dirty="0" err="1">
                <a:latin typeface="Aptos" panose="020B0004020202020204" pitchFamily="34" charset="0"/>
              </a:rPr>
              <a:t>Veiligheid</a:t>
            </a:r>
            <a:endParaRPr lang="en-US" dirty="0">
              <a:latin typeface="Aptos" panose="020B0004020202020204" pitchFamily="34" charset="0"/>
            </a:endParaRPr>
          </a:p>
          <a:p>
            <a:pPr marL="457200" indent="-457200">
              <a:buFont typeface="Arial" panose="020B0604020202020204" pitchFamily="34" charset="0"/>
              <a:buChar char="•"/>
            </a:pPr>
            <a:r>
              <a:rPr lang="en-US" dirty="0" err="1">
                <a:latin typeface="Aptos" panose="020B0004020202020204" pitchFamily="34" charset="0"/>
              </a:rPr>
              <a:t>Commissie</a:t>
            </a:r>
            <a:r>
              <a:rPr lang="en-US" dirty="0">
                <a:latin typeface="Aptos" panose="020B0004020202020204" pitchFamily="34" charset="0"/>
              </a:rPr>
              <a:t> van </a:t>
            </a:r>
            <a:r>
              <a:rPr lang="en-US" dirty="0" err="1">
                <a:latin typeface="Aptos" panose="020B0004020202020204" pitchFamily="34" charset="0"/>
              </a:rPr>
              <a:t>Toezicht</a:t>
            </a:r>
            <a:endParaRPr lang="en-US" dirty="0">
              <a:latin typeface="Aptos" panose="020B0004020202020204" pitchFamily="34" charset="0"/>
            </a:endParaRPr>
          </a:p>
          <a:p>
            <a:pPr marL="457200" indent="-457200">
              <a:buFont typeface="Arial" panose="020B0604020202020204" pitchFamily="34" charset="0"/>
              <a:buChar char="•"/>
            </a:pPr>
            <a:r>
              <a:rPr lang="en-US" dirty="0">
                <a:latin typeface="Aptos" panose="020B0004020202020204" pitchFamily="34" charset="0"/>
              </a:rPr>
              <a:t>College </a:t>
            </a:r>
            <a:r>
              <a:rPr lang="en-US" dirty="0" err="1">
                <a:latin typeface="Aptos" panose="020B0004020202020204" pitchFamily="34" charset="0"/>
              </a:rPr>
              <a:t>voor</a:t>
            </a:r>
            <a:r>
              <a:rPr lang="en-US" dirty="0">
                <a:latin typeface="Aptos" panose="020B0004020202020204" pitchFamily="34" charset="0"/>
              </a:rPr>
              <a:t> de </a:t>
            </a:r>
            <a:r>
              <a:rPr lang="en-US" dirty="0" err="1">
                <a:latin typeface="Aptos" panose="020B0004020202020204" pitchFamily="34" charset="0"/>
              </a:rPr>
              <a:t>Rechten</a:t>
            </a:r>
            <a:r>
              <a:rPr lang="en-US" dirty="0">
                <a:latin typeface="Aptos" panose="020B0004020202020204" pitchFamily="34" charset="0"/>
              </a:rPr>
              <a:t> van de </a:t>
            </a:r>
            <a:r>
              <a:rPr lang="en-US" dirty="0" err="1">
                <a:latin typeface="Aptos" panose="020B0004020202020204" pitchFamily="34" charset="0"/>
              </a:rPr>
              <a:t>mens</a:t>
            </a:r>
            <a:r>
              <a:rPr lang="en-US" dirty="0">
                <a:latin typeface="Aptos" panose="020B0004020202020204" pitchFamily="34" charset="0"/>
              </a:rPr>
              <a:t> (NPM</a:t>
            </a:r>
            <a:r>
              <a:rPr lang="en-US" dirty="0"/>
              <a:t>)</a:t>
            </a:r>
          </a:p>
          <a:p>
            <a:pPr marL="457200" indent="-457200">
              <a:buFont typeface="Arial" panose="020B0604020202020204" pitchFamily="34" charset="0"/>
              <a:buChar char="•"/>
            </a:pPr>
            <a:endParaRPr lang="nl-NL" dirty="0"/>
          </a:p>
        </p:txBody>
      </p:sp>
      <p:sp>
        <p:nvSpPr>
          <p:cNvPr id="9" name="Tekstvak 8">
            <a:extLst>
              <a:ext uri="{FF2B5EF4-FFF2-40B4-BE49-F238E27FC236}">
                <a16:creationId xmlns:a16="http://schemas.microsoft.com/office/drawing/2014/main" id="{714FD222-E9B1-6A11-645E-F79FB728DD63}"/>
              </a:ext>
            </a:extLst>
          </p:cNvPr>
          <p:cNvSpPr txBox="1"/>
          <p:nvPr/>
        </p:nvSpPr>
        <p:spPr>
          <a:xfrm>
            <a:off x="5349304" y="2410894"/>
            <a:ext cx="6096000" cy="1174937"/>
          </a:xfrm>
          <a:prstGeom prst="rect">
            <a:avLst/>
          </a:prstGeom>
          <a:noFill/>
        </p:spPr>
        <p:txBody>
          <a:bodyPr wrap="square">
            <a:spAutoFit/>
          </a:bodyPr>
          <a:lstStyle/>
          <a:p>
            <a:pPr marL="723900" lvl="1" indent="-457200" defTabSz="228600">
              <a:lnSpc>
                <a:spcPts val="2750"/>
              </a:lnSpc>
              <a:spcBef>
                <a:spcPts val="0"/>
              </a:spcBef>
              <a:buFont typeface="Arial" panose="020B0604020202020204" pitchFamily="34" charset="0"/>
              <a:buChar char="•"/>
              <a:defRPr sz="3700">
                <a:latin typeface="Helvetica Neue"/>
                <a:ea typeface="Helvetica Neue"/>
                <a:cs typeface="Helvetica Neue"/>
                <a:sym typeface="Helvetica Neue"/>
              </a:defRPr>
            </a:pPr>
            <a:endParaRPr lang="nl-NL" sz="3000" dirty="0">
              <a:latin typeface="+mj-lt"/>
            </a:endParaRPr>
          </a:p>
          <a:p>
            <a:pPr marL="266700" lvl="1" defTabSz="228600">
              <a:lnSpc>
                <a:spcPts val="2750"/>
              </a:lnSpc>
              <a:spcBef>
                <a:spcPts val="0"/>
              </a:spcBef>
              <a:defRPr sz="3700">
                <a:latin typeface="Helvetica Neue"/>
                <a:ea typeface="Helvetica Neue"/>
                <a:cs typeface="Helvetica Neue"/>
                <a:sym typeface="Helvetica Neue"/>
              </a:defRPr>
            </a:pPr>
            <a:r>
              <a:rPr lang="nl-NL" sz="3000" dirty="0">
                <a:latin typeface="+mj-lt"/>
              </a:rPr>
              <a:t> </a:t>
            </a:r>
          </a:p>
          <a:p>
            <a:pPr marL="723900" lvl="1" indent="-457200" defTabSz="228600">
              <a:lnSpc>
                <a:spcPts val="2750"/>
              </a:lnSpc>
              <a:spcBef>
                <a:spcPts val="0"/>
              </a:spcBef>
              <a:buFont typeface="Arial" panose="020B0604020202020204" pitchFamily="34" charset="0"/>
              <a:buChar char="•"/>
              <a:defRPr sz="3700">
                <a:latin typeface="Helvetica Neue"/>
                <a:ea typeface="Helvetica Neue"/>
                <a:cs typeface="Helvetica Neue"/>
                <a:sym typeface="Helvetica Neue"/>
              </a:defRPr>
            </a:pPr>
            <a:endParaRPr lang="nl-NL" sz="3000" dirty="0">
              <a:latin typeface="+mj-lt"/>
            </a:endParaRPr>
          </a:p>
        </p:txBody>
      </p:sp>
    </p:spTree>
    <p:extLst>
      <p:ext uri="{BB962C8B-B14F-4D97-AF65-F5344CB8AC3E}">
        <p14:creationId xmlns:p14="http://schemas.microsoft.com/office/powerpoint/2010/main" val="89443318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7A9FBE-517B-C296-FDFD-5AB8EAEBC704}"/>
              </a:ext>
            </a:extLst>
          </p:cNvPr>
          <p:cNvSpPr>
            <a:spLocks noGrp="1"/>
          </p:cNvSpPr>
          <p:nvPr>
            <p:ph type="title"/>
          </p:nvPr>
        </p:nvSpPr>
        <p:spPr/>
        <p:txBody>
          <a:bodyPr/>
          <a:lstStyle/>
          <a:p>
            <a:r>
              <a:rPr lang="nl-NL" dirty="0"/>
              <a:t>Alternatieven voor isolatie?</a:t>
            </a:r>
          </a:p>
        </p:txBody>
      </p:sp>
      <p:sp>
        <p:nvSpPr>
          <p:cNvPr id="3" name="Tijdelijke aanduiding voor inhoud 2">
            <a:extLst>
              <a:ext uri="{FF2B5EF4-FFF2-40B4-BE49-F238E27FC236}">
                <a16:creationId xmlns:a16="http://schemas.microsoft.com/office/drawing/2014/main" id="{935E27EE-9F8D-DC51-F543-95B057A88AEB}"/>
              </a:ext>
            </a:extLst>
          </p:cNvPr>
          <p:cNvSpPr>
            <a:spLocks noGrp="1"/>
          </p:cNvSpPr>
          <p:nvPr>
            <p:ph idx="1"/>
          </p:nvPr>
        </p:nvSpPr>
        <p:spPr/>
        <p:txBody>
          <a:bodyPr>
            <a:normAutofit/>
          </a:bodyPr>
          <a:lstStyle/>
          <a:p>
            <a:r>
              <a:rPr lang="nl-NL" sz="2800" b="1" dirty="0"/>
              <a:t>Preventie!!!!!!!! Handelingsalternatieven aanbieden!</a:t>
            </a:r>
          </a:p>
          <a:p>
            <a:endParaRPr lang="nl-NL" dirty="0"/>
          </a:p>
          <a:p>
            <a:r>
              <a:rPr lang="nl-NL" dirty="0"/>
              <a:t>Als dan bijv. </a:t>
            </a:r>
            <a:r>
              <a:rPr lang="nl-NL" dirty="0" err="1"/>
              <a:t>good</a:t>
            </a:r>
            <a:r>
              <a:rPr lang="nl-NL" dirty="0"/>
              <a:t> </a:t>
            </a:r>
            <a:r>
              <a:rPr lang="nl-NL" dirty="0" err="1"/>
              <a:t>practises</a:t>
            </a:r>
            <a:r>
              <a:rPr lang="nl-NL" dirty="0"/>
              <a:t> door NPM geformuleerd</a:t>
            </a:r>
          </a:p>
          <a:p>
            <a:r>
              <a:rPr lang="nl-NL" dirty="0"/>
              <a:t>O.a. </a:t>
            </a:r>
          </a:p>
          <a:p>
            <a:pPr marL="285750" indent="-285750">
              <a:lnSpc>
                <a:spcPct val="100000"/>
              </a:lnSpc>
              <a:buFont typeface="Wingdings" panose="05000000000000000000" pitchFamily="2" charset="2"/>
              <a:buChar char="§"/>
            </a:pPr>
            <a:r>
              <a:rPr lang="en-US" dirty="0" err="1"/>
              <a:t>minimaal</a:t>
            </a:r>
            <a:r>
              <a:rPr lang="en-US" dirty="0"/>
              <a:t> 2 </a:t>
            </a:r>
            <a:r>
              <a:rPr lang="en-US" dirty="0" err="1"/>
              <a:t>uur</a:t>
            </a:r>
            <a:r>
              <a:rPr lang="en-US" dirty="0"/>
              <a:t> </a:t>
            </a:r>
            <a:r>
              <a:rPr lang="en-US" dirty="0" err="1"/>
              <a:t>betekenisvol</a:t>
            </a:r>
            <a:r>
              <a:rPr lang="en-US" dirty="0"/>
              <a:t>, </a:t>
            </a:r>
            <a:r>
              <a:rPr lang="en-US" dirty="0" err="1"/>
              <a:t>menselijk</a:t>
            </a:r>
            <a:r>
              <a:rPr lang="en-US" dirty="0"/>
              <a:t> contact </a:t>
            </a:r>
            <a:r>
              <a:rPr lang="en-US" dirty="0" err="1"/>
              <a:t>aan</a:t>
            </a:r>
            <a:r>
              <a:rPr lang="en-US" dirty="0"/>
              <a:t> </a:t>
            </a:r>
            <a:r>
              <a:rPr lang="en-US" dirty="0" err="1"/>
              <a:t>personen</a:t>
            </a:r>
            <a:r>
              <a:rPr lang="en-US" dirty="0"/>
              <a:t> in </a:t>
            </a:r>
            <a:r>
              <a:rPr lang="en-US" dirty="0" err="1"/>
              <a:t>afzondering</a:t>
            </a:r>
            <a:r>
              <a:rPr lang="en-US" dirty="0"/>
              <a:t> of </a:t>
            </a:r>
            <a:r>
              <a:rPr lang="en-US" dirty="0" err="1"/>
              <a:t>isolatie</a:t>
            </a:r>
            <a:endParaRPr lang="en-US" dirty="0"/>
          </a:p>
          <a:p>
            <a:pPr marL="285750" indent="-285750">
              <a:buFont typeface="Wingdings" panose="05000000000000000000" pitchFamily="2" charset="2"/>
              <a:buChar char="§"/>
            </a:pPr>
            <a:r>
              <a:rPr lang="nl-NL" dirty="0"/>
              <a:t>Eigen kleding kunnen dragen bij afzondering/isolatie, tenzij</a:t>
            </a:r>
          </a:p>
          <a:p>
            <a:pPr marL="285750" indent="-285750">
              <a:buFont typeface="Wingdings" panose="05000000000000000000" pitchFamily="2" charset="2"/>
              <a:buChar char="§"/>
            </a:pPr>
            <a:r>
              <a:rPr lang="nl-NL" dirty="0"/>
              <a:t>Materiële omstandigheden</a:t>
            </a:r>
          </a:p>
          <a:p>
            <a:pPr marL="285750" indent="-285750">
              <a:lnSpc>
                <a:spcPct val="100000"/>
              </a:lnSpc>
              <a:buFont typeface="Wingdings" panose="05000000000000000000" pitchFamily="2" charset="2"/>
              <a:buChar char="§"/>
            </a:pPr>
            <a:endParaRPr lang="en-US" dirty="0"/>
          </a:p>
          <a:p>
            <a:pPr marL="285750" indent="-285750">
              <a:lnSpc>
                <a:spcPct val="100000"/>
              </a:lnSpc>
              <a:buFont typeface="Wingdings" panose="05000000000000000000" pitchFamily="2" charset="2"/>
              <a:buChar char="§"/>
            </a:pPr>
            <a:endParaRPr lang="en-US" dirty="0"/>
          </a:p>
          <a:p>
            <a:pPr marL="180000" lvl="1" indent="0">
              <a:lnSpc>
                <a:spcPct val="100000"/>
              </a:lnSpc>
              <a:buNone/>
            </a:pPr>
            <a:endParaRPr lang="en-US" dirty="0"/>
          </a:p>
          <a:p>
            <a:endParaRPr lang="nl-NL" dirty="0"/>
          </a:p>
        </p:txBody>
      </p:sp>
    </p:spTree>
    <p:extLst>
      <p:ext uri="{BB962C8B-B14F-4D97-AF65-F5344CB8AC3E}">
        <p14:creationId xmlns:p14="http://schemas.microsoft.com/office/powerpoint/2010/main" val="1715333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76425" y="1263650"/>
            <a:ext cx="8229600" cy="571500"/>
          </a:xfrm>
        </p:spPr>
        <p:txBody>
          <a:bodyPr wrap="square" anchor="t">
            <a:normAutofit fontScale="90000"/>
          </a:bodyPr>
          <a:lstStyle/>
          <a:p>
            <a:r>
              <a:rPr lang="nl-NL" b="1" dirty="0"/>
              <a:t>Voorbeelden uit de praktijk (DJI)</a:t>
            </a:r>
          </a:p>
        </p:txBody>
      </p:sp>
      <p:sp>
        <p:nvSpPr>
          <p:cNvPr id="4" name="Tijdelijke aanduiding voor dianummer 3"/>
          <p:cNvSpPr>
            <a:spLocks noGrp="1"/>
          </p:cNvSpPr>
          <p:nvPr>
            <p:ph type="sldNum" sz="quarter" idx="10"/>
          </p:nvPr>
        </p:nvSpPr>
        <p:spPr>
          <a:xfrm>
            <a:off x="1897065" y="6376988"/>
            <a:ext cx="712787" cy="360362"/>
          </a:xfrm>
        </p:spPr>
        <p:txBody>
          <a:bodyPr wrap="square" anchor="t">
            <a:normAutofit/>
          </a:bodyPr>
          <a:lstStyle/>
          <a:p>
            <a:pPr>
              <a:spcAft>
                <a:spcPts val="600"/>
              </a:spcAft>
            </a:pPr>
            <a:fld id="{BF5B5DF7-635F-4D78-8237-DA456A2371F3}" type="slidenum">
              <a:rPr lang="nl-NL" altLang="nl-NL" smtClean="0"/>
              <a:pPr>
                <a:spcAft>
                  <a:spcPts val="600"/>
                </a:spcAft>
              </a:pPr>
              <a:t>26</a:t>
            </a:fld>
            <a:endParaRPr lang="nl-NL" altLang="nl-NL" dirty="0"/>
          </a:p>
        </p:txBody>
      </p:sp>
      <p:sp>
        <p:nvSpPr>
          <p:cNvPr id="7" name="Tijdelijke aanduiding voor inhoud 6"/>
          <p:cNvSpPr>
            <a:spLocks noGrp="1"/>
          </p:cNvSpPr>
          <p:nvPr>
            <p:ph idx="1"/>
          </p:nvPr>
        </p:nvSpPr>
        <p:spPr/>
        <p:txBody>
          <a:bodyPr>
            <a:normAutofit lnSpcReduction="10000"/>
          </a:bodyPr>
          <a:lstStyle/>
          <a:p>
            <a:pPr marL="285750" indent="-285750">
              <a:buFont typeface="Arial" panose="020B0604020202020204" pitchFamily="34" charset="0"/>
              <a:buChar char="•"/>
            </a:pPr>
            <a:r>
              <a:rPr lang="nl-NL" dirty="0"/>
              <a:t>Wijzigen van de sanctie (in isolatie of afzondering in de eigen leefomgeving)?</a:t>
            </a:r>
          </a:p>
          <a:p>
            <a:pPr marL="285750" indent="-285750">
              <a:buFont typeface="Arial" panose="020B0604020202020204" pitchFamily="34" charset="0"/>
              <a:buChar char="•"/>
            </a:pPr>
            <a:r>
              <a:rPr lang="nl-NL"/>
              <a:t>Rekening houden met </a:t>
            </a:r>
            <a:r>
              <a:rPr lang="nl-NL" dirty="0"/>
              <a:t>de duur.</a:t>
            </a:r>
          </a:p>
          <a:p>
            <a:pPr marL="285750" indent="-285750">
              <a:buFont typeface="Arial" panose="020B0604020202020204" pitchFamily="34" charset="0"/>
              <a:buChar char="•"/>
            </a:pPr>
            <a:r>
              <a:rPr lang="nl-NL" dirty="0"/>
              <a:t>(Gedeeltelijke) deelname aan het dagprogramma?</a:t>
            </a:r>
          </a:p>
          <a:p>
            <a:pPr marL="285750" indent="-285750">
              <a:buFont typeface="Arial" panose="020B0604020202020204" pitchFamily="34" charset="0"/>
              <a:buChar char="•"/>
            </a:pPr>
            <a:r>
              <a:rPr lang="nl-NL" dirty="0"/>
              <a:t>Toepassen met voorwaarden in de sanctie, </a:t>
            </a:r>
            <a:r>
              <a:rPr lang="nl-NL" dirty="0" err="1"/>
              <a:t>rekeninghoudend</a:t>
            </a:r>
            <a:r>
              <a:rPr lang="nl-NL" dirty="0"/>
              <a:t> met herstel (gedetineerde, betrokkene en organisatie). </a:t>
            </a:r>
          </a:p>
          <a:p>
            <a:pPr marL="285750" indent="-285750">
              <a:buFont typeface="Arial" panose="020B0604020202020204" pitchFamily="34" charset="0"/>
              <a:buChar char="•"/>
            </a:pPr>
            <a:r>
              <a:rPr lang="nl-NL" dirty="0"/>
              <a:t>Houdt oog voor het punitief karakter door een combinatie tussen het penitentiair en strafrecht. </a:t>
            </a:r>
          </a:p>
          <a:p>
            <a:pPr marL="285750" indent="-285750">
              <a:buFont typeface="Arial" panose="020B0604020202020204" pitchFamily="34" charset="0"/>
              <a:buChar char="•"/>
            </a:pPr>
            <a:r>
              <a:rPr lang="nl-NL" dirty="0"/>
              <a:t>Houdt rekening met (on)mogelijkheden van het gebouw. </a:t>
            </a:r>
          </a:p>
          <a:p>
            <a:pPr marL="285750" indent="-285750">
              <a:buFont typeface="Arial" panose="020B0604020202020204" pitchFamily="34" charset="0"/>
              <a:buChar char="•"/>
            </a:pPr>
            <a:r>
              <a:rPr lang="nl-NL"/>
              <a:t>Periodieke </a:t>
            </a:r>
            <a:r>
              <a:rPr lang="nl-NL" dirty="0"/>
              <a:t>bespreking van </a:t>
            </a:r>
            <a:r>
              <a:rPr lang="nl-NL"/>
              <a:t>de resultaten. </a:t>
            </a:r>
            <a:endParaRPr lang="nl-NL" dirty="0"/>
          </a:p>
          <a:p>
            <a:r>
              <a:rPr lang="nl-NL" dirty="0"/>
              <a:t> </a:t>
            </a:r>
          </a:p>
        </p:txBody>
      </p:sp>
    </p:spTree>
    <p:extLst>
      <p:ext uri="{BB962C8B-B14F-4D97-AF65-F5344CB8AC3E}">
        <p14:creationId xmlns:p14="http://schemas.microsoft.com/office/powerpoint/2010/main" val="2475770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68C085-A596-83D5-4DFE-7B20104D2601}"/>
              </a:ext>
            </a:extLst>
          </p:cNvPr>
          <p:cNvSpPr>
            <a:spLocks noGrp="1"/>
          </p:cNvSpPr>
          <p:nvPr>
            <p:ph type="title"/>
          </p:nvPr>
        </p:nvSpPr>
        <p:spPr/>
        <p:txBody>
          <a:bodyPr/>
          <a:lstStyle/>
          <a:p>
            <a:r>
              <a:rPr lang="nl-NL" b="1" dirty="0"/>
              <a:t>Wat heeft werkgroep gedaan? Ontwikkelingen?</a:t>
            </a:r>
          </a:p>
        </p:txBody>
      </p:sp>
      <p:sp>
        <p:nvSpPr>
          <p:cNvPr id="3" name="Tijdelijke aanduiding voor inhoud 2">
            <a:extLst>
              <a:ext uri="{FF2B5EF4-FFF2-40B4-BE49-F238E27FC236}">
                <a16:creationId xmlns:a16="http://schemas.microsoft.com/office/drawing/2014/main" id="{D928734B-0640-3132-2C48-01B040EAEDDD}"/>
              </a:ext>
            </a:extLst>
          </p:cNvPr>
          <p:cNvSpPr>
            <a:spLocks noGrp="1"/>
          </p:cNvSpPr>
          <p:nvPr>
            <p:ph idx="1"/>
          </p:nvPr>
        </p:nvSpPr>
        <p:spPr/>
        <p:txBody>
          <a:bodyPr>
            <a:normAutofit/>
          </a:bodyPr>
          <a:lstStyle/>
          <a:p>
            <a:r>
              <a:rPr lang="nl-NL" sz="2800" b="1" dirty="0">
                <a:latin typeface="+mn-lt"/>
              </a:rPr>
              <a:t>Bezoek aan Inspectie Gezondheid en Jeugdbescherming (IGJ)</a:t>
            </a:r>
          </a:p>
          <a:p>
            <a:r>
              <a:rPr lang="nl-NL" sz="2800" b="1" dirty="0">
                <a:latin typeface="+mn-lt"/>
              </a:rPr>
              <a:t>Bezoek </a:t>
            </a:r>
            <a:r>
              <a:rPr lang="nl-NL" sz="2800" b="1" dirty="0" err="1">
                <a:latin typeface="+mn-lt"/>
              </a:rPr>
              <a:t>aanCollege</a:t>
            </a:r>
            <a:r>
              <a:rPr lang="nl-NL" sz="2800" b="1" dirty="0">
                <a:latin typeface="+mn-lt"/>
              </a:rPr>
              <a:t> voor de Rechten van de Mens (NPM)</a:t>
            </a:r>
          </a:p>
          <a:p>
            <a:r>
              <a:rPr lang="nl-NL" sz="2800" b="1" dirty="0">
                <a:latin typeface="+mn-lt"/>
              </a:rPr>
              <a:t>Campagnetekst voorbereid met Marieke de Ridder</a:t>
            </a:r>
          </a:p>
          <a:p>
            <a:r>
              <a:rPr lang="nl-NL" sz="2800" b="1" dirty="0">
                <a:latin typeface="+mn-lt"/>
              </a:rPr>
              <a:t>Workshop DC Rotterdam</a:t>
            </a:r>
          </a:p>
          <a:p>
            <a:r>
              <a:rPr lang="nl-NL" sz="2800" b="1" dirty="0">
                <a:latin typeface="+mn-lt"/>
              </a:rPr>
              <a:t>Workshop PI Almelo</a:t>
            </a:r>
          </a:p>
          <a:p>
            <a:endParaRPr lang="nl-NL" dirty="0"/>
          </a:p>
        </p:txBody>
      </p:sp>
    </p:spTree>
    <p:extLst>
      <p:ext uri="{BB962C8B-B14F-4D97-AF65-F5344CB8AC3E}">
        <p14:creationId xmlns:p14="http://schemas.microsoft.com/office/powerpoint/2010/main" val="3808760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F983C-E7C2-0257-E7DD-678DAE5FD57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0DBAD2-8F3B-2540-ACC5-F93A6138E1A4}"/>
              </a:ext>
            </a:extLst>
          </p:cNvPr>
          <p:cNvSpPr>
            <a:spLocks noGrp="1"/>
          </p:cNvSpPr>
          <p:nvPr>
            <p:ph type="title"/>
          </p:nvPr>
        </p:nvSpPr>
        <p:spPr/>
        <p:txBody>
          <a:bodyPr/>
          <a:lstStyle/>
          <a:p>
            <a:r>
              <a:rPr lang="nl-NL" b="1" dirty="0"/>
              <a:t>Wat heeft werkgroep gedaan? Ontwikkelingen? (2)</a:t>
            </a:r>
          </a:p>
        </p:txBody>
      </p:sp>
      <p:sp>
        <p:nvSpPr>
          <p:cNvPr id="3" name="Tijdelijke aanduiding voor inhoud 2">
            <a:extLst>
              <a:ext uri="{FF2B5EF4-FFF2-40B4-BE49-F238E27FC236}">
                <a16:creationId xmlns:a16="http://schemas.microsoft.com/office/drawing/2014/main" id="{844F2FEE-9990-654C-0C1C-661E0F98ED2F}"/>
              </a:ext>
            </a:extLst>
          </p:cNvPr>
          <p:cNvSpPr>
            <a:spLocks noGrp="1"/>
          </p:cNvSpPr>
          <p:nvPr>
            <p:ph idx="1"/>
          </p:nvPr>
        </p:nvSpPr>
        <p:spPr/>
        <p:txBody>
          <a:bodyPr>
            <a:normAutofit/>
          </a:bodyPr>
          <a:lstStyle/>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nl-NL" sz="2800" b="1" i="0" u="none" strike="noStrike" kern="1200" cap="none" spc="0" normalizeH="0" baseline="0" noProof="0" dirty="0">
                <a:ln>
                  <a:noFill/>
                </a:ln>
                <a:solidFill>
                  <a:prstClr val="white"/>
                </a:solidFill>
                <a:effectLst/>
                <a:uLnTx/>
                <a:uFillTx/>
                <a:latin typeface="Century Gothic" panose="020B0502020202020204"/>
                <a:ea typeface="+mj-ea"/>
                <a:cs typeface="+mj-cs"/>
              </a:rPr>
              <a:t>Onderzoek </a:t>
            </a:r>
            <a:r>
              <a:rPr kumimoji="0" lang="nl-NL" sz="2800" b="1" i="0" u="none" strike="noStrike" kern="1200" cap="none" spc="0" normalizeH="0" baseline="0" noProof="0" dirty="0" err="1">
                <a:ln>
                  <a:noFill/>
                </a:ln>
                <a:solidFill>
                  <a:prstClr val="white"/>
                </a:solidFill>
                <a:effectLst/>
                <a:uLnTx/>
                <a:uFillTx/>
                <a:latin typeface="Century Gothic" panose="020B0502020202020204"/>
                <a:ea typeface="+mj-ea"/>
                <a:cs typeface="+mj-cs"/>
              </a:rPr>
              <a:t>Shalev</a:t>
            </a:r>
            <a:r>
              <a:rPr kumimoji="0" lang="nl-NL" sz="2800" b="1" i="0" u="none" strike="noStrike" kern="1200" cap="none" spc="0" normalizeH="0" baseline="0" noProof="0" dirty="0">
                <a:ln>
                  <a:noFill/>
                </a:ln>
                <a:solidFill>
                  <a:prstClr val="white"/>
                </a:solidFill>
                <a:effectLst/>
                <a:uLnTx/>
                <a:uFillTx/>
                <a:latin typeface="Century Gothic" panose="020B0502020202020204"/>
                <a:ea typeface="+mj-ea"/>
                <a:cs typeface="+mj-cs"/>
              </a:rPr>
              <a:t> naar isolatie in gevangeniswezen, werkgroep van DJI opgezet</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nl-NL" sz="2800" b="1" i="0" u="none" strike="noStrike" kern="1200" cap="none" spc="0" normalizeH="0" baseline="0" noProof="0" dirty="0">
                <a:ln>
                  <a:noFill/>
                </a:ln>
                <a:solidFill>
                  <a:prstClr val="white"/>
                </a:solidFill>
                <a:effectLst/>
                <a:uLnTx/>
                <a:uFillTx/>
                <a:latin typeface="Century Gothic" panose="020B0502020202020204"/>
                <a:ea typeface="+mj-ea"/>
                <a:cs typeface="+mj-cs"/>
              </a:rPr>
              <a:t>6 november 2025- symposium Isolatie: Minder, korter en humaner… Hoe dan?</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nl-NL" sz="2800" b="1" i="0" u="none" strike="noStrike" kern="1200" cap="none" spc="0" normalizeH="0" baseline="0" noProof="0" dirty="0">
                <a:ln>
                  <a:noFill/>
                </a:ln>
                <a:solidFill>
                  <a:prstClr val="white"/>
                </a:solidFill>
                <a:effectLst/>
                <a:uLnTx/>
                <a:uFillTx/>
                <a:latin typeface="Century Gothic" panose="020B0502020202020204"/>
                <a:ea typeface="+mj-ea"/>
                <a:cs typeface="+mj-cs"/>
              </a:rPr>
              <a:t>Artikel in Sancties maart 2026</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nl-NL" sz="2800" b="1" i="0" u="none" strike="noStrike" kern="1200" cap="none" spc="0" normalizeH="0" baseline="0" noProof="0" dirty="0">
                <a:ln>
                  <a:noFill/>
                </a:ln>
                <a:solidFill>
                  <a:prstClr val="white"/>
                </a:solidFill>
                <a:effectLst/>
                <a:uLnTx/>
                <a:uFillTx/>
                <a:latin typeface="Century Gothic" panose="020B0502020202020204"/>
                <a:ea typeface="+mj-ea"/>
                <a:cs typeface="+mj-cs"/>
              </a:rPr>
              <a:t>Per mei 2026 door </a:t>
            </a:r>
            <a:r>
              <a:rPr kumimoji="0" lang="nl-NL" sz="2800" b="1" i="0" u="none" strike="noStrike" kern="1200" cap="none" spc="0" normalizeH="0" baseline="0" noProof="0" dirty="0" err="1">
                <a:ln>
                  <a:noFill/>
                </a:ln>
                <a:solidFill>
                  <a:prstClr val="white"/>
                </a:solidFill>
                <a:effectLst/>
                <a:uLnTx/>
                <a:uFillTx/>
                <a:latin typeface="Century Gothic" panose="020B0502020202020204"/>
                <a:ea typeface="+mj-ea"/>
                <a:cs typeface="+mj-cs"/>
              </a:rPr>
              <a:t>Astare</a:t>
            </a:r>
            <a:r>
              <a:rPr kumimoji="0" lang="nl-NL" sz="2800" b="1" i="0" u="none" strike="noStrike" kern="1200" cap="none" spc="0" normalizeH="0" baseline="0" noProof="0" dirty="0">
                <a:ln>
                  <a:noFill/>
                </a:ln>
                <a:solidFill>
                  <a:prstClr val="white"/>
                </a:solidFill>
                <a:effectLst/>
                <a:uLnTx/>
                <a:uFillTx/>
                <a:latin typeface="Century Gothic" panose="020B0502020202020204"/>
                <a:ea typeface="+mj-ea"/>
                <a:cs typeface="+mj-cs"/>
              </a:rPr>
              <a:t> workshopaanbod bij DJI over schadelijkheid isolatie en alternatieven</a:t>
            </a:r>
          </a:p>
          <a:p>
            <a:endParaRPr lang="nl-NL" dirty="0"/>
          </a:p>
        </p:txBody>
      </p:sp>
    </p:spTree>
    <p:extLst>
      <p:ext uri="{BB962C8B-B14F-4D97-AF65-F5344CB8AC3E}">
        <p14:creationId xmlns:p14="http://schemas.microsoft.com/office/powerpoint/2010/main" val="3193885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CBC726-BCB1-B016-C6DC-321C6306C8A1}"/>
              </a:ext>
            </a:extLst>
          </p:cNvPr>
          <p:cNvSpPr>
            <a:spLocks noGrp="1"/>
          </p:cNvSpPr>
          <p:nvPr>
            <p:ph type="title"/>
          </p:nvPr>
        </p:nvSpPr>
        <p:spPr/>
        <p:txBody>
          <a:bodyPr/>
          <a:lstStyle/>
          <a:p>
            <a:r>
              <a:rPr lang="nl-NL" b="1" dirty="0"/>
              <a:t>Vragen? Uitwisseling</a:t>
            </a:r>
            <a:br>
              <a:rPr lang="nl-NL" dirty="0"/>
            </a:br>
            <a:br>
              <a:rPr lang="nl-NL" dirty="0"/>
            </a:br>
            <a:endParaRPr lang="nl-NL" dirty="0"/>
          </a:p>
        </p:txBody>
      </p:sp>
      <p:sp>
        <p:nvSpPr>
          <p:cNvPr id="3" name="Tijdelijke aanduiding voor inhoud 2">
            <a:extLst>
              <a:ext uri="{FF2B5EF4-FFF2-40B4-BE49-F238E27FC236}">
                <a16:creationId xmlns:a16="http://schemas.microsoft.com/office/drawing/2014/main" id="{1A6D3DC6-9CBB-494F-89AD-F2BEFD202621}"/>
              </a:ext>
            </a:extLst>
          </p:cNvPr>
          <p:cNvSpPr>
            <a:spLocks noGrp="1"/>
          </p:cNvSpPr>
          <p:nvPr>
            <p:ph idx="1"/>
          </p:nvPr>
        </p:nvSpPr>
        <p:spPr>
          <a:xfrm>
            <a:off x="452783" y="1732878"/>
            <a:ext cx="8946541" cy="4195481"/>
          </a:xfrm>
        </p:spPr>
        <p:txBody>
          <a:bodyPr/>
          <a:lstStyle/>
          <a:p>
            <a:endParaRPr lang="nl-NL" dirty="0"/>
          </a:p>
          <a:p>
            <a:endParaRPr lang="nl-NL" dirty="0"/>
          </a:p>
          <a:p>
            <a:r>
              <a:rPr lang="nl-NL" dirty="0"/>
              <a:t>Dank voor uw aandacht!</a:t>
            </a:r>
          </a:p>
        </p:txBody>
      </p:sp>
    </p:spTree>
    <p:extLst>
      <p:ext uri="{BB962C8B-B14F-4D97-AF65-F5344CB8AC3E}">
        <p14:creationId xmlns:p14="http://schemas.microsoft.com/office/powerpoint/2010/main" val="408801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5E3D54-3996-7B74-C765-7C39BC754F65}"/>
              </a:ext>
            </a:extLst>
          </p:cNvPr>
          <p:cNvSpPr>
            <a:spLocks noGrp="1"/>
          </p:cNvSpPr>
          <p:nvPr>
            <p:ph type="title"/>
          </p:nvPr>
        </p:nvSpPr>
        <p:spPr/>
        <p:txBody>
          <a:bodyPr/>
          <a:lstStyle/>
          <a:p>
            <a:r>
              <a:rPr lang="nl-NL" dirty="0"/>
              <a:t>Leden werkgroep JWS</a:t>
            </a:r>
          </a:p>
        </p:txBody>
      </p:sp>
      <p:sp>
        <p:nvSpPr>
          <p:cNvPr id="3" name="Tijdelijke aanduiding voor inhoud 2">
            <a:extLst>
              <a:ext uri="{FF2B5EF4-FFF2-40B4-BE49-F238E27FC236}">
                <a16:creationId xmlns:a16="http://schemas.microsoft.com/office/drawing/2014/main" id="{D0EF8AE9-DB70-5329-B680-7ECA83F37079}"/>
              </a:ext>
            </a:extLst>
          </p:cNvPr>
          <p:cNvSpPr>
            <a:spLocks noGrp="1"/>
          </p:cNvSpPr>
          <p:nvPr>
            <p:ph idx="1"/>
          </p:nvPr>
        </p:nvSpPr>
        <p:spPr/>
        <p:txBody>
          <a:bodyPr/>
          <a:lstStyle/>
          <a:p>
            <a:pPr algn="l">
              <a:buFont typeface="Arial" panose="020B0604020202020204" pitchFamily="34" charset="0"/>
              <a:buChar char="•"/>
            </a:pPr>
            <a:r>
              <a:rPr lang="nl-NL" b="0" i="0" u="sng" dirty="0">
                <a:effectLst/>
                <a:latin typeface="verdana" panose="020B0604030504040204" pitchFamily="34" charset="0"/>
              </a:rPr>
              <a:t>Thomas Rinne</a:t>
            </a:r>
            <a:r>
              <a:rPr lang="nl-NL" b="0" i="0" dirty="0">
                <a:effectLst/>
                <a:latin typeface="verdana" panose="020B0604030504040204" pitchFamily="34" charset="0"/>
              </a:rPr>
              <a:t>, psychiater, NVvP,  Comité van Advies JWS</a:t>
            </a:r>
          </a:p>
          <a:p>
            <a:pPr algn="l">
              <a:buFont typeface="Arial" panose="020B0604020202020204" pitchFamily="34" charset="0"/>
              <a:buChar char="•"/>
            </a:pPr>
            <a:r>
              <a:rPr lang="nl-NL" b="0" i="0" u="sng" dirty="0">
                <a:effectLst/>
                <a:latin typeface="verdana" panose="020B0604030504040204" pitchFamily="34" charset="0"/>
              </a:rPr>
              <a:t>Imma van Galen</a:t>
            </a:r>
            <a:r>
              <a:rPr lang="nl-NL" b="0" i="0" dirty="0">
                <a:effectLst/>
                <a:latin typeface="verdana" panose="020B0604030504040204" pitchFamily="34" charset="0"/>
              </a:rPr>
              <a:t>, psychiater, NVvP</a:t>
            </a:r>
          </a:p>
          <a:p>
            <a:pPr algn="l">
              <a:buFont typeface="Arial" panose="020B0604020202020204" pitchFamily="34" charset="0"/>
              <a:buChar char="•"/>
            </a:pPr>
            <a:r>
              <a:rPr lang="nl-NL" b="0" i="0" u="sng" dirty="0">
                <a:effectLst/>
                <a:latin typeface="verdana" panose="020B0604030504040204" pitchFamily="34" charset="0"/>
              </a:rPr>
              <a:t>Ronald Rijnders</a:t>
            </a:r>
            <a:r>
              <a:rPr lang="nl-NL" b="0" i="0" dirty="0">
                <a:effectLst/>
                <a:latin typeface="verdana" panose="020B0604030504040204" pitchFamily="34" charset="0"/>
              </a:rPr>
              <a:t>, psychiater, NVvP</a:t>
            </a:r>
          </a:p>
          <a:p>
            <a:pPr algn="l">
              <a:buFont typeface="Arial" panose="020B0604020202020204" pitchFamily="34" charset="0"/>
              <a:buChar char="•"/>
            </a:pPr>
            <a:r>
              <a:rPr lang="nl-NL" b="0" i="0" u="sng" dirty="0">
                <a:effectLst/>
                <a:latin typeface="verdana" panose="020B0604030504040204" pitchFamily="34" charset="0"/>
              </a:rPr>
              <a:t>Revijara Oosterhuis</a:t>
            </a:r>
            <a:r>
              <a:rPr lang="nl-NL" b="0" i="0" dirty="0">
                <a:effectLst/>
                <a:latin typeface="verdana" panose="020B0604030504040204" pitchFamily="34" charset="0"/>
              </a:rPr>
              <a:t>, Projectmanager en Coördinator Stichting LOS – Meldpunt Vreemdelingendetentie</a:t>
            </a:r>
          </a:p>
          <a:p>
            <a:pPr algn="l">
              <a:buFont typeface="Arial" panose="020B0604020202020204" pitchFamily="34" charset="0"/>
              <a:buChar char="•"/>
            </a:pPr>
            <a:r>
              <a:rPr lang="nl-NL" b="0" i="0" u="sng" dirty="0">
                <a:effectLst/>
                <a:latin typeface="verdana" panose="020B0604030504040204" pitchFamily="34" charset="0"/>
              </a:rPr>
              <a:t>Anton van </a:t>
            </a:r>
            <a:r>
              <a:rPr lang="nl-NL" b="0" i="0" u="sng" dirty="0" err="1">
                <a:effectLst/>
                <a:latin typeface="verdana" panose="020B0604030504040204" pitchFamily="34" charset="0"/>
              </a:rPr>
              <a:t>Kalmhout</a:t>
            </a:r>
            <a:r>
              <a:rPr lang="nl-NL" b="0" i="0" dirty="0">
                <a:effectLst/>
                <a:latin typeface="verdana" panose="020B0604030504040204" pitchFamily="34" charset="0"/>
              </a:rPr>
              <a:t>, emeritus hoogleraar Strafrecht en Vreemdelingenrecht, en o.a. lid van het Comité ter Preventie van Martelingen (CPT), Comité van Advies JWS</a:t>
            </a:r>
          </a:p>
          <a:p>
            <a:pPr algn="l">
              <a:buFont typeface="Arial" panose="020B0604020202020204" pitchFamily="34" charset="0"/>
              <a:buChar char="•"/>
            </a:pPr>
            <a:r>
              <a:rPr lang="nl-NL" b="0" i="0" u="sng" dirty="0">
                <a:effectLst/>
                <a:latin typeface="verdana" panose="020B0604030504040204" pitchFamily="34" charset="0"/>
              </a:rPr>
              <a:t>Alette Broekens</a:t>
            </a:r>
            <a:r>
              <a:rPr lang="nl-NL" b="0" i="0" dirty="0">
                <a:effectLst/>
                <a:latin typeface="verdana" panose="020B0604030504040204" pitchFamily="34" charset="0"/>
              </a:rPr>
              <a:t>, MPH, Adviseur publieke gezondheid</a:t>
            </a:r>
          </a:p>
          <a:p>
            <a:endParaRPr lang="nl-NL" dirty="0"/>
          </a:p>
        </p:txBody>
      </p:sp>
    </p:spTree>
    <p:extLst>
      <p:ext uri="{BB962C8B-B14F-4D97-AF65-F5344CB8AC3E}">
        <p14:creationId xmlns:p14="http://schemas.microsoft.com/office/powerpoint/2010/main" val="236104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F4175-B448-EF27-EA47-CE6A07913466}"/>
              </a:ext>
            </a:extLst>
          </p:cNvPr>
          <p:cNvSpPr>
            <a:spLocks noGrp="1"/>
          </p:cNvSpPr>
          <p:nvPr>
            <p:ph type="title"/>
          </p:nvPr>
        </p:nvSpPr>
        <p:spPr>
          <a:xfrm>
            <a:off x="646111" y="452718"/>
            <a:ext cx="9404723" cy="1400530"/>
          </a:xfrm>
        </p:spPr>
        <p:txBody>
          <a:bodyPr>
            <a:normAutofit/>
          </a:bodyPr>
          <a:lstStyle/>
          <a:p>
            <a:r>
              <a:rPr lang="nl-NL" dirty="0"/>
              <a:t>Wat te verwachten</a:t>
            </a:r>
          </a:p>
        </p:txBody>
      </p:sp>
      <p:graphicFrame>
        <p:nvGraphicFramePr>
          <p:cNvPr id="5" name="Tijdelijke aanduiding voor inhoud 2">
            <a:extLst>
              <a:ext uri="{FF2B5EF4-FFF2-40B4-BE49-F238E27FC236}">
                <a16:creationId xmlns:a16="http://schemas.microsoft.com/office/drawing/2014/main" id="{A2DD64FF-F3FD-533C-85C0-C91CD0C4FB30}"/>
              </a:ext>
            </a:extLst>
          </p:cNvPr>
          <p:cNvGraphicFramePr>
            <a:graphicFrameLocks noGrp="1"/>
          </p:cNvGraphicFramePr>
          <p:nvPr>
            <p:ph idx="1"/>
            <p:extLst>
              <p:ext uri="{D42A27DB-BD31-4B8C-83A1-F6EECF244321}">
                <p14:modId xmlns:p14="http://schemas.microsoft.com/office/powerpoint/2010/main" val="678630459"/>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59758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82D13-1A86-88FD-53B2-38D179233A0F}"/>
              </a:ext>
            </a:extLst>
          </p:cNvPr>
          <p:cNvSpPr>
            <a:spLocks noGrp="1"/>
          </p:cNvSpPr>
          <p:nvPr>
            <p:ph type="title"/>
          </p:nvPr>
        </p:nvSpPr>
        <p:spPr/>
        <p:txBody>
          <a:bodyPr/>
          <a:lstStyle/>
          <a:p>
            <a:r>
              <a:rPr lang="nl-NL"/>
              <a:t>Start van de werkgroep…..</a:t>
            </a:r>
            <a:endParaRPr lang="nl-NL" dirty="0"/>
          </a:p>
        </p:txBody>
      </p:sp>
      <p:pic>
        <p:nvPicPr>
          <p:cNvPr id="5" name="Tijdelijke aanduiding voor inhoud 4">
            <a:extLst>
              <a:ext uri="{FF2B5EF4-FFF2-40B4-BE49-F238E27FC236}">
                <a16:creationId xmlns:a16="http://schemas.microsoft.com/office/drawing/2014/main" id="{08D0E923-CC67-E6AD-EBB4-7CCC1D9E09B3}"/>
              </a:ext>
            </a:extLst>
          </p:cNvPr>
          <p:cNvPicPr>
            <a:picLocks noGrp="1" noChangeAspect="1"/>
          </p:cNvPicPr>
          <p:nvPr>
            <p:ph idx="1"/>
          </p:nvPr>
        </p:nvPicPr>
        <p:blipFill>
          <a:blip r:embed="rId2"/>
          <a:stretch>
            <a:fillRect/>
          </a:stretch>
        </p:blipFill>
        <p:spPr>
          <a:xfrm>
            <a:off x="6096000" y="1686878"/>
            <a:ext cx="2932575" cy="4195762"/>
          </a:xfrm>
          <a:prstGeom prst="rect">
            <a:avLst/>
          </a:prstGeom>
        </p:spPr>
      </p:pic>
      <p:pic>
        <p:nvPicPr>
          <p:cNvPr id="7" name="Afbeelding 6">
            <a:extLst>
              <a:ext uri="{FF2B5EF4-FFF2-40B4-BE49-F238E27FC236}">
                <a16:creationId xmlns:a16="http://schemas.microsoft.com/office/drawing/2014/main" id="{16649640-4B5B-1C9B-1C5F-A091D61022D0}"/>
              </a:ext>
            </a:extLst>
          </p:cNvPr>
          <p:cNvPicPr>
            <a:picLocks noChangeAspect="1"/>
          </p:cNvPicPr>
          <p:nvPr/>
        </p:nvPicPr>
        <p:blipFill>
          <a:blip r:embed="rId3"/>
          <a:stretch>
            <a:fillRect/>
          </a:stretch>
        </p:blipFill>
        <p:spPr>
          <a:xfrm>
            <a:off x="2444883" y="1686878"/>
            <a:ext cx="2903589" cy="4195762"/>
          </a:xfrm>
          <a:prstGeom prst="rect">
            <a:avLst/>
          </a:prstGeom>
        </p:spPr>
      </p:pic>
    </p:spTree>
    <p:extLst>
      <p:ext uri="{BB962C8B-B14F-4D97-AF65-F5344CB8AC3E}">
        <p14:creationId xmlns:p14="http://schemas.microsoft.com/office/powerpoint/2010/main" val="941051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C1085D-DF77-F89D-0008-2473CC2BC855}"/>
              </a:ext>
            </a:extLst>
          </p:cNvPr>
          <p:cNvSpPr>
            <a:spLocks noGrp="1"/>
          </p:cNvSpPr>
          <p:nvPr>
            <p:ph type="title"/>
          </p:nvPr>
        </p:nvSpPr>
        <p:spPr/>
        <p:txBody>
          <a:bodyPr/>
          <a:lstStyle/>
          <a:p>
            <a:r>
              <a:rPr lang="nl-NL" dirty="0"/>
              <a:t>Even inkomen</a:t>
            </a:r>
          </a:p>
        </p:txBody>
      </p:sp>
      <p:sp>
        <p:nvSpPr>
          <p:cNvPr id="3" name="Tijdelijke aanduiding voor inhoud 2">
            <a:extLst>
              <a:ext uri="{FF2B5EF4-FFF2-40B4-BE49-F238E27FC236}">
                <a16:creationId xmlns:a16="http://schemas.microsoft.com/office/drawing/2014/main" id="{0E1A1F88-6109-A65C-E151-9511AE5D5F26}"/>
              </a:ext>
            </a:extLst>
          </p:cNvPr>
          <p:cNvSpPr>
            <a:spLocks noGrp="1"/>
          </p:cNvSpPr>
          <p:nvPr>
            <p:ph idx="1"/>
          </p:nvPr>
        </p:nvSpPr>
        <p:spPr/>
        <p:txBody>
          <a:bodyPr/>
          <a:lstStyle/>
          <a:p>
            <a:r>
              <a:rPr lang="nl-NL" sz="2000" u="sng" kern="0" dirty="0">
                <a:solidFill>
                  <a:srgbClr val="0000FF"/>
                </a:solidFill>
                <a:effectLst/>
                <a:latin typeface="Arial" panose="020B0604020202020204" pitchFamily="34" charset="0"/>
                <a:ea typeface="Aptos" panose="020B0004020202020204" pitchFamily="34" charset="0"/>
                <a:hlinkClick r:id="rId2"/>
              </a:rPr>
              <a:t>https://npo.nl/start/afspelen/het-uiterste-middel</a:t>
            </a:r>
            <a:r>
              <a:rPr lang="nl-NL" sz="2000" u="sng" kern="0" dirty="0">
                <a:solidFill>
                  <a:srgbClr val="0000FF"/>
                </a:solidFill>
                <a:effectLst/>
                <a:latin typeface="Arial" panose="020B0604020202020204" pitchFamily="34" charset="0"/>
                <a:ea typeface="Aptos" panose="020B0004020202020204" pitchFamily="34" charset="0"/>
              </a:rPr>
              <a:t> 2:20-2:40</a:t>
            </a:r>
          </a:p>
          <a:p>
            <a:endParaRPr lang="nl-NL" u="sng" kern="0" dirty="0">
              <a:solidFill>
                <a:srgbClr val="0000FF"/>
              </a:solidFill>
              <a:latin typeface="Arial" panose="020B0604020202020204" pitchFamily="34" charset="0"/>
            </a:endParaRPr>
          </a:p>
          <a:p>
            <a:r>
              <a:rPr lang="nl-NL" sz="2000" u="sng" kern="0" dirty="0">
                <a:solidFill>
                  <a:srgbClr val="0000FF"/>
                </a:solidFill>
                <a:effectLst/>
                <a:latin typeface="Arial" panose="020B0604020202020204" pitchFamily="34" charset="0"/>
                <a:ea typeface="Aptos" panose="020B0004020202020204" pitchFamily="34" charset="0"/>
                <a:hlinkClick r:id="rId3"/>
              </a:rPr>
              <a:t>https://www.theguardian.com/world/ng-interactive/2016/apr/27/6x9-a-virtual-experience-of-solitary-confinement?CMP=Share_iOSApp_Other</a:t>
            </a:r>
            <a:endParaRPr lang="nl-NL" sz="2000" u="sng" kern="0" dirty="0">
              <a:solidFill>
                <a:srgbClr val="0000FF"/>
              </a:solidFill>
              <a:effectLst/>
              <a:latin typeface="Arial" panose="020B0604020202020204" pitchFamily="34" charset="0"/>
              <a:ea typeface="Aptos" panose="020B0004020202020204" pitchFamily="34" charset="0"/>
            </a:endParaRPr>
          </a:p>
          <a:p>
            <a:endParaRPr lang="nl-NL" u="sng" kern="0" dirty="0">
              <a:solidFill>
                <a:srgbClr val="0000FF"/>
              </a:solidFill>
              <a:latin typeface="Arial" panose="020B0604020202020204" pitchFamily="34" charset="0"/>
            </a:endParaRPr>
          </a:p>
          <a:p>
            <a:endParaRPr lang="nl-NL" dirty="0"/>
          </a:p>
        </p:txBody>
      </p:sp>
    </p:spTree>
    <p:extLst>
      <p:ext uri="{BB962C8B-B14F-4D97-AF65-F5344CB8AC3E}">
        <p14:creationId xmlns:p14="http://schemas.microsoft.com/office/powerpoint/2010/main" val="252670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lide Number"/>
          <p:cNvSpPr txBox="1">
            <a:spLocks noGrp="1"/>
          </p:cNvSpPr>
          <p:nvPr>
            <p:ph type="sldNum" sz="quarter" idx="4294967295"/>
          </p:nvPr>
        </p:nvSpPr>
        <p:spPr>
          <a:xfrm>
            <a:off x="6272003" y="6413050"/>
            <a:ext cx="64922" cy="1231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wrap="square" lIns="0" tIns="0" rIns="0" bIns="0" rtlCol="0" anchor="t">
            <a:spAutoFit/>
          </a:bodyPr>
          <a:lstStyle>
            <a:lvl1pPr indent="12700" algn="l" defTabSz="554805">
              <a:lnSpc>
                <a:spcPct val="100000"/>
              </a:lnSpc>
              <a:spcBef>
                <a:spcPts val="0"/>
              </a:spcBef>
              <a:defRPr sz="800">
                <a:solidFill>
                  <a:srgbClr val="000000"/>
                </a:solidFill>
                <a:latin typeface="+mn-lt"/>
                <a:ea typeface="+mn-ea"/>
                <a:cs typeface="+mn-cs"/>
                <a:sym typeface="Ogilvy Sans"/>
              </a:defRPr>
            </a:lvl1pPr>
          </a:lstStyle>
          <a:p>
            <a:pPr marL="0" marR="0" lvl="0" indent="12700" algn="ctr" defTabSz="554805" rtl="0" eaLnBrk="1" fontAlgn="auto" latinLnBrk="0" hangingPunct="1">
              <a:lnSpc>
                <a:spcPct val="100000"/>
              </a:lnSpc>
              <a:spcBef>
                <a:spcPts val="0"/>
              </a:spcBef>
              <a:spcAft>
                <a:spcPts val="0"/>
              </a:spcAft>
              <a:buClrTx/>
              <a:buSzTx/>
              <a:buFontTx/>
              <a:buNone/>
              <a:tabLst/>
              <a:defRPr/>
            </a:pPr>
            <a:fld id="{86CB4B4D-7CA3-9044-876B-883B54F8677D}" type="slidenum">
              <a:rPr kumimoji="0" sz="800" b="0" i="0" u="none" strike="noStrike" kern="1200" cap="none" spc="0" normalizeH="0" baseline="0" noProof="0">
                <a:ln>
                  <a:noFill/>
                </a:ln>
                <a:solidFill>
                  <a:srgbClr val="000000"/>
                </a:solidFill>
                <a:effectLst/>
                <a:uLnTx/>
                <a:uFillTx/>
                <a:latin typeface="Avenir Next LT Pro"/>
                <a:ea typeface="+mn-ea"/>
                <a:cs typeface="+mn-cs"/>
                <a:sym typeface="Ogilvy Sans"/>
              </a:rPr>
              <a:pPr marL="0" marR="0" lvl="0" indent="12700" algn="ctr" defTabSz="554805" rtl="0" eaLnBrk="1" fontAlgn="auto" latinLnBrk="0" hangingPunct="1">
                <a:lnSpc>
                  <a:spcPct val="100000"/>
                </a:lnSpc>
                <a:spcBef>
                  <a:spcPts val="0"/>
                </a:spcBef>
                <a:spcAft>
                  <a:spcPts val="0"/>
                </a:spcAft>
                <a:buClrTx/>
                <a:buSzTx/>
                <a:buFontTx/>
                <a:buNone/>
                <a:tabLst/>
                <a:defRPr/>
              </a:pPr>
              <a:t>7</a:t>
            </a:fld>
            <a:endParaRPr kumimoji="0" sz="800" b="0" i="0" u="none" strike="noStrike" kern="1200" cap="none" spc="0" normalizeH="0" baseline="0" noProof="0" dirty="0">
              <a:ln>
                <a:noFill/>
              </a:ln>
              <a:solidFill>
                <a:srgbClr val="000000"/>
              </a:solidFill>
              <a:effectLst/>
              <a:uLnTx/>
              <a:uFillTx/>
              <a:latin typeface="Avenir Next LT Pro"/>
              <a:ea typeface="+mn-ea"/>
              <a:cs typeface="+mn-cs"/>
              <a:sym typeface="Ogilvy Sans"/>
            </a:endParaRPr>
          </a:p>
        </p:txBody>
      </p:sp>
      <p:pic>
        <p:nvPicPr>
          <p:cNvPr id="4" name="Image" descr="Image">
            <a:extLst>
              <a:ext uri="{FF2B5EF4-FFF2-40B4-BE49-F238E27FC236}">
                <a16:creationId xmlns:a16="http://schemas.microsoft.com/office/drawing/2014/main" id="{53B02263-0CFC-F342-9F0B-1584E47E79A7}"/>
              </a:ext>
            </a:extLst>
          </p:cNvPr>
          <p:cNvPicPr>
            <a:picLocks noChangeAspect="1"/>
          </p:cNvPicPr>
          <p:nvPr/>
        </p:nvPicPr>
        <p:blipFill>
          <a:blip r:embed="rId3"/>
          <a:srcRect t="7749" b="7749"/>
          <a:stretch>
            <a:fillRect/>
          </a:stretch>
        </p:blipFill>
        <p:spPr>
          <a:xfrm>
            <a:off x="1170992" y="871563"/>
            <a:ext cx="4056842" cy="4820741"/>
          </a:xfrm>
          <a:prstGeom prst="rect">
            <a:avLst/>
          </a:prstGeom>
          <a:ln w="12700">
            <a:miter lim="400000"/>
          </a:ln>
        </p:spPr>
      </p:pic>
      <p:pic>
        <p:nvPicPr>
          <p:cNvPr id="6" name="Image" descr="Image">
            <a:extLst>
              <a:ext uri="{FF2B5EF4-FFF2-40B4-BE49-F238E27FC236}">
                <a16:creationId xmlns:a16="http://schemas.microsoft.com/office/drawing/2014/main" id="{2FBC703E-8B68-4DE1-AE1B-8F25AD7EA274}"/>
              </a:ext>
            </a:extLst>
          </p:cNvPr>
          <p:cNvPicPr>
            <a:picLocks noChangeAspect="1"/>
          </p:cNvPicPr>
          <p:nvPr/>
        </p:nvPicPr>
        <p:blipFill>
          <a:blip r:embed="rId4"/>
          <a:srcRect t="2" b="2"/>
          <a:stretch>
            <a:fillRect/>
          </a:stretch>
        </p:blipFill>
        <p:spPr>
          <a:xfrm>
            <a:off x="6853487" y="865829"/>
            <a:ext cx="4056842" cy="4826476"/>
          </a:xfrm>
          <a:prstGeom prst="rect">
            <a:avLst/>
          </a:prstGeom>
          <a:ln w="12700">
            <a:miter lim="400000"/>
          </a:ln>
        </p:spPr>
      </p:pic>
      <p:sp>
        <p:nvSpPr>
          <p:cNvPr id="3" name="Tekstvak 2">
            <a:extLst>
              <a:ext uri="{FF2B5EF4-FFF2-40B4-BE49-F238E27FC236}">
                <a16:creationId xmlns:a16="http://schemas.microsoft.com/office/drawing/2014/main" id="{2A8AEF4B-8FE5-4676-A8C1-5F48F5A58BF8}"/>
              </a:ext>
            </a:extLst>
          </p:cNvPr>
          <p:cNvSpPr txBox="1"/>
          <p:nvPr/>
        </p:nvSpPr>
        <p:spPr>
          <a:xfrm>
            <a:off x="1824287" y="860094"/>
            <a:ext cx="5029200" cy="1637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726" tIns="27726" rIns="27726" bIns="27726" numCol="1" spcCol="38100" rtlCol="0" anchor="t">
            <a:spAutoFit/>
          </a:bodyPr>
          <a:lstStyle/>
          <a:p>
            <a:pPr marL="0" marR="0" lvl="0" indent="0" algn="l" defTabSz="277402" rtl="0" eaLnBrk="1" fontAlgn="auto" latinLnBrk="0" hangingPunct="0">
              <a:lnSpc>
                <a:spcPct val="100000"/>
              </a:lnSpc>
              <a:spcBef>
                <a:spcPts val="0"/>
              </a:spcBef>
              <a:spcAft>
                <a:spcPts val="0"/>
              </a:spcAft>
              <a:buClrTx/>
              <a:buSzTx/>
              <a:buFontTx/>
              <a:buNone/>
              <a:tabLst/>
              <a:defRPr/>
            </a:pPr>
            <a:r>
              <a:rPr kumimoji="0" lang="nl-NL" sz="700" b="0" i="0" u="none" strike="noStrike" kern="1200" cap="none" spc="0" normalizeH="0" baseline="0" noProof="0" dirty="0">
                <a:ln>
                  <a:noFill/>
                </a:ln>
                <a:solidFill>
                  <a:srgbClr val="000000"/>
                </a:solidFill>
                <a:effectLst/>
                <a:uLnTx/>
                <a:uFillTx/>
                <a:latin typeface="Avenir Next LT Pro"/>
                <a:ea typeface="+mn-ea"/>
                <a:cs typeface="+mn-cs"/>
                <a:sym typeface="Ogilvy Sans"/>
              </a:rPr>
              <a:t>l</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558800" y="466171"/>
            <a:ext cx="4173159" cy="397321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nl-NL" sz="1200"/>
          </a:p>
        </p:txBody>
      </p:sp>
      <p:sp>
        <p:nvSpPr>
          <p:cNvPr id="5" name="TextBox 5"/>
          <p:cNvSpPr txBox="1"/>
          <p:nvPr/>
        </p:nvSpPr>
        <p:spPr>
          <a:xfrm rot="10800000" flipV="1">
            <a:off x="2388177" y="5013749"/>
            <a:ext cx="10160000" cy="359137"/>
          </a:xfrm>
          <a:prstGeom prst="rect">
            <a:avLst/>
          </a:prstGeom>
        </p:spPr>
        <p:txBody>
          <a:bodyPr wrap="square" lIns="0" tIns="0" rIns="0" bIns="0" rtlCol="0" anchor="t">
            <a:spAutoFit/>
          </a:bodyPr>
          <a:lstStyle/>
          <a:p>
            <a:pPr algn="ctr">
              <a:lnSpc>
                <a:spcPts val="2987"/>
              </a:lnSpc>
              <a:spcBef>
                <a:spcPct val="0"/>
              </a:spcBef>
            </a:pPr>
            <a:r>
              <a:rPr lang="en-US" sz="2133" dirty="0">
                <a:latin typeface="Open Sans"/>
                <a:ea typeface="Open Sans"/>
                <a:cs typeface="Open Sans"/>
                <a:sym typeface="Open Sans"/>
              </a:rPr>
              <a:t>*</a:t>
            </a:r>
            <a:r>
              <a:rPr lang="nl-NL" sz="2133" dirty="0">
                <a:latin typeface="Open Sans"/>
                <a:ea typeface="Open Sans"/>
                <a:cs typeface="Open Sans"/>
                <a:sym typeface="Open Sans"/>
              </a:rPr>
              <a:t>gemiddelde va</a:t>
            </a:r>
            <a:r>
              <a:rPr lang="en-US" sz="2133" dirty="0">
                <a:latin typeface="Open Sans"/>
                <a:ea typeface="Open Sans"/>
                <a:cs typeface="Open Sans"/>
                <a:sym typeface="Open Sans"/>
              </a:rPr>
              <a:t>n de periode van 2020-2024</a:t>
            </a:r>
          </a:p>
        </p:txBody>
      </p:sp>
      <p:sp>
        <p:nvSpPr>
          <p:cNvPr id="6" name="AutoShape 6"/>
          <p:cNvSpPr/>
          <p:nvPr/>
        </p:nvSpPr>
        <p:spPr>
          <a:xfrm>
            <a:off x="4853040" y="1955800"/>
            <a:ext cx="1970059" cy="12700"/>
          </a:xfrm>
          <a:prstGeom prst="line">
            <a:avLst/>
          </a:prstGeom>
          <a:ln w="38100" cap="flat">
            <a:solidFill>
              <a:srgbClr val="000000"/>
            </a:solidFill>
            <a:prstDash val="solid"/>
            <a:headEnd type="none" w="sm" len="sm"/>
            <a:tailEnd type="none" w="sm" len="sm"/>
          </a:ln>
        </p:spPr>
        <p:txBody>
          <a:bodyPr/>
          <a:lstStyle/>
          <a:p>
            <a:endParaRPr lang="nl-NL" sz="1200" dirty="0">
              <a:highlight>
                <a:srgbClr val="C0C0C0"/>
              </a:highlight>
            </a:endParaRPr>
          </a:p>
        </p:txBody>
      </p:sp>
      <p:sp>
        <p:nvSpPr>
          <p:cNvPr id="7" name="TextBox 7"/>
          <p:cNvSpPr txBox="1"/>
          <p:nvPr/>
        </p:nvSpPr>
        <p:spPr>
          <a:xfrm>
            <a:off x="5943601" y="1578050"/>
            <a:ext cx="5972671" cy="916405"/>
          </a:xfrm>
          <a:prstGeom prst="rect">
            <a:avLst/>
          </a:prstGeom>
        </p:spPr>
        <p:txBody>
          <a:bodyPr lIns="0" tIns="0" rIns="0" bIns="0" rtlCol="0" anchor="t">
            <a:spAutoFit/>
          </a:bodyPr>
          <a:lstStyle/>
          <a:p>
            <a:pPr algn="ctr">
              <a:lnSpc>
                <a:spcPts val="3733"/>
              </a:lnSpc>
            </a:pPr>
            <a:r>
              <a:rPr lang="en-US" sz="2666" dirty="0">
                <a:latin typeface="Open Sans"/>
                <a:ea typeface="Open Sans"/>
                <a:cs typeface="Open Sans"/>
                <a:sym typeface="Open Sans"/>
              </a:rPr>
              <a:t>In de </a:t>
            </a:r>
            <a:r>
              <a:rPr lang="en-US" sz="2666" dirty="0" err="1">
                <a:latin typeface="Open Sans"/>
                <a:ea typeface="Open Sans"/>
                <a:cs typeface="Open Sans"/>
                <a:sym typeface="Open Sans"/>
              </a:rPr>
              <a:t>periode</a:t>
            </a:r>
            <a:r>
              <a:rPr lang="en-US" sz="2666" dirty="0">
                <a:latin typeface="Open Sans"/>
                <a:ea typeface="Open Sans"/>
                <a:cs typeface="Open Sans"/>
                <a:sym typeface="Open Sans"/>
              </a:rPr>
              <a:t> 2011-2014 </a:t>
            </a:r>
          </a:p>
          <a:p>
            <a:pPr algn="ctr">
              <a:lnSpc>
                <a:spcPts val="3733"/>
              </a:lnSpc>
              <a:spcBef>
                <a:spcPct val="0"/>
              </a:spcBef>
            </a:pPr>
            <a:r>
              <a:rPr lang="en-US" sz="2666" dirty="0">
                <a:latin typeface="Open Sans"/>
                <a:ea typeface="Open Sans"/>
                <a:cs typeface="Open Sans"/>
                <a:sym typeface="Open Sans"/>
              </a:rPr>
              <a:t>was </a:t>
            </a:r>
            <a:r>
              <a:rPr lang="en-US" sz="2666" dirty="0" err="1">
                <a:latin typeface="Open Sans"/>
                <a:ea typeface="Open Sans"/>
                <a:cs typeface="Open Sans"/>
                <a:sym typeface="Open Sans"/>
              </a:rPr>
              <a:t>dit</a:t>
            </a:r>
            <a:r>
              <a:rPr lang="en-US" sz="2666" dirty="0">
                <a:latin typeface="Open Sans"/>
                <a:ea typeface="Open Sans"/>
                <a:cs typeface="Open Sans"/>
                <a:sym typeface="Open Sans"/>
              </a:rPr>
              <a:t> </a:t>
            </a:r>
            <a:r>
              <a:rPr lang="en-US" sz="2666" dirty="0" err="1">
                <a:latin typeface="Open Sans"/>
                <a:ea typeface="Open Sans"/>
                <a:cs typeface="Open Sans"/>
                <a:sym typeface="Open Sans"/>
              </a:rPr>
              <a:t>nog</a:t>
            </a:r>
            <a:r>
              <a:rPr lang="en-US" sz="2666" dirty="0">
                <a:latin typeface="Open Sans"/>
                <a:ea typeface="Open Sans"/>
                <a:cs typeface="Open Sans"/>
                <a:sym typeface="Open Sans"/>
              </a:rPr>
              <a:t> </a:t>
            </a:r>
            <a:r>
              <a:rPr lang="en-US" sz="2666" b="1" dirty="0">
                <a:latin typeface="Open Sans Bold"/>
                <a:ea typeface="Open Sans Bold"/>
                <a:cs typeface="Open Sans Bold"/>
                <a:sym typeface="Open Sans Bold"/>
              </a:rPr>
              <a:t>16%</a:t>
            </a:r>
            <a:r>
              <a:rPr lang="en-US" sz="2666" dirty="0">
                <a:latin typeface="Open Sans"/>
                <a:ea typeface="Open Sans"/>
                <a:cs typeface="Open Sans"/>
                <a:sym typeface="Open Sans"/>
              </a:rPr>
              <a:t> </a:t>
            </a:r>
            <a:r>
              <a:rPr lang="en-US" sz="2666" dirty="0" err="1">
                <a:latin typeface="Open Sans"/>
                <a:ea typeface="Open Sans"/>
                <a:cs typeface="Open Sans"/>
                <a:sym typeface="Open Sans"/>
              </a:rPr>
              <a:t>en</a:t>
            </a:r>
            <a:r>
              <a:rPr lang="en-US" sz="2666" dirty="0">
                <a:latin typeface="Open Sans"/>
                <a:ea typeface="Open Sans"/>
                <a:cs typeface="Open Sans"/>
                <a:sym typeface="Open Sans"/>
              </a:rPr>
              <a:t> in 2015-2020 </a:t>
            </a:r>
            <a:r>
              <a:rPr lang="en-US" sz="2666" b="1" dirty="0">
                <a:latin typeface="Open Sans Bold"/>
                <a:ea typeface="Open Sans Bold"/>
                <a:cs typeface="Open Sans Bold"/>
                <a:sym typeface="Open Sans Bold"/>
              </a:rPr>
              <a:t>23%</a:t>
            </a:r>
          </a:p>
        </p:txBody>
      </p:sp>
      <p:sp>
        <p:nvSpPr>
          <p:cNvPr id="8" name="Tekstvak 7">
            <a:extLst>
              <a:ext uri="{FF2B5EF4-FFF2-40B4-BE49-F238E27FC236}">
                <a16:creationId xmlns:a16="http://schemas.microsoft.com/office/drawing/2014/main" id="{BC4B12C7-A24A-3560-F4D0-E4CA5824830A}"/>
              </a:ext>
            </a:extLst>
          </p:cNvPr>
          <p:cNvSpPr txBox="1"/>
          <p:nvPr/>
        </p:nvSpPr>
        <p:spPr>
          <a:xfrm flipH="1">
            <a:off x="1281545" y="2120900"/>
            <a:ext cx="2213264" cy="276999"/>
          </a:xfrm>
          <a:prstGeom prst="rect">
            <a:avLst/>
          </a:prstGeom>
          <a:noFill/>
        </p:spPr>
        <p:txBody>
          <a:bodyPr wrap="square" rtlCol="0">
            <a:spAutoFit/>
          </a:bodyPr>
          <a:lstStyle/>
          <a:p>
            <a:pPr algn="l"/>
            <a:endParaRPr lang="nl-NL" sz="1200" dirty="0"/>
          </a:p>
        </p:txBody>
      </p:sp>
      <p:sp>
        <p:nvSpPr>
          <p:cNvPr id="10" name="TextBox 4">
            <a:extLst>
              <a:ext uri="{FF2B5EF4-FFF2-40B4-BE49-F238E27FC236}">
                <a16:creationId xmlns:a16="http://schemas.microsoft.com/office/drawing/2014/main" id="{7908C834-16A9-CAE5-30F2-CB951ED5CF5E}"/>
              </a:ext>
            </a:extLst>
          </p:cNvPr>
          <p:cNvSpPr txBox="1"/>
          <p:nvPr/>
        </p:nvSpPr>
        <p:spPr>
          <a:xfrm>
            <a:off x="829288" y="562446"/>
            <a:ext cx="3521413" cy="3876940"/>
          </a:xfrm>
          <a:prstGeom prst="rect">
            <a:avLst/>
          </a:prstGeom>
          <a:noFill/>
        </p:spPr>
        <p:txBody>
          <a:bodyPr lIns="33867" tIns="33867" rIns="33867" bIns="33867" rtlCol="0" anchor="ctr"/>
          <a:lstStyle/>
          <a:p>
            <a:pPr algn="ctr">
              <a:lnSpc>
                <a:spcPts val="3454"/>
              </a:lnSpc>
              <a:spcBef>
                <a:spcPct val="0"/>
              </a:spcBef>
            </a:pPr>
            <a:r>
              <a:rPr lang="en-US" sz="2467" b="1" dirty="0">
                <a:latin typeface="Open Sans Bold"/>
                <a:ea typeface="Open Sans Bold"/>
                <a:cs typeface="Open Sans Bold"/>
                <a:sym typeface="Open Sans Bold"/>
              </a:rPr>
              <a:t>24%</a:t>
            </a:r>
            <a:r>
              <a:rPr lang="en-US" sz="2467" dirty="0">
                <a:latin typeface="Open Sans"/>
                <a:ea typeface="Open Sans"/>
                <a:cs typeface="Open Sans"/>
                <a:sym typeface="Open Sans"/>
              </a:rPr>
              <a:t> van ingesloten vre</a:t>
            </a:r>
            <a:r>
              <a:rPr lang="nl-NL" sz="2467" dirty="0">
                <a:latin typeface="Open Sans"/>
                <a:ea typeface="Open Sans"/>
                <a:cs typeface="Open Sans"/>
                <a:sym typeface="Open Sans"/>
              </a:rPr>
              <a:t>e</a:t>
            </a:r>
            <a:r>
              <a:rPr lang="en-US" sz="2467" dirty="0">
                <a:latin typeface="Open Sans"/>
                <a:ea typeface="Open Sans"/>
                <a:cs typeface="Open Sans"/>
                <a:sym typeface="Open Sans"/>
              </a:rPr>
              <a:t>mdelingen </a:t>
            </a:r>
            <a:r>
              <a:rPr lang="nl-NL" sz="2467" dirty="0">
                <a:latin typeface="Open Sans"/>
                <a:ea typeface="Open Sans"/>
                <a:cs typeface="Open Sans"/>
                <a:sym typeface="Open Sans"/>
              </a:rPr>
              <a:t>krijgt </a:t>
            </a:r>
            <a:r>
              <a:rPr lang="en-US" sz="2467" dirty="0">
                <a:latin typeface="Open Sans"/>
                <a:ea typeface="Open Sans"/>
                <a:cs typeface="Open Sans"/>
                <a:sym typeface="Open Sans"/>
              </a:rPr>
              <a:t>ooit te maken met isolatie*</a:t>
            </a:r>
          </a:p>
        </p:txBody>
      </p:sp>
      <p:sp>
        <p:nvSpPr>
          <p:cNvPr id="12" name="Freeform 2">
            <a:extLst>
              <a:ext uri="{FF2B5EF4-FFF2-40B4-BE49-F238E27FC236}">
                <a16:creationId xmlns:a16="http://schemas.microsoft.com/office/drawing/2014/main" id="{320119F1-ABE8-2A58-5169-5CB11C1E86EB}"/>
              </a:ext>
            </a:extLst>
          </p:cNvPr>
          <p:cNvSpPr/>
          <p:nvPr/>
        </p:nvSpPr>
        <p:spPr>
          <a:xfrm>
            <a:off x="-47132" y="5414364"/>
            <a:ext cx="12286263" cy="1443636"/>
          </a:xfrm>
          <a:custGeom>
            <a:avLst/>
            <a:gdLst/>
            <a:ahLst/>
            <a:cxnLst/>
            <a:rect l="l" t="t" r="r" b="b"/>
            <a:pathLst>
              <a:path w="18429394" h="2165454">
                <a:moveTo>
                  <a:pt x="0" y="0"/>
                </a:moveTo>
                <a:lnTo>
                  <a:pt x="18429394" y="0"/>
                </a:lnTo>
                <a:lnTo>
                  <a:pt x="18429394" y="2165454"/>
                </a:lnTo>
                <a:lnTo>
                  <a:pt x="0" y="2165454"/>
                </a:lnTo>
                <a:lnTo>
                  <a:pt x="0" y="0"/>
                </a:lnTo>
                <a:close/>
              </a:path>
            </a:pathLst>
          </a:custGeom>
          <a:blipFill>
            <a:blip r:embed="rId2"/>
            <a:stretch>
              <a:fillRect/>
            </a:stretch>
          </a:blipFill>
        </p:spPr>
        <p:txBody>
          <a:bodyPr/>
          <a:lstStyle/>
          <a:p>
            <a:endParaRPr lang="nl-NL" sz="1200"/>
          </a:p>
        </p:txBody>
      </p:sp>
      <p:sp>
        <p:nvSpPr>
          <p:cNvPr id="2" name="Tekstvak 1">
            <a:extLst>
              <a:ext uri="{FF2B5EF4-FFF2-40B4-BE49-F238E27FC236}">
                <a16:creationId xmlns:a16="http://schemas.microsoft.com/office/drawing/2014/main" id="{A9B5C1D4-DF65-0301-7F63-2D97255D2DAD}"/>
              </a:ext>
            </a:extLst>
          </p:cNvPr>
          <p:cNvSpPr txBox="1"/>
          <p:nvPr/>
        </p:nvSpPr>
        <p:spPr>
          <a:xfrm>
            <a:off x="4350701" y="243778"/>
            <a:ext cx="4339591" cy="646331"/>
          </a:xfrm>
          <a:prstGeom prst="rect">
            <a:avLst/>
          </a:prstGeom>
          <a:noFill/>
        </p:spPr>
        <p:txBody>
          <a:bodyPr wrap="square" rtlCol="0">
            <a:spAutoFit/>
          </a:bodyPr>
          <a:lstStyle/>
          <a:p>
            <a:r>
              <a:rPr lang="nl-NL" dirty="0"/>
              <a:t>Info Meldpunt: CONCEPT: rapport nog niet gepubliceerd!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066800" y="533401"/>
            <a:ext cx="4164221" cy="39116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nl-NL" sz="1200"/>
          </a:p>
        </p:txBody>
      </p:sp>
      <p:grpSp>
        <p:nvGrpSpPr>
          <p:cNvPr id="5" name="Group 5"/>
          <p:cNvGrpSpPr/>
          <p:nvPr/>
        </p:nvGrpSpPr>
        <p:grpSpPr>
          <a:xfrm>
            <a:off x="7407707" y="2692402"/>
            <a:ext cx="2764995" cy="2668541"/>
            <a:chOff x="0" y="0"/>
            <a:chExt cx="812800" cy="812800"/>
          </a:xfrm>
          <a:solidFill>
            <a:schemeClr val="accent1"/>
          </a:solidFill>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nl-NL" sz="1200"/>
            </a:p>
          </p:txBody>
        </p:sp>
        <p:sp>
          <p:nvSpPr>
            <p:cNvPr id="7" name="TextBox 7"/>
            <p:cNvSpPr txBox="1"/>
            <p:nvPr/>
          </p:nvSpPr>
          <p:spPr>
            <a:xfrm>
              <a:off x="68209" y="21514"/>
              <a:ext cx="660400" cy="736600"/>
            </a:xfrm>
            <a:prstGeom prst="rect">
              <a:avLst/>
            </a:prstGeom>
            <a:noFill/>
          </p:spPr>
          <p:txBody>
            <a:bodyPr lIns="33867" tIns="33867" rIns="33867" bIns="33867" rtlCol="0" anchor="ctr"/>
            <a:lstStyle/>
            <a:p>
              <a:pPr algn="ctr">
                <a:lnSpc>
                  <a:spcPts val="3733"/>
                </a:lnSpc>
                <a:spcBef>
                  <a:spcPct val="0"/>
                </a:spcBef>
              </a:pPr>
              <a:r>
                <a:rPr lang="en-US" sz="2666" dirty="0">
                  <a:solidFill>
                    <a:schemeClr val="bg1"/>
                  </a:solidFill>
                  <a:latin typeface="Open Sans"/>
                  <a:ea typeface="Open Sans"/>
                  <a:cs typeface="Open Sans"/>
                  <a:sym typeface="Open Sans"/>
                </a:rPr>
                <a:t>En </a:t>
              </a:r>
              <a:r>
                <a:rPr lang="en-US" sz="2666" b="1" dirty="0">
                  <a:solidFill>
                    <a:schemeClr val="bg1"/>
                  </a:solidFill>
                  <a:latin typeface="Open Sans Bold"/>
                  <a:ea typeface="Open Sans Bold"/>
                  <a:cs typeface="Open Sans Bold"/>
                  <a:sym typeface="Open Sans Bold"/>
                </a:rPr>
                <a:t>1823</a:t>
              </a:r>
              <a:r>
                <a:rPr lang="en-US" sz="2666" dirty="0">
                  <a:solidFill>
                    <a:schemeClr val="bg1"/>
                  </a:solidFill>
                  <a:latin typeface="Open Sans"/>
                  <a:ea typeface="Open Sans"/>
                  <a:cs typeface="Open Sans"/>
                  <a:sym typeface="Open Sans"/>
                </a:rPr>
                <a:t> </a:t>
              </a:r>
              <a:r>
                <a:rPr lang="en-US" sz="2666" dirty="0" err="1">
                  <a:solidFill>
                    <a:schemeClr val="bg1"/>
                  </a:solidFill>
                  <a:latin typeface="Open Sans"/>
                  <a:ea typeface="Open Sans"/>
                  <a:cs typeface="Open Sans"/>
                  <a:sym typeface="Open Sans"/>
                </a:rPr>
                <a:t>orde</a:t>
              </a:r>
              <a:r>
                <a:rPr lang="en-US" sz="2666" dirty="0">
                  <a:solidFill>
                    <a:schemeClr val="bg1"/>
                  </a:solidFill>
                  <a:latin typeface="Open Sans"/>
                  <a:ea typeface="Open Sans"/>
                  <a:cs typeface="Open Sans"/>
                  <a:sym typeface="Open Sans"/>
                </a:rPr>
                <a:t>- </a:t>
              </a:r>
              <a:r>
                <a:rPr lang="en-US" sz="2666" dirty="0" err="1">
                  <a:solidFill>
                    <a:schemeClr val="bg1"/>
                  </a:solidFill>
                  <a:latin typeface="Open Sans"/>
                  <a:ea typeface="Open Sans"/>
                  <a:cs typeface="Open Sans"/>
                  <a:sym typeface="Open Sans"/>
                </a:rPr>
                <a:t>maatregelen</a:t>
              </a:r>
              <a:endParaRPr lang="en-US" sz="2666" dirty="0">
                <a:solidFill>
                  <a:schemeClr val="bg1"/>
                </a:solidFill>
                <a:latin typeface="Open Sans"/>
                <a:ea typeface="Open Sans"/>
                <a:cs typeface="Open Sans"/>
                <a:sym typeface="Open Sans"/>
              </a:endParaRPr>
            </a:p>
          </p:txBody>
        </p:sp>
      </p:grpSp>
      <p:grpSp>
        <p:nvGrpSpPr>
          <p:cNvPr id="8" name="Group 8"/>
          <p:cNvGrpSpPr/>
          <p:nvPr/>
        </p:nvGrpSpPr>
        <p:grpSpPr>
          <a:xfrm>
            <a:off x="7383593" y="-26709"/>
            <a:ext cx="2853893" cy="2692400"/>
            <a:chOff x="0" y="0"/>
            <a:chExt cx="812800" cy="812800"/>
          </a:xfrm>
          <a:solidFill>
            <a:schemeClr val="tx1"/>
          </a:solidFill>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nl-NL" sz="1200"/>
            </a:p>
          </p:txBody>
        </p:sp>
        <p:sp>
          <p:nvSpPr>
            <p:cNvPr id="10" name="TextBox 10"/>
            <p:cNvSpPr txBox="1"/>
            <p:nvPr/>
          </p:nvSpPr>
          <p:spPr>
            <a:xfrm>
              <a:off x="76200" y="33925"/>
              <a:ext cx="660400" cy="736600"/>
            </a:xfrm>
            <a:prstGeom prst="rect">
              <a:avLst/>
            </a:prstGeom>
            <a:noFill/>
          </p:spPr>
          <p:txBody>
            <a:bodyPr lIns="33867" tIns="33867" rIns="33867" bIns="33867" rtlCol="0" anchor="ctr"/>
            <a:lstStyle/>
            <a:p>
              <a:pPr algn="ctr">
                <a:lnSpc>
                  <a:spcPts val="3733"/>
                </a:lnSpc>
                <a:spcBef>
                  <a:spcPct val="0"/>
                </a:spcBef>
              </a:pPr>
              <a:r>
                <a:rPr lang="en-US" sz="2666" dirty="0" err="1">
                  <a:solidFill>
                    <a:schemeClr val="bg1"/>
                  </a:solidFill>
                  <a:latin typeface="Open Sans"/>
                  <a:ea typeface="Open Sans"/>
                  <a:cs typeface="Open Sans"/>
                  <a:sym typeface="Open Sans"/>
                </a:rPr>
                <a:t>Hiervan</a:t>
              </a:r>
              <a:r>
                <a:rPr lang="en-US" sz="2666" dirty="0">
                  <a:solidFill>
                    <a:schemeClr val="bg1"/>
                  </a:solidFill>
                  <a:latin typeface="Open Sans"/>
                  <a:ea typeface="Open Sans"/>
                  <a:cs typeface="Open Sans"/>
                  <a:sym typeface="Open Sans"/>
                </a:rPr>
                <a:t> </a:t>
              </a:r>
              <a:r>
                <a:rPr lang="en-US" sz="2666" dirty="0" err="1">
                  <a:solidFill>
                    <a:schemeClr val="bg1"/>
                  </a:solidFill>
                  <a:latin typeface="Open Sans"/>
                  <a:ea typeface="Open Sans"/>
                  <a:cs typeface="Open Sans"/>
                  <a:sym typeface="Open Sans"/>
                </a:rPr>
                <a:t>waren</a:t>
              </a:r>
              <a:r>
                <a:rPr lang="en-US" sz="2666" dirty="0">
                  <a:solidFill>
                    <a:schemeClr val="bg1"/>
                  </a:solidFill>
                  <a:latin typeface="Open Sans"/>
                  <a:ea typeface="Open Sans"/>
                  <a:cs typeface="Open Sans"/>
                  <a:sym typeface="Open Sans"/>
                </a:rPr>
                <a:t> </a:t>
              </a:r>
              <a:r>
                <a:rPr lang="en-US" sz="2666" b="1" dirty="0">
                  <a:solidFill>
                    <a:schemeClr val="bg1"/>
                  </a:solidFill>
                  <a:latin typeface="Open Sans Bold"/>
                  <a:ea typeface="Open Sans Bold"/>
                  <a:cs typeface="Open Sans Bold"/>
                  <a:sym typeface="Open Sans Bold"/>
                </a:rPr>
                <a:t>2537</a:t>
              </a:r>
              <a:r>
                <a:rPr lang="en-US" sz="2666" dirty="0">
                  <a:solidFill>
                    <a:schemeClr val="bg1"/>
                  </a:solidFill>
                  <a:latin typeface="Open Sans"/>
                  <a:ea typeface="Open Sans"/>
                  <a:cs typeface="Open Sans"/>
                  <a:sym typeface="Open Sans"/>
                </a:rPr>
                <a:t> </a:t>
              </a:r>
              <a:r>
                <a:rPr lang="en-US" sz="2666" dirty="0" err="1">
                  <a:solidFill>
                    <a:schemeClr val="bg1"/>
                  </a:solidFill>
                  <a:latin typeface="Open Sans"/>
                  <a:ea typeface="Open Sans"/>
                  <a:cs typeface="Open Sans"/>
                  <a:sym typeface="Open Sans"/>
                </a:rPr>
                <a:t>straf</a:t>
              </a:r>
              <a:endParaRPr lang="en-US" sz="2666" dirty="0">
                <a:solidFill>
                  <a:schemeClr val="bg1"/>
                </a:solidFill>
                <a:latin typeface="Open Sans"/>
                <a:ea typeface="Open Sans"/>
                <a:cs typeface="Open Sans"/>
                <a:sym typeface="Open Sans"/>
              </a:endParaRPr>
            </a:p>
          </p:txBody>
        </p:sp>
      </p:grpSp>
      <p:sp>
        <p:nvSpPr>
          <p:cNvPr id="11" name="AutoShape 11"/>
          <p:cNvSpPr/>
          <p:nvPr/>
        </p:nvSpPr>
        <p:spPr>
          <a:xfrm flipV="1">
            <a:off x="5737184" y="1498600"/>
            <a:ext cx="940291" cy="776277"/>
          </a:xfrm>
          <a:prstGeom prst="line">
            <a:avLst/>
          </a:prstGeom>
          <a:ln w="76200" cap="flat">
            <a:solidFill>
              <a:srgbClr val="000000"/>
            </a:solidFill>
            <a:prstDash val="solid"/>
            <a:headEnd type="none" w="sm" len="sm"/>
            <a:tailEnd type="none" w="sm" len="sm"/>
          </a:ln>
        </p:spPr>
        <p:txBody>
          <a:bodyPr/>
          <a:lstStyle/>
          <a:p>
            <a:endParaRPr lang="nl-NL" sz="1200"/>
          </a:p>
        </p:txBody>
      </p:sp>
      <p:sp>
        <p:nvSpPr>
          <p:cNvPr id="12" name="AutoShape 12"/>
          <p:cNvSpPr/>
          <p:nvPr/>
        </p:nvSpPr>
        <p:spPr>
          <a:xfrm>
            <a:off x="5737184" y="2870200"/>
            <a:ext cx="940291" cy="707099"/>
          </a:xfrm>
          <a:prstGeom prst="line">
            <a:avLst/>
          </a:prstGeom>
          <a:ln w="76200" cap="flat">
            <a:solidFill>
              <a:srgbClr val="000000"/>
            </a:solidFill>
            <a:prstDash val="solid"/>
            <a:headEnd type="none" w="sm" len="sm"/>
            <a:tailEnd type="none" w="sm" len="sm"/>
          </a:ln>
        </p:spPr>
        <p:txBody>
          <a:bodyPr/>
          <a:lstStyle/>
          <a:p>
            <a:endParaRPr lang="nl-NL" sz="1200"/>
          </a:p>
        </p:txBody>
      </p:sp>
      <p:sp>
        <p:nvSpPr>
          <p:cNvPr id="14" name="Tekstvak 13">
            <a:extLst>
              <a:ext uri="{FF2B5EF4-FFF2-40B4-BE49-F238E27FC236}">
                <a16:creationId xmlns:a16="http://schemas.microsoft.com/office/drawing/2014/main" id="{8E499A63-1A35-A1A6-8025-382C6626DCD8}"/>
              </a:ext>
            </a:extLst>
          </p:cNvPr>
          <p:cNvSpPr txBox="1"/>
          <p:nvPr/>
        </p:nvSpPr>
        <p:spPr>
          <a:xfrm flipH="1">
            <a:off x="1410160" y="1386130"/>
            <a:ext cx="3528303" cy="2144498"/>
          </a:xfrm>
          <a:prstGeom prst="rect">
            <a:avLst/>
          </a:prstGeom>
          <a:noFill/>
        </p:spPr>
        <p:txBody>
          <a:bodyPr wrap="square" rtlCol="0">
            <a:spAutoFit/>
          </a:bodyPr>
          <a:lstStyle/>
          <a:p>
            <a:pPr algn="ctr"/>
            <a:r>
              <a:rPr lang="en-US" sz="2667" dirty="0">
                <a:latin typeface="Open Sans"/>
                <a:ea typeface="Open Sans"/>
                <a:cs typeface="Open Sans"/>
                <a:sym typeface="Open Sans"/>
              </a:rPr>
              <a:t>Afgelopen 5 jaar is isolatie </a:t>
            </a:r>
            <a:r>
              <a:rPr lang="en-US" sz="2667" b="1" dirty="0">
                <a:latin typeface="Open Sans Bold"/>
                <a:ea typeface="Open Sans Bold"/>
                <a:cs typeface="Open Sans Bold"/>
                <a:sym typeface="Open Sans Bold"/>
              </a:rPr>
              <a:t>4360</a:t>
            </a:r>
            <a:r>
              <a:rPr lang="en-US" sz="2667" dirty="0">
                <a:latin typeface="Open Sans"/>
                <a:ea typeface="Open Sans"/>
                <a:cs typeface="Open Sans"/>
                <a:sym typeface="Open Sans"/>
              </a:rPr>
              <a:t> keer opgelegd in vreemdelingen- detentie </a:t>
            </a:r>
            <a:endParaRPr lang="nl-NL" sz="2667" dirty="0"/>
          </a:p>
        </p:txBody>
      </p:sp>
      <p:sp>
        <p:nvSpPr>
          <p:cNvPr id="16" name="Freeform 2">
            <a:extLst>
              <a:ext uri="{FF2B5EF4-FFF2-40B4-BE49-F238E27FC236}">
                <a16:creationId xmlns:a16="http://schemas.microsoft.com/office/drawing/2014/main" id="{6103DCD9-5808-66A0-AEFF-C402E82E1709}"/>
              </a:ext>
            </a:extLst>
          </p:cNvPr>
          <p:cNvSpPr/>
          <p:nvPr/>
        </p:nvSpPr>
        <p:spPr>
          <a:xfrm>
            <a:off x="-47132" y="5414364"/>
            <a:ext cx="12286263" cy="1443636"/>
          </a:xfrm>
          <a:custGeom>
            <a:avLst/>
            <a:gdLst/>
            <a:ahLst/>
            <a:cxnLst/>
            <a:rect l="l" t="t" r="r" b="b"/>
            <a:pathLst>
              <a:path w="18429394" h="2165454">
                <a:moveTo>
                  <a:pt x="0" y="0"/>
                </a:moveTo>
                <a:lnTo>
                  <a:pt x="18429394" y="0"/>
                </a:lnTo>
                <a:lnTo>
                  <a:pt x="18429394" y="2165454"/>
                </a:lnTo>
                <a:lnTo>
                  <a:pt x="0" y="2165454"/>
                </a:lnTo>
                <a:lnTo>
                  <a:pt x="0" y="0"/>
                </a:lnTo>
                <a:close/>
              </a:path>
            </a:pathLst>
          </a:custGeom>
          <a:blipFill>
            <a:blip r:embed="rId2"/>
            <a:stretch>
              <a:fillRect/>
            </a:stretch>
          </a:blipFill>
        </p:spPr>
        <p:txBody>
          <a:bodyPr/>
          <a:lstStyle/>
          <a:p>
            <a:endParaRPr lang="nl-NL" sz="120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3DFloatVTI">
  <a:themeElements>
    <a:clrScheme name="AnalogousFromDarkSeedLeftStep">
      <a:dk1>
        <a:srgbClr val="000000"/>
      </a:dk1>
      <a:lt1>
        <a:srgbClr val="FFFFFF"/>
      </a:lt1>
      <a:dk2>
        <a:srgbClr val="213B34"/>
      </a:dk2>
      <a:lt2>
        <a:srgbClr val="E8E3E2"/>
      </a:lt2>
      <a:accent1>
        <a:srgbClr val="4CAFC1"/>
      </a:accent1>
      <a:accent2>
        <a:srgbClr val="3BB192"/>
      </a:accent2>
      <a:accent3>
        <a:srgbClr val="47B56A"/>
      </a:accent3>
      <a:accent4>
        <a:srgbClr val="46B13B"/>
      </a:accent4>
      <a:accent5>
        <a:srgbClr val="7CB045"/>
      </a:accent5>
      <a:accent6>
        <a:srgbClr val="A0A737"/>
      </a:accent6>
      <a:hlink>
        <a:srgbClr val="529130"/>
      </a:hlink>
      <a:folHlink>
        <a:srgbClr val="7F7F7F"/>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1101</TotalTime>
  <Words>1384</Words>
  <Application>Microsoft Macintosh PowerPoint</Application>
  <PresentationFormat>Breedbeeld</PresentationFormat>
  <Paragraphs>231</Paragraphs>
  <Slides>29</Slides>
  <Notes>17</Notes>
  <HiddenSlides>0</HiddenSlides>
  <MMClips>0</MMClips>
  <ScaleCrop>false</ScaleCrop>
  <HeadingPairs>
    <vt:vector size="6" baseType="variant">
      <vt:variant>
        <vt:lpstr>Gebruikte lettertypen</vt:lpstr>
      </vt:variant>
      <vt:variant>
        <vt:i4>12</vt:i4>
      </vt:variant>
      <vt:variant>
        <vt:lpstr>Thema</vt:lpstr>
      </vt:variant>
      <vt:variant>
        <vt:i4>2</vt:i4>
      </vt:variant>
      <vt:variant>
        <vt:lpstr>Diatitels</vt:lpstr>
      </vt:variant>
      <vt:variant>
        <vt:i4>29</vt:i4>
      </vt:variant>
    </vt:vector>
  </HeadingPairs>
  <TitlesOfParts>
    <vt:vector size="43" baseType="lpstr">
      <vt:lpstr>Ogilvy Sans</vt:lpstr>
      <vt:lpstr>Open Sans Bold</vt:lpstr>
      <vt:lpstr>Times</vt:lpstr>
      <vt:lpstr>Aptos</vt:lpstr>
      <vt:lpstr>Arial</vt:lpstr>
      <vt:lpstr>Avenir Next LT Pro</vt:lpstr>
      <vt:lpstr>Century Gothic</vt:lpstr>
      <vt:lpstr>Helvetica Neue</vt:lpstr>
      <vt:lpstr>Open Sans</vt:lpstr>
      <vt:lpstr>verdana</vt:lpstr>
      <vt:lpstr>Wingdings</vt:lpstr>
      <vt:lpstr>Wingdings 3</vt:lpstr>
      <vt:lpstr>Ion</vt:lpstr>
      <vt:lpstr>3DFloatVTI</vt:lpstr>
      <vt:lpstr>Géén isolatie in (vreemdelingen)detentie</vt:lpstr>
      <vt:lpstr>Géén isolatie in detentie</vt:lpstr>
      <vt:lpstr>Leden werkgroep JWS</vt:lpstr>
      <vt:lpstr>Wat te verwachten</vt:lpstr>
      <vt:lpstr>Start van de werkgroep…..</vt:lpstr>
      <vt:lpstr>Even inkomen</vt:lpstr>
      <vt:lpstr>PowerPoint-presentatie</vt:lpstr>
      <vt:lpstr>PowerPoint-presentatie</vt:lpstr>
      <vt:lpstr>PowerPoint-presentatie</vt:lpstr>
      <vt:lpstr>PowerPoint-presentatie</vt:lpstr>
      <vt:lpstr>PowerPoint-presentatie</vt:lpstr>
      <vt:lpstr>Niet alleen in vreemdelingendetentie….</vt:lpstr>
      <vt:lpstr>PowerPoint-presentatie</vt:lpstr>
      <vt:lpstr>PowerPoint-presentatie</vt:lpstr>
      <vt:lpstr>PowerPoint-presentatie</vt:lpstr>
      <vt:lpstr>PowerPoint-presentatie</vt:lpstr>
      <vt:lpstr>PowerPoint-presentatie</vt:lpstr>
      <vt:lpstr>PowerPoint-presentatie</vt:lpstr>
      <vt:lpstr>Reacties van gedetineerden op verblijf in iso Antwoorden op de open vragen</vt:lpstr>
      <vt:lpstr>PowerPoint-presentatie</vt:lpstr>
      <vt:lpstr>PowerPoint-presentatie</vt:lpstr>
      <vt:lpstr>Richtlijnen van internationale organisaties</vt:lpstr>
      <vt:lpstr>PowerPoint-presentatie</vt:lpstr>
      <vt:lpstr>PowerPoint-presentatie</vt:lpstr>
      <vt:lpstr>Alternatieven voor isolatie?</vt:lpstr>
      <vt:lpstr>Voorbeelden uit de praktijk (DJI)</vt:lpstr>
      <vt:lpstr>Wat heeft werkgroep gedaan? Ontwikkelingen?</vt:lpstr>
      <vt:lpstr>Wat heeft werkgroep gedaan? Ontwikkelingen? (2)</vt:lpstr>
      <vt:lpstr>Vragen? Uitwisseling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Imma van Galen</dc:creator>
  <cp:lastModifiedBy>Femke Vrij | KAMG</cp:lastModifiedBy>
  <cp:revision>15</cp:revision>
  <cp:lastPrinted>2025-03-10T15:25:44Z</cp:lastPrinted>
  <dcterms:created xsi:type="dcterms:W3CDTF">2024-09-28T13:24:27Z</dcterms:created>
  <dcterms:modified xsi:type="dcterms:W3CDTF">2026-04-12T13:42:28Z</dcterms:modified>
</cp:coreProperties>
</file>