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733" r:id="rId2"/>
    <p:sldId id="256" r:id="rId3"/>
    <p:sldId id="738" r:id="rId4"/>
    <p:sldId id="736" r:id="rId5"/>
    <p:sldId id="739" r:id="rId6"/>
    <p:sldId id="268" r:id="rId7"/>
    <p:sldId id="272" r:id="rId8"/>
    <p:sldId id="737" r:id="rId9"/>
    <p:sldId id="728" r:id="rId10"/>
    <p:sldId id="729" r:id="rId11"/>
    <p:sldId id="740" r:id="rId1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.C.A. Toebes" initials="BT" lastIdx="1" clrIdx="0">
    <p:extLst>
      <p:ext uri="{19B8F6BF-5375-455C-9EA6-DF929625EA0E}">
        <p15:presenceInfo xmlns:p15="http://schemas.microsoft.com/office/powerpoint/2012/main" userId="S::B.C.A.Toebes@rug.nl::0eec7b01-72cf-4f5d-a8a7-f918cbb2c58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32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5E1BC8-C81C-4BCB-8759-795C2055E9C5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CEB5C-0C0B-4184-8C17-A60D8D7F9DD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627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69925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5" name="Marcador de encabezado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5227469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Google Shape;478;p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79" name="Google Shape;479;p3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  <p:sp>
        <p:nvSpPr>
          <p:cNvPr id="480" name="Google Shape;480;p32:notes"/>
          <p:cNvSpPr txBox="1"/>
          <p:nvPr/>
        </p:nvSpPr>
        <p:spPr>
          <a:xfrm>
            <a:off x="3884608" y="8685208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tabLst/>
              <a:defRPr/>
            </a:pPr>
            <a:fld id="{00000000-1234-1234-1234-123412341234}" type="slidenum">
              <a:rPr kumimoji="0" lang="en-GB" sz="12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200"/>
                <a:buFont typeface="Arial"/>
                <a:buNone/>
                <a:tabLst/>
                <a:defRPr/>
              </a:pPr>
              <a:t>6</a:t>
            </a:fld>
            <a:endParaRPr kumimoji="0" sz="1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4455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18" name="Google Shape;518;p36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228600" algn="l" rtl="0">
              <a:lnSpc>
                <a:spcPct val="117999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8307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9671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71315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1C893-A8E7-4B7C-8B0E-8B3ADFE04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703AAB-53A2-40E2-8316-4E9EF727F7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F8AA81-CBB7-4E61-815B-A638F0E952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D6D81F-5663-4605-B6EF-2A7D6C0F9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8E888E-7BC9-4F4D-A056-41F936CC2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0323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EE892-5963-4BCD-8578-0E1BAD0DB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B15263-F379-43A5-8071-F29554EE2A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8FC786-AE0A-4428-B201-493571AEF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5FCE0-AD68-4A9A-88DB-164C0AEE8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72BAC6-DA7B-4BFE-ABE9-8CC3BA027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10475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D539435-57B5-4907-B998-2576988531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9938D5-89FD-4230-BCFD-AA7A11755C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2928E-EA8A-45C7-B231-F6FA2CB2E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51AB5-3523-4E9F-B5CE-58ECC1931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D1EF5-6742-435E-AA00-F061476D5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44560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8F341-8ABE-46E3-A1AD-7AD2A6036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99196-2502-4382-BA0A-ECB5A555E9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CBE317-FDC9-4D24-B459-CA64496CE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9EA28-8CF9-415A-891D-46B0AE725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6BAC2-973A-450B-9436-3473BEB97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945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26338-D0BE-45E0-A612-A1F9CB7F2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F87DB-9144-4CB3-9E46-7C55F6FDC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C782C4-6F78-4A98-9631-78A99F4FB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454798-DEB9-45A8-8807-4A9AD9613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AF37D3-B874-4490-B9CB-73BF6826DB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1254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08758-823B-4386-AB1E-42539B073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528C25-2D25-4A24-A6B1-20892A8ADD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E200DC-33F8-4788-9FD7-DEEAAA051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1C698-8F2D-4F86-B8AB-EF9D96D2A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ED29F6-5CA9-4229-B876-999C661A5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712034-DB0C-4C5E-9982-013C9100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33951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2454A-6580-4743-BB8C-11729CA15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4D54A-D54C-43EE-921F-42DBF1EFB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82A1A-3BD6-46E3-A5AF-EC6A20E05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F8C53A-5686-4CAF-AF22-00B6B61151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69597B-8C48-4E18-A0EF-C29EB4AAD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DAC42DD-8325-440C-8B17-B06269B97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5D4C0A-50FF-4E4A-A484-B6BEB89834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1E582D-DC2E-4998-8B55-171F99BF5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9824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8CC3C-CC74-4EC0-AF7F-1D159AFAF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A21188-3B3D-42C6-AD28-A26ACC5EE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0CED02-F6BF-4FDA-B211-5E01C90E6D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7BBED6-B694-4E5B-8500-8953D3238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440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8CCE1E-B71C-4C99-9544-1B89A971D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B965E6-CECF-4946-A2A8-9590D01BF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6D0550-377F-4850-916E-13583C282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61678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60CA1-7285-4F73-B7F7-5F06D8E60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9FAE0-458E-4054-B2F0-F0DB80EE0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3C9F81-401E-442A-B1E1-D5055010C0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A1333C-2CFF-4917-8589-A01AAC9F5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DF6F1-3FF4-44E2-B794-BE536AC76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5B15BE-E1D8-4A6C-9BBC-D15077BD9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4731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D7D07-FC49-4C6C-90E2-F3EF9F6E8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1B17DE2-E965-4666-90AC-94C7962D20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ADF153-FD72-403C-A583-2331DBCA0C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A11630-F0D9-4A6E-95B4-7A52535F0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99A16A-6E49-47A2-BB73-FFE9BFFE7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83A6C9-598C-4833-9F3B-D485113D4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535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83EAF2-360F-4491-BDE6-9AD50CA8F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24F55E-F6A8-440D-9069-ED6CE83389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F3231-CC35-456A-9516-A959688A27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0A67C-562E-4076-8DD0-AD13C3B36A8F}" type="datetimeFigureOut">
              <a:rPr lang="nl-NL" smtClean="0"/>
              <a:t>09-04-2026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0FC94D-17DC-4697-99C8-474B1C7E46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41517D-17BF-4701-B632-6203B40D83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F5340-2F2C-41E2-A00E-1F73583D7EF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16074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GroningenCH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4579283" y="1542907"/>
            <a:ext cx="7612717" cy="2564073"/>
            <a:chOff x="6043648" y="1468702"/>
            <a:chExt cx="6148352" cy="2472233"/>
          </a:xfrm>
          <a:solidFill>
            <a:schemeClr val="accent2"/>
          </a:solidFill>
        </p:grpSpPr>
        <p:sp>
          <p:nvSpPr>
            <p:cNvPr id="3" name="Rectángulo 2"/>
            <p:cNvSpPr/>
            <p:nvPr/>
          </p:nvSpPr>
          <p:spPr>
            <a:xfrm>
              <a:off x="7321196" y="1468702"/>
              <a:ext cx="4870804" cy="247223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  <p:sp>
          <p:nvSpPr>
            <p:cNvPr id="4" name="Elipse 3"/>
            <p:cNvSpPr/>
            <p:nvPr/>
          </p:nvSpPr>
          <p:spPr>
            <a:xfrm>
              <a:off x="6043648" y="1468703"/>
              <a:ext cx="2472232" cy="247223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</p:grpSp>
      <p:sp>
        <p:nvSpPr>
          <p:cNvPr id="10" name="CuadroTexto 9"/>
          <p:cNvSpPr txBox="1"/>
          <p:nvPr/>
        </p:nvSpPr>
        <p:spPr>
          <a:xfrm>
            <a:off x="5275538" y="1786111"/>
            <a:ext cx="66783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2800" b="1" dirty="0">
                <a:solidFill>
                  <a:schemeClr val="bg1"/>
                </a:solidFill>
              </a:rPr>
              <a:t>Johannes Wier </a:t>
            </a:r>
            <a:r>
              <a:rPr lang="en-GB" sz="2800" b="1" dirty="0" err="1">
                <a:solidFill>
                  <a:schemeClr val="bg1"/>
                </a:solidFill>
              </a:rPr>
              <a:t>Stichting</a:t>
            </a:r>
            <a:r>
              <a:rPr lang="en-GB" sz="2800" b="1" dirty="0">
                <a:solidFill>
                  <a:schemeClr val="bg1"/>
                </a:solidFill>
              </a:rPr>
              <a:t> – Lustrum</a:t>
            </a:r>
          </a:p>
          <a:p>
            <a:pPr algn="r"/>
            <a:r>
              <a:rPr lang="en-GB" sz="2800" b="1" dirty="0">
                <a:solidFill>
                  <a:schemeClr val="bg1"/>
                </a:solidFill>
              </a:rPr>
              <a:t>7 April 2026</a:t>
            </a:r>
          </a:p>
          <a:p>
            <a:pPr algn="r"/>
            <a:endParaRPr lang="en-GB" sz="2800" b="1" dirty="0">
              <a:solidFill>
                <a:schemeClr val="bg1"/>
              </a:solidFill>
            </a:endParaRPr>
          </a:p>
          <a:p>
            <a:pPr algn="r"/>
            <a:r>
              <a:rPr lang="en-GB" sz="2800" b="1" dirty="0">
                <a:solidFill>
                  <a:schemeClr val="bg1"/>
                </a:solidFill>
              </a:rPr>
              <a:t>‘</a:t>
            </a:r>
            <a:r>
              <a:rPr lang="en-GB" sz="3200" b="1" i="1" dirty="0" err="1">
                <a:solidFill>
                  <a:schemeClr val="bg1"/>
                </a:solidFill>
              </a:rPr>
              <a:t>Gezondheid</a:t>
            </a:r>
            <a:r>
              <a:rPr lang="en-GB" sz="3200" b="1" i="1" dirty="0">
                <a:solidFill>
                  <a:schemeClr val="bg1"/>
                </a:solidFill>
              </a:rPr>
              <a:t> </a:t>
            </a:r>
            <a:r>
              <a:rPr lang="en-GB" sz="3200" b="1" i="1" dirty="0" err="1">
                <a:solidFill>
                  <a:schemeClr val="bg1"/>
                </a:solidFill>
              </a:rPr>
              <a:t>en</a:t>
            </a:r>
            <a:r>
              <a:rPr lang="en-GB" sz="3200" b="1" i="1" dirty="0">
                <a:solidFill>
                  <a:schemeClr val="bg1"/>
                </a:solidFill>
              </a:rPr>
              <a:t> </a:t>
            </a:r>
            <a:r>
              <a:rPr lang="en-GB" sz="3200" b="1" i="1" dirty="0" err="1">
                <a:solidFill>
                  <a:schemeClr val="bg1"/>
                </a:solidFill>
              </a:rPr>
              <a:t>mensenrechten</a:t>
            </a:r>
            <a:r>
              <a:rPr lang="en-GB" sz="3200" b="1" i="1" dirty="0">
                <a:solidFill>
                  <a:schemeClr val="bg1"/>
                </a:solidFill>
              </a:rPr>
              <a:t> </a:t>
            </a:r>
          </a:p>
          <a:p>
            <a:pPr algn="r"/>
            <a:r>
              <a:rPr lang="en-GB" sz="3200" b="1" i="1" dirty="0">
                <a:solidFill>
                  <a:schemeClr val="bg1"/>
                </a:solidFill>
              </a:rPr>
              <a:t>in </a:t>
            </a:r>
            <a:r>
              <a:rPr lang="en-GB" sz="3200" b="1" i="1" dirty="0" err="1">
                <a:solidFill>
                  <a:schemeClr val="bg1"/>
                </a:solidFill>
              </a:rPr>
              <a:t>historisch</a:t>
            </a:r>
            <a:r>
              <a:rPr lang="en-GB" sz="3200" b="1" i="1" dirty="0">
                <a:solidFill>
                  <a:schemeClr val="bg1"/>
                </a:solidFill>
              </a:rPr>
              <a:t> </a:t>
            </a:r>
            <a:r>
              <a:rPr lang="en-GB" sz="3200" b="1" i="1" dirty="0" err="1">
                <a:solidFill>
                  <a:schemeClr val="bg1"/>
                </a:solidFill>
              </a:rPr>
              <a:t>perspectief</a:t>
            </a:r>
            <a:r>
              <a:rPr lang="en-GB" sz="3200" b="1" i="1" dirty="0">
                <a:solidFill>
                  <a:schemeClr val="bg1"/>
                </a:solidFill>
              </a:rPr>
              <a:t>’</a:t>
            </a:r>
          </a:p>
          <a:p>
            <a:pPr algn="r"/>
            <a:endParaRPr lang="en-GB" sz="3200" b="1" i="1" dirty="0">
              <a:solidFill>
                <a:schemeClr val="bg1"/>
              </a:solidFill>
            </a:endParaRPr>
          </a:p>
          <a:p>
            <a:pPr algn="r"/>
            <a:endParaRPr lang="en-US" sz="2800" b="1" dirty="0">
              <a:solidFill>
                <a:schemeClr val="bg1"/>
              </a:solidFill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7220500" y="4128993"/>
            <a:ext cx="4971500" cy="1373041"/>
            <a:chOff x="7220500" y="4296238"/>
            <a:chExt cx="4971500" cy="1373041"/>
          </a:xfrm>
          <a:solidFill>
            <a:srgbClr val="00B050"/>
          </a:solidFill>
        </p:grpSpPr>
        <p:sp>
          <p:nvSpPr>
            <p:cNvPr id="12" name="Rectángulo 11"/>
            <p:cNvSpPr/>
            <p:nvPr/>
          </p:nvSpPr>
          <p:spPr>
            <a:xfrm>
              <a:off x="7845126" y="4296238"/>
              <a:ext cx="4346874" cy="137304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  <p:sp>
          <p:nvSpPr>
            <p:cNvPr id="14" name="Elipse 13"/>
            <p:cNvSpPr/>
            <p:nvPr/>
          </p:nvSpPr>
          <p:spPr>
            <a:xfrm>
              <a:off x="7220500" y="4296239"/>
              <a:ext cx="1249251" cy="137304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UY"/>
            </a:p>
          </p:txBody>
        </p:sp>
      </p:grpSp>
      <p:sp>
        <p:nvSpPr>
          <p:cNvPr id="15" name="CuadroTexto 14"/>
          <p:cNvSpPr txBox="1"/>
          <p:nvPr/>
        </p:nvSpPr>
        <p:spPr>
          <a:xfrm>
            <a:off x="6892445" y="4417962"/>
            <a:ext cx="50613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UY" sz="2000" dirty="0" err="1">
                <a:solidFill>
                  <a:schemeClr val="bg1"/>
                </a:solidFill>
                <a:latin typeface="+mj-lt"/>
              </a:rPr>
              <a:t>Brigit</a:t>
            </a:r>
            <a:r>
              <a:rPr lang="es-UY" sz="2000" dirty="0">
                <a:solidFill>
                  <a:schemeClr val="bg1"/>
                </a:solidFill>
                <a:latin typeface="+mj-lt"/>
              </a:rPr>
              <a:t> Toebes</a:t>
            </a:r>
          </a:p>
          <a:p>
            <a:pPr algn="r"/>
            <a:r>
              <a:rPr lang="es-UY" sz="2000" dirty="0">
                <a:solidFill>
                  <a:schemeClr val="bg1"/>
                </a:solidFill>
                <a:latin typeface="+mj-lt"/>
              </a:rPr>
              <a:t>b.c.a.Toebes@rug.nl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8608331" y="5642819"/>
            <a:ext cx="33455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Groningen Centre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+mj-lt"/>
              </a:rPr>
              <a:t>for</a:t>
            </a:r>
            <a:r>
              <a:rPr lang="nl-NL" dirty="0">
                <a:solidFill>
                  <a:schemeClr val="bg2">
                    <a:lumMod val="50000"/>
                  </a:schemeClr>
                </a:solidFill>
                <a:latin typeface="+mj-lt"/>
              </a:rPr>
              <a:t> Health </a:t>
            </a:r>
            <a:r>
              <a:rPr lang="nl-NL" dirty="0" err="1">
                <a:solidFill>
                  <a:schemeClr val="bg2">
                    <a:lumMod val="50000"/>
                  </a:schemeClr>
                </a:solidFill>
                <a:latin typeface="+mj-lt"/>
              </a:rPr>
              <a:t>Law</a:t>
            </a:r>
            <a:endParaRPr lang="nl-NL" dirty="0">
              <a:solidFill>
                <a:schemeClr val="bg2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9997081" y="6056885"/>
            <a:ext cx="156459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sz="1600" dirty="0">
                <a:solidFill>
                  <a:schemeClr val="bg2">
                    <a:lumMod val="50000"/>
                  </a:schemeClr>
                </a:solidFill>
                <a:hlinkClick r:id="rId3"/>
              </a:rPr>
              <a:t>@</a:t>
            </a:r>
            <a:r>
              <a:rPr lang="nl-NL" sz="1600" u="sng" dirty="0" err="1">
                <a:solidFill>
                  <a:schemeClr val="bg2">
                    <a:lumMod val="50000"/>
                  </a:schemeClr>
                </a:solidFill>
                <a:hlinkClick r:id="rId3"/>
              </a:rPr>
              <a:t>GroningenCHL</a:t>
            </a:r>
            <a:endParaRPr lang="es-UY" sz="1600" dirty="0"/>
          </a:p>
        </p:txBody>
      </p:sp>
      <p:pic>
        <p:nvPicPr>
          <p:cNvPr id="21" name="Imagen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61676" y="6034164"/>
            <a:ext cx="392166" cy="383996"/>
          </a:xfrm>
          <a:prstGeom prst="rect">
            <a:avLst/>
          </a:prstGeom>
        </p:spPr>
      </p:pic>
      <p:pic>
        <p:nvPicPr>
          <p:cNvPr id="5" name="Afbeelding 4">
            <a:extLst>
              <a:ext uri="{FF2B5EF4-FFF2-40B4-BE49-F238E27FC236}">
                <a16:creationId xmlns:a16="http://schemas.microsoft.com/office/drawing/2014/main" id="{690C3AF5-B907-4EF9-7A96-4DEC9CB589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601" y="4233052"/>
            <a:ext cx="2686511" cy="1369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353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0744994" y="7011988"/>
            <a:ext cx="1985486" cy="1489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>
          <a:xfrm>
            <a:off x="2396845" y="514933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nl-NL" sz="5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Maar hoe </a:t>
            </a:r>
            <a:r>
              <a:rPr lang="en-US" altLang="nl-NL" sz="5400" b="1" baseline="30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dit</a:t>
            </a:r>
            <a:r>
              <a:rPr lang="en-US" altLang="nl-NL" sz="5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nl-NL" sz="5400" b="1" baseline="30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</a:t>
            </a:r>
            <a:r>
              <a:rPr lang="en-US" altLang="nl-NL" sz="5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nl-NL" sz="5400" b="1" baseline="30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wegen</a:t>
            </a:r>
            <a:r>
              <a:rPr lang="en-US" altLang="nl-NL" sz="5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?</a:t>
            </a:r>
            <a:endParaRPr lang="nl-NL" altLang="nl-NL" sz="5400" b="1" baseline="30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C5BB21-09D4-4EB7-9175-CEC45A488DB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“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maak</a:t>
            </a:r>
            <a:r>
              <a:rPr lang="en-US" dirty="0"/>
              <a:t> </a:t>
            </a:r>
            <a:r>
              <a:rPr lang="en-US" dirty="0" err="1"/>
              <a:t>ik</a:t>
            </a:r>
            <a:r>
              <a:rPr lang="en-US" dirty="0"/>
              <a:t> </a:t>
            </a:r>
            <a:r>
              <a:rPr lang="en-US" dirty="0" err="1"/>
              <a:t>zelf</a:t>
            </a:r>
            <a:r>
              <a:rPr lang="en-US" dirty="0"/>
              <a:t> </a:t>
            </a:r>
            <a:r>
              <a:rPr lang="en-US" dirty="0" err="1"/>
              <a:t>wel</a:t>
            </a:r>
            <a:r>
              <a:rPr lang="en-US" dirty="0"/>
              <a:t> </a:t>
            </a:r>
            <a:r>
              <a:rPr lang="en-US" dirty="0" err="1"/>
              <a:t>uit</a:t>
            </a:r>
            <a:r>
              <a:rPr lang="en-US" dirty="0"/>
              <a:t> – </a:t>
            </a:r>
            <a:r>
              <a:rPr lang="en-US" dirty="0" err="1"/>
              <a:t>reflecties</a:t>
            </a:r>
            <a:r>
              <a:rPr lang="en-US" dirty="0"/>
              <a:t> over </a:t>
            </a:r>
            <a:r>
              <a:rPr lang="en-US" dirty="0" err="1"/>
              <a:t>gezondheid</a:t>
            </a:r>
            <a:r>
              <a:rPr lang="en-US" dirty="0"/>
              <a:t>, </a:t>
            </a:r>
            <a:r>
              <a:rPr lang="en-US" dirty="0" err="1"/>
              <a:t>vrijheid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recht</a:t>
            </a:r>
            <a:r>
              <a:rPr lang="en-US" dirty="0"/>
              <a:t>”</a:t>
            </a:r>
          </a:p>
          <a:p>
            <a:r>
              <a:rPr lang="en-US" dirty="0"/>
              <a:t>Boom, 1 April 2026</a:t>
            </a:r>
            <a:endParaRPr lang="nl-N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F3CE54-9AEA-4102-BF72-6CEE9944299A}"/>
              </a:ext>
            </a:extLst>
          </p:cNvPr>
          <p:cNvSpPr txBox="1"/>
          <p:nvPr/>
        </p:nvSpPr>
        <p:spPr>
          <a:xfrm>
            <a:off x="9499600" y="3971368"/>
            <a:ext cx="2153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/>
              <a:t>https://www.boom.nl/juridisch/100-20314_Dat-maak-ik-zelf-wel-uit</a:t>
            </a:r>
          </a:p>
        </p:txBody>
      </p:sp>
      <p:pic>
        <p:nvPicPr>
          <p:cNvPr id="11" name="Afbeelding 10">
            <a:extLst>
              <a:ext uri="{FF2B5EF4-FFF2-40B4-BE49-F238E27FC236}">
                <a16:creationId xmlns:a16="http://schemas.microsoft.com/office/drawing/2014/main" id="{5C4D987F-2B2F-3106-2444-E50ADAC09D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1423" y="1541050"/>
            <a:ext cx="2854032" cy="4560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143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E831A0A-5B48-439E-BA6B-FFB1DA1060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Dank </a:t>
            </a:r>
            <a:r>
              <a:rPr lang="en-US" dirty="0" err="1"/>
              <a:t>voor</a:t>
            </a:r>
            <a:r>
              <a:rPr lang="en-US" dirty="0"/>
              <a:t> </a:t>
            </a:r>
            <a:r>
              <a:rPr lang="en-US" dirty="0" err="1"/>
              <a:t>jullie</a:t>
            </a:r>
            <a:r>
              <a:rPr lang="en-US" dirty="0"/>
              <a:t> </a:t>
            </a:r>
            <a:r>
              <a:rPr lang="en-US" dirty="0" err="1"/>
              <a:t>aandacht</a:t>
            </a:r>
            <a:endParaRPr lang="nl-NL" dirty="0"/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E268F5BA-B784-4F5E-84F6-651F7D5D65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52880" y="4306888"/>
            <a:ext cx="9144000" cy="1655762"/>
          </a:xfrm>
        </p:spPr>
        <p:txBody>
          <a:bodyPr/>
          <a:lstStyle/>
          <a:p>
            <a:r>
              <a:rPr lang="en-US" sz="3600" dirty="0"/>
              <a:t>Alle </a:t>
            </a:r>
            <a:r>
              <a:rPr lang="en-US" sz="3600" dirty="0" err="1"/>
              <a:t>goeds</a:t>
            </a:r>
            <a:r>
              <a:rPr lang="en-US" sz="3600" dirty="0"/>
              <a:t> </a:t>
            </a:r>
            <a:r>
              <a:rPr lang="en-US" sz="3600" dirty="0" err="1"/>
              <a:t>voor</a:t>
            </a:r>
            <a:r>
              <a:rPr lang="en-US" sz="3600" dirty="0"/>
              <a:t> de JWS!!</a:t>
            </a:r>
          </a:p>
          <a:p>
            <a:endParaRPr lang="en-US" sz="3600" dirty="0"/>
          </a:p>
          <a:p>
            <a:endParaRPr lang="nl-NL" dirty="0"/>
          </a:p>
        </p:txBody>
      </p:sp>
      <p:pic>
        <p:nvPicPr>
          <p:cNvPr id="1026" name="Picture 2" descr="JWS Johannes Wier Stichting - Sociale ...">
            <a:extLst>
              <a:ext uri="{FF2B5EF4-FFF2-40B4-BE49-F238E27FC236}">
                <a16:creationId xmlns:a16="http://schemas.microsoft.com/office/drawing/2014/main" id="{47F0A728-674E-4737-8251-134E90681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2355" y="325438"/>
            <a:ext cx="2305050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3879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42296A-C2F6-4384-A061-D347164FE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Ontstaan</a:t>
            </a:r>
            <a:r>
              <a:rPr lang="en-US" dirty="0"/>
              <a:t> </a:t>
            </a:r>
            <a:r>
              <a:rPr lang="en-US" dirty="0" err="1"/>
              <a:t>mensenrechten</a:t>
            </a:r>
            <a:endParaRPr lang="nl-N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3AD8A7-D19C-4819-BF34-1376A08EB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Tx/>
              <a:buChar char="-"/>
            </a:pPr>
            <a:r>
              <a:rPr lang="en-US" dirty="0" err="1"/>
              <a:t>Hoger</a:t>
            </a:r>
            <a:r>
              <a:rPr lang="en-US" dirty="0"/>
              <a:t> </a:t>
            </a:r>
            <a:r>
              <a:rPr lang="en-US" dirty="0" err="1"/>
              <a:t>recht</a:t>
            </a:r>
            <a:r>
              <a:rPr lang="en-US" dirty="0"/>
              <a:t> – Antigone</a:t>
            </a:r>
          </a:p>
          <a:p>
            <a:pPr>
              <a:buFontTx/>
              <a:buChar char="-"/>
            </a:pPr>
            <a:r>
              <a:rPr lang="en-US" dirty="0"/>
              <a:t>Verlichting (</a:t>
            </a:r>
            <a:r>
              <a:rPr lang="en-US" dirty="0" err="1"/>
              <a:t>rond</a:t>
            </a:r>
            <a:r>
              <a:rPr lang="en-US" dirty="0"/>
              <a:t> 1800)</a:t>
            </a:r>
          </a:p>
          <a:p>
            <a:pPr>
              <a:buFontTx/>
              <a:buChar char="-"/>
            </a:pPr>
            <a:r>
              <a:rPr lang="en-US" dirty="0" err="1"/>
              <a:t>Menselijke</a:t>
            </a:r>
            <a:r>
              <a:rPr lang="en-US" dirty="0"/>
              <a:t> </a:t>
            </a:r>
            <a:r>
              <a:rPr lang="en-US" dirty="0" err="1"/>
              <a:t>waardigheid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Industriële</a:t>
            </a:r>
            <a:r>
              <a:rPr lang="en-US" dirty="0"/>
              <a:t> </a:t>
            </a:r>
            <a:r>
              <a:rPr lang="en-US" dirty="0" err="1"/>
              <a:t>Revolutie</a:t>
            </a:r>
            <a:r>
              <a:rPr lang="en-US" dirty="0"/>
              <a:t> </a:t>
            </a:r>
          </a:p>
          <a:p>
            <a:pPr>
              <a:buFontTx/>
              <a:buChar char="-"/>
            </a:pPr>
            <a:r>
              <a:rPr lang="en-US" dirty="0"/>
              <a:t>WO II – </a:t>
            </a:r>
            <a:r>
              <a:rPr lang="en-US" i="1" dirty="0"/>
              <a:t>Holocaust</a:t>
            </a:r>
          </a:p>
          <a:p>
            <a:pPr>
              <a:buFontTx/>
              <a:buChar char="-"/>
            </a:pPr>
            <a:r>
              <a:rPr lang="en-US" dirty="0"/>
              <a:t>UVRM Roosevelt -1948 / </a:t>
            </a:r>
            <a:r>
              <a:rPr lang="en-US" dirty="0" err="1"/>
              <a:t>holistisch</a:t>
            </a:r>
            <a:r>
              <a:rPr lang="en-US" dirty="0"/>
              <a:t> / art 25 </a:t>
            </a:r>
            <a:r>
              <a:rPr lang="en-US" dirty="0" err="1"/>
              <a:t>gezondheid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/>
              <a:t>Koude</a:t>
            </a:r>
            <a:r>
              <a:rPr lang="en-US" dirty="0"/>
              <a:t> </a:t>
            </a:r>
            <a:r>
              <a:rPr lang="en-US" dirty="0" err="1"/>
              <a:t>Oorlog</a:t>
            </a:r>
            <a:r>
              <a:rPr lang="en-US" dirty="0"/>
              <a:t>: </a:t>
            </a:r>
            <a:r>
              <a:rPr lang="en-US" dirty="0" err="1"/>
              <a:t>tweesplitsing</a:t>
            </a:r>
            <a:r>
              <a:rPr lang="en-US" dirty="0"/>
              <a:t> IVESCR &amp; IVPBPR (1966)</a:t>
            </a:r>
          </a:p>
          <a:p>
            <a:pPr>
              <a:buFontTx/>
              <a:buChar char="-"/>
            </a:pPr>
            <a:r>
              <a:rPr lang="en-US" dirty="0"/>
              <a:t>1979  VN-</a:t>
            </a:r>
            <a:r>
              <a:rPr lang="en-US" dirty="0" err="1"/>
              <a:t>Vrouwenverdrag</a:t>
            </a:r>
            <a:r>
              <a:rPr lang="en-US" dirty="0"/>
              <a:t> 1989 / VN-</a:t>
            </a:r>
            <a:r>
              <a:rPr lang="en-US" dirty="0" err="1"/>
              <a:t>Kinderrechtenverdrag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pPr>
              <a:buFontTx/>
              <a:buChar char="-"/>
            </a:pPr>
            <a:r>
              <a:rPr lang="en-US" dirty="0"/>
              <a:t>1993: Vienna Declaration and </a:t>
            </a:r>
            <a:r>
              <a:rPr lang="en-US" dirty="0" err="1"/>
              <a:t>Programme</a:t>
            </a:r>
            <a:r>
              <a:rPr lang="en-US" dirty="0"/>
              <a:t> of Action: ‘interdependence’</a:t>
            </a:r>
          </a:p>
          <a:p>
            <a:pPr>
              <a:buFontTx/>
              <a:buChar char="-"/>
            </a:pP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807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E5D1E-1342-4D14-A304-ABE52FB6A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Mensenrechten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2F5B70-73C5-430A-BFD2-916841BA9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Hoger</a:t>
            </a:r>
            <a:r>
              <a:rPr lang="en-US" dirty="0"/>
              <a:t> </a:t>
            </a:r>
            <a:r>
              <a:rPr lang="en-US" dirty="0" err="1"/>
              <a:t>recht</a:t>
            </a:r>
            <a:endParaRPr lang="en-US" dirty="0"/>
          </a:p>
          <a:p>
            <a:r>
              <a:rPr lang="en-US" dirty="0" err="1"/>
              <a:t>Menselijke</a:t>
            </a:r>
            <a:r>
              <a:rPr lang="en-US" dirty="0"/>
              <a:t> </a:t>
            </a:r>
            <a:r>
              <a:rPr lang="en-US" dirty="0" err="1"/>
              <a:t>waardigheid</a:t>
            </a:r>
            <a:endParaRPr lang="en-US" dirty="0"/>
          </a:p>
          <a:p>
            <a:r>
              <a:rPr lang="en-US" dirty="0"/>
              <a:t>Drie </a:t>
            </a:r>
            <a:r>
              <a:rPr lang="en-US" dirty="0" err="1"/>
              <a:t>typen</a:t>
            </a:r>
            <a:r>
              <a:rPr lang="en-US" dirty="0"/>
              <a:t> </a:t>
            </a:r>
            <a:r>
              <a:rPr lang="en-US" dirty="0" err="1"/>
              <a:t>rechten</a:t>
            </a:r>
            <a:endParaRPr lang="en-US" dirty="0"/>
          </a:p>
          <a:p>
            <a:pPr lvl="1"/>
            <a:r>
              <a:rPr lang="en-US" dirty="0"/>
              <a:t>Burger-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politieke</a:t>
            </a:r>
            <a:r>
              <a:rPr lang="en-US" dirty="0"/>
              <a:t> </a:t>
            </a:r>
            <a:r>
              <a:rPr lang="en-US" dirty="0" err="1"/>
              <a:t>rechten</a:t>
            </a:r>
            <a:endParaRPr lang="en-US" dirty="0"/>
          </a:p>
          <a:p>
            <a:pPr lvl="1"/>
            <a:r>
              <a:rPr lang="en-US" dirty="0" err="1"/>
              <a:t>Economische</a:t>
            </a:r>
            <a:r>
              <a:rPr lang="en-US" dirty="0"/>
              <a:t>, social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culturele</a:t>
            </a:r>
            <a:r>
              <a:rPr lang="en-US" dirty="0"/>
              <a:t> </a:t>
            </a:r>
            <a:r>
              <a:rPr lang="en-US" dirty="0" err="1"/>
              <a:t>rechten</a:t>
            </a:r>
            <a:endParaRPr lang="en-US" dirty="0"/>
          </a:p>
          <a:p>
            <a:pPr lvl="1"/>
            <a:r>
              <a:rPr lang="en-US" dirty="0" err="1"/>
              <a:t>Collectieve</a:t>
            </a:r>
            <a:r>
              <a:rPr lang="en-US" dirty="0"/>
              <a:t> </a:t>
            </a:r>
            <a:r>
              <a:rPr lang="en-US" dirty="0" err="1"/>
              <a:t>rechten</a:t>
            </a:r>
            <a:endParaRPr lang="en-US" dirty="0"/>
          </a:p>
          <a:p>
            <a:r>
              <a:rPr lang="en-US" dirty="0" err="1"/>
              <a:t>Staat</a:t>
            </a:r>
            <a:r>
              <a:rPr lang="en-US" dirty="0"/>
              <a:t> </a:t>
            </a:r>
            <a:r>
              <a:rPr lang="en-US" dirty="0" err="1"/>
              <a:t>heeft</a:t>
            </a:r>
            <a:r>
              <a:rPr lang="en-US" dirty="0"/>
              <a:t> </a:t>
            </a:r>
            <a:r>
              <a:rPr lang="en-US" dirty="0" err="1"/>
              <a:t>plichten</a:t>
            </a:r>
            <a:r>
              <a:rPr lang="en-US" dirty="0"/>
              <a:t>, </a:t>
            </a:r>
            <a:r>
              <a:rPr lang="en-US" dirty="0" err="1"/>
              <a:t>wij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rechten</a:t>
            </a:r>
            <a:endParaRPr lang="en-US" dirty="0"/>
          </a:p>
          <a:p>
            <a:r>
              <a:rPr lang="en-US" dirty="0" err="1"/>
              <a:t>Soms</a:t>
            </a:r>
            <a:r>
              <a:rPr lang="en-US" dirty="0"/>
              <a:t> </a:t>
            </a:r>
            <a:r>
              <a:rPr lang="en-US" dirty="0" err="1"/>
              <a:t>hebben</a:t>
            </a:r>
            <a:r>
              <a:rPr lang="en-US" dirty="0"/>
              <a:t> </a:t>
            </a:r>
            <a:r>
              <a:rPr lang="en-US" dirty="0" err="1"/>
              <a:t>andere</a:t>
            </a:r>
            <a:r>
              <a:rPr lang="en-US" dirty="0"/>
              <a:t> </a:t>
            </a:r>
            <a:r>
              <a:rPr lang="en-US" dirty="0" err="1"/>
              <a:t>actoren</a:t>
            </a:r>
            <a:r>
              <a:rPr lang="en-US" dirty="0"/>
              <a:t> </a:t>
            </a:r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plichten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300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64A593-9990-4F5D-BD7B-4F4BE3E30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Wereldgezondheidsorganisatie</a:t>
            </a:r>
            <a:r>
              <a:rPr lang="en-US" dirty="0"/>
              <a:t> (WHO), 1946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E4524-F6B9-4F5E-A9FE-2661C2A118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 Francisco, 1945</a:t>
            </a:r>
          </a:p>
          <a:p>
            <a:pPr marL="0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endParaRPr lang="en-US" alt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1946: </a:t>
            </a: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Statuut</a:t>
            </a: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WHO:</a:t>
            </a:r>
          </a:p>
          <a:p>
            <a:pPr marL="0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endParaRPr lang="en-US" alt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Preambule</a:t>
            </a: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B70046"/>
              </a:buClr>
              <a:buSzPct val="120000"/>
              <a:buFontTx/>
              <a:buChar char="-"/>
            </a:pPr>
            <a:endParaRPr lang="en-US" alt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B70046"/>
              </a:buClr>
              <a:buSzPct val="120000"/>
              <a:buFontTx/>
              <a:buChar char="-"/>
            </a:pP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Definitie</a:t>
            </a: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gezondheid</a:t>
            </a:r>
            <a:endParaRPr lang="en-US" alt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B70046"/>
              </a:buClr>
              <a:buSzPct val="120000"/>
              <a:buFontTx/>
              <a:buChar char="-"/>
            </a:pPr>
            <a:endParaRPr lang="en-US" alt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rgbClr val="B70046"/>
              </a:buClr>
              <a:buSzPct val="120000"/>
              <a:buFontTx/>
              <a:buChar char="-"/>
            </a:pP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Gezondheid</a:t>
            </a: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als</a:t>
            </a:r>
            <a:r>
              <a:rPr lang="en-US" alt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nl-NL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recht</a:t>
            </a:r>
            <a:endParaRPr lang="nl-NL" altLang="nl-NL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13537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223C11-6D0A-401C-B0BE-63BA0FDFF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Definitie</a:t>
            </a:r>
            <a:r>
              <a:rPr lang="en-US" dirty="0"/>
              <a:t> </a:t>
            </a:r>
            <a:r>
              <a:rPr lang="en-US" dirty="0" err="1"/>
              <a:t>gezondheid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CB0B5-D9A9-4FAD-8048-A75C1BC29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SzPts val="6600"/>
              <a:buNone/>
            </a:pPr>
            <a:r>
              <a:rPr lang="nl-NL" sz="2600" dirty="0"/>
              <a:t>Wereldgezondheidsorganisatie (1946): </a:t>
            </a:r>
          </a:p>
          <a:p>
            <a:pPr lvl="1" indent="0">
              <a:buSzPts val="6600"/>
              <a:buNone/>
            </a:pPr>
            <a:r>
              <a:rPr lang="nl-NL" sz="2600" i="1" dirty="0"/>
              <a:t>compleet fysiek, mentaal en sociaal welbevinden, en niet louter de afwezigheid van ziekte</a:t>
            </a:r>
          </a:p>
          <a:p>
            <a:pPr lvl="1" indent="0">
              <a:buSzPts val="6600"/>
              <a:buNone/>
            </a:pPr>
            <a:endParaRPr lang="nl-NL" sz="2600" i="1" dirty="0"/>
          </a:p>
          <a:p>
            <a:pPr marL="0" indent="0">
              <a:buSzPts val="6600"/>
              <a:buNone/>
            </a:pPr>
            <a:r>
              <a:rPr lang="nl-NL" sz="2600" dirty="0"/>
              <a:t>Recentere</a:t>
            </a:r>
            <a:r>
              <a:rPr lang="nl-NL" sz="2600" i="1" dirty="0"/>
              <a:t> </a:t>
            </a:r>
            <a:r>
              <a:rPr lang="nl-NL" sz="2600" i="1" dirty="0" err="1"/>
              <a:t>Capability</a:t>
            </a:r>
            <a:r>
              <a:rPr lang="nl-NL" sz="2600" i="1" dirty="0"/>
              <a:t> </a:t>
            </a:r>
            <a:r>
              <a:rPr lang="nl-NL" sz="2600" dirty="0"/>
              <a:t>benadering - gezondheidsvermogen (Sen, </a:t>
            </a:r>
            <a:r>
              <a:rPr lang="nl-NL" sz="2600" dirty="0" err="1"/>
              <a:t>Nussbaum</a:t>
            </a:r>
            <a:r>
              <a:rPr lang="nl-NL" sz="2600" dirty="0"/>
              <a:t>, </a:t>
            </a:r>
            <a:r>
              <a:rPr lang="nl-NL" sz="2600" dirty="0" err="1"/>
              <a:t>Venkatapuram</a:t>
            </a:r>
            <a:r>
              <a:rPr lang="nl-NL" sz="2600" dirty="0"/>
              <a:t>):</a:t>
            </a:r>
          </a:p>
          <a:p>
            <a:pPr lvl="1" indent="0">
              <a:buSzPts val="5800"/>
              <a:buNone/>
            </a:pPr>
            <a:r>
              <a:rPr lang="nl-NL" sz="2600" i="1" dirty="0"/>
              <a:t>keuzemogelijkheden die mensen hebben om het leven dat ze wensen te kunnen leiden</a:t>
            </a:r>
          </a:p>
          <a:p>
            <a:pPr marL="257175" indent="-100013">
              <a:buSzPts val="6600"/>
              <a:buNone/>
            </a:pPr>
            <a:endParaRPr lang="nl-NL" sz="2600" dirty="0"/>
          </a:p>
          <a:p>
            <a:pPr marL="0" indent="0">
              <a:buSzPts val="6600"/>
              <a:buNone/>
            </a:pPr>
            <a:r>
              <a:rPr lang="nl-NL" sz="2600" dirty="0"/>
              <a:t>‘Positieve gezondheid’ - Machteld Huber</a:t>
            </a:r>
          </a:p>
          <a:p>
            <a:pPr marL="0" indent="0">
              <a:buSzPts val="6600"/>
              <a:buNone/>
            </a:pPr>
            <a:r>
              <a:rPr lang="nl-NL" sz="2600" i="1" dirty="0">
                <a:solidFill>
                  <a:srgbClr val="212529"/>
                </a:solidFill>
              </a:rPr>
              <a:t>	gezond ben je wanneer je met de fysieke, emotionele en sociale 	uitdagingen van het leven om kunt gaan.</a:t>
            </a:r>
            <a:endParaRPr lang="nl-NL" sz="2600" i="1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26787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p32"/>
          <p:cNvSpPr txBox="1">
            <a:spLocks noGrp="1"/>
          </p:cNvSpPr>
          <p:nvPr>
            <p:ph type="title"/>
          </p:nvPr>
        </p:nvSpPr>
        <p:spPr>
          <a:xfrm>
            <a:off x="1703512" y="-14307"/>
            <a:ext cx="8280920" cy="3952704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284" tIns="17138" rIns="34284" bIns="17138" rtlCol="0" anchor="ctr" anchorCtr="1">
            <a:normAutofit/>
          </a:bodyPr>
          <a:lstStyle/>
          <a:p>
            <a:pPr algn="l">
              <a:buClr>
                <a:srgbClr val="FF0000"/>
              </a:buClr>
              <a:buSzPct val="131343"/>
            </a:pPr>
            <a:r>
              <a:rPr lang="en-GB" sz="3600" dirty="0">
                <a:latin typeface="+mn-lt"/>
              </a:rPr>
              <a:t>Wat is </a:t>
            </a:r>
            <a:r>
              <a:rPr lang="en-GB" sz="3600" dirty="0" err="1">
                <a:latin typeface="+mn-lt"/>
              </a:rPr>
              <a:t>bepalend</a:t>
            </a:r>
            <a:r>
              <a:rPr lang="en-GB" sz="3600" dirty="0">
                <a:latin typeface="+mn-lt"/>
              </a:rPr>
              <a:t> </a:t>
            </a:r>
            <a:r>
              <a:rPr lang="en-GB" sz="3600" dirty="0" err="1">
                <a:latin typeface="+mn-lt"/>
              </a:rPr>
              <a:t>voor</a:t>
            </a:r>
            <a:r>
              <a:rPr lang="en-GB" sz="3600" dirty="0">
                <a:latin typeface="+mn-lt"/>
              </a:rPr>
              <a:t> </a:t>
            </a:r>
            <a:r>
              <a:rPr lang="en-GB" sz="3600" dirty="0" err="1">
                <a:latin typeface="+mn-lt"/>
              </a:rPr>
              <a:t>onze</a:t>
            </a:r>
            <a:r>
              <a:rPr lang="en-GB" sz="3600" dirty="0">
                <a:latin typeface="+mn-lt"/>
              </a:rPr>
              <a:t> </a:t>
            </a:r>
            <a:r>
              <a:rPr lang="en-GB" sz="3600" dirty="0" err="1">
                <a:latin typeface="+mn-lt"/>
              </a:rPr>
              <a:t>gezondheid</a:t>
            </a:r>
            <a:r>
              <a:rPr lang="en-GB" sz="3600" dirty="0">
                <a:latin typeface="+mn-lt"/>
              </a:rPr>
              <a:t>?</a:t>
            </a:r>
            <a:br>
              <a:rPr lang="en-GB" sz="3600" dirty="0">
                <a:latin typeface="+mn-lt"/>
              </a:rPr>
            </a:br>
            <a:br>
              <a:rPr lang="en-GB" sz="3600" dirty="0">
                <a:latin typeface="+mn-lt"/>
              </a:rPr>
            </a:br>
            <a:r>
              <a:rPr lang="en-GB" sz="2400" dirty="0">
                <a:solidFill>
                  <a:schemeClr val="dk1"/>
                </a:solidFill>
              </a:rPr>
              <a:t>36% </a:t>
            </a:r>
            <a:r>
              <a:rPr lang="en-GB" sz="2400" dirty="0" err="1">
                <a:solidFill>
                  <a:schemeClr val="dk1"/>
                </a:solidFill>
              </a:rPr>
              <a:t>individueel</a:t>
            </a:r>
            <a:r>
              <a:rPr lang="en-GB" sz="2400" dirty="0">
                <a:solidFill>
                  <a:schemeClr val="dk1"/>
                </a:solidFill>
              </a:rPr>
              <a:t> </a:t>
            </a:r>
            <a:r>
              <a:rPr lang="en-GB" sz="2400" dirty="0" err="1">
                <a:solidFill>
                  <a:schemeClr val="dk1"/>
                </a:solidFill>
              </a:rPr>
              <a:t>gedrag</a:t>
            </a:r>
            <a:br>
              <a:rPr lang="en-GB" sz="2400" dirty="0">
                <a:solidFill>
                  <a:schemeClr val="dk1"/>
                </a:solidFill>
              </a:rPr>
            </a:br>
            <a:r>
              <a:rPr lang="en-GB" sz="2400" dirty="0">
                <a:solidFill>
                  <a:schemeClr val="dk1"/>
                </a:solidFill>
              </a:rPr>
              <a:t>24% </a:t>
            </a:r>
            <a:r>
              <a:rPr lang="en-GB" sz="2400" dirty="0" err="1">
                <a:solidFill>
                  <a:schemeClr val="dk1"/>
                </a:solidFill>
              </a:rPr>
              <a:t>sociale</a:t>
            </a:r>
            <a:r>
              <a:rPr lang="en-GB" sz="2400" dirty="0">
                <a:solidFill>
                  <a:schemeClr val="dk1"/>
                </a:solidFill>
              </a:rPr>
              <a:t> </a:t>
            </a:r>
            <a:r>
              <a:rPr lang="en-GB" sz="2400" dirty="0" err="1">
                <a:solidFill>
                  <a:schemeClr val="dk1"/>
                </a:solidFill>
              </a:rPr>
              <a:t>omstandigheden</a:t>
            </a:r>
            <a:br>
              <a:rPr lang="en-GB" sz="2400" dirty="0">
                <a:solidFill>
                  <a:schemeClr val="dk1"/>
                </a:solidFill>
              </a:rPr>
            </a:br>
            <a:r>
              <a:rPr lang="en-GB" sz="2400" dirty="0">
                <a:solidFill>
                  <a:schemeClr val="dk1"/>
                </a:solidFill>
              </a:rPr>
              <a:t>7% </a:t>
            </a:r>
            <a:r>
              <a:rPr lang="en-GB" sz="2400" dirty="0" err="1">
                <a:solidFill>
                  <a:schemeClr val="dk1"/>
                </a:solidFill>
              </a:rPr>
              <a:t>fysieke</a:t>
            </a:r>
            <a:r>
              <a:rPr lang="en-GB" sz="2400" dirty="0">
                <a:solidFill>
                  <a:schemeClr val="dk1"/>
                </a:solidFill>
              </a:rPr>
              <a:t> </a:t>
            </a:r>
            <a:r>
              <a:rPr lang="en-GB" sz="2400" dirty="0" err="1">
                <a:solidFill>
                  <a:schemeClr val="dk1"/>
                </a:solidFill>
              </a:rPr>
              <a:t>omgeving</a:t>
            </a:r>
            <a:br>
              <a:rPr lang="en-GB" sz="2400" dirty="0">
                <a:solidFill>
                  <a:schemeClr val="dk1"/>
                </a:solidFill>
              </a:rPr>
            </a:br>
            <a:r>
              <a:rPr lang="en-GB" sz="2400" dirty="0">
                <a:solidFill>
                  <a:schemeClr val="dk1"/>
                </a:solidFill>
              </a:rPr>
              <a:t>22% </a:t>
            </a:r>
            <a:r>
              <a:rPr lang="en-GB" sz="2400" dirty="0" err="1">
                <a:solidFill>
                  <a:schemeClr val="dk1"/>
                </a:solidFill>
              </a:rPr>
              <a:t>genen</a:t>
            </a:r>
            <a:br>
              <a:rPr lang="en-GB" sz="2400" dirty="0">
                <a:solidFill>
                  <a:schemeClr val="dk1"/>
                </a:solidFill>
              </a:rPr>
            </a:br>
            <a:r>
              <a:rPr lang="en-GB" sz="2400" dirty="0">
                <a:solidFill>
                  <a:schemeClr val="dk1"/>
                </a:solidFill>
              </a:rPr>
              <a:t>11% </a:t>
            </a:r>
            <a:r>
              <a:rPr lang="en-GB" sz="2400" dirty="0" err="1">
                <a:solidFill>
                  <a:schemeClr val="dk1"/>
                </a:solidFill>
              </a:rPr>
              <a:t>medische</a:t>
            </a:r>
            <a:r>
              <a:rPr lang="en-GB" sz="2400" dirty="0">
                <a:solidFill>
                  <a:schemeClr val="dk1"/>
                </a:solidFill>
              </a:rPr>
              <a:t> </a:t>
            </a:r>
            <a:r>
              <a:rPr lang="en-GB" sz="2400" dirty="0" err="1">
                <a:solidFill>
                  <a:schemeClr val="dk1"/>
                </a:solidFill>
              </a:rPr>
              <a:t>zorg</a:t>
            </a:r>
            <a:br>
              <a:rPr lang="en-GB" sz="2513" dirty="0">
                <a:solidFill>
                  <a:schemeClr val="dk1"/>
                </a:solidFill>
              </a:rPr>
            </a:br>
            <a:endParaRPr sz="2513" dirty="0">
              <a:solidFill>
                <a:schemeClr val="dk1"/>
              </a:solidFill>
            </a:endParaRPr>
          </a:p>
        </p:txBody>
      </p:sp>
      <p:sp>
        <p:nvSpPr>
          <p:cNvPr id="483" name="Google Shape;483;p32"/>
          <p:cNvSpPr txBox="1"/>
          <p:nvPr/>
        </p:nvSpPr>
        <p:spPr>
          <a:xfrm>
            <a:off x="3009901" y="5624516"/>
            <a:ext cx="1600197" cy="27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8" tIns="34284" rIns="68578" bIns="34284" anchor="ctr" anchorCtr="0">
            <a:noAutofit/>
          </a:bodyPr>
          <a:lstStyle/>
          <a:p>
            <a:pPr defTabSz="342900">
              <a:buClr>
                <a:srgbClr val="000000"/>
              </a:buClr>
            </a:pPr>
            <a:r>
              <a:rPr lang="en-GB" sz="900" ker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2-5-2023</a:t>
            </a:r>
            <a:endParaRPr sz="900" kern="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32"/>
          <p:cNvSpPr txBox="1"/>
          <p:nvPr/>
        </p:nvSpPr>
        <p:spPr>
          <a:xfrm>
            <a:off x="7581903" y="5624516"/>
            <a:ext cx="1600197" cy="27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8" tIns="34284" rIns="68578" bIns="34284" anchor="ctr" anchorCtr="0">
            <a:noAutofit/>
          </a:bodyPr>
          <a:lstStyle/>
          <a:p>
            <a:pPr algn="r" defTabSz="342900">
              <a:buClr>
                <a:srgbClr val="000000"/>
              </a:buClr>
            </a:pPr>
            <a:fld id="{00000000-1234-1234-1234-123412341234}" type="slidenum">
              <a:rPr lang="en-GB" sz="900" kern="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algn="r" defTabSz="342900">
                <a:buClr>
                  <a:srgbClr val="000000"/>
                </a:buClr>
              </a:pPr>
              <a:t>6</a:t>
            </a:fld>
            <a:endParaRPr sz="900" kern="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32"/>
          <p:cNvSpPr txBox="1"/>
          <p:nvPr/>
        </p:nvSpPr>
        <p:spPr>
          <a:xfrm>
            <a:off x="5879976" y="4941168"/>
            <a:ext cx="3482608" cy="115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4284" tIns="17138" rIns="34284" bIns="17138" anchor="t" anchorCtr="0">
            <a:spAutoFit/>
          </a:bodyPr>
          <a:lstStyle/>
          <a:p>
            <a:pPr defTabSz="342900">
              <a:buClr>
                <a:srgbClr val="000000"/>
              </a:buClr>
            </a:pPr>
            <a:r>
              <a:rPr lang="en-GB" sz="525" ker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Model van Lalonde 1974, aangepast vanuit perspectoef publieke ruimte </a:t>
            </a:r>
            <a:endParaRPr sz="525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D2D2000-E3FB-62CD-7AA5-F0359534609A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263352" y="6251181"/>
            <a:ext cx="6912768" cy="491507"/>
          </a:xfrm>
        </p:spPr>
        <p:txBody>
          <a:bodyPr/>
          <a:lstStyle/>
          <a:p>
            <a:r>
              <a:rPr lang="en-US" sz="2000" dirty="0" err="1">
                <a:latin typeface="Palatino bold"/>
              </a:rPr>
              <a:t>Bron</a:t>
            </a:r>
            <a:r>
              <a:rPr lang="en-US" sz="2000" dirty="0">
                <a:latin typeface="Palatino bold"/>
              </a:rPr>
              <a:t>: Dahlgren </a:t>
            </a:r>
            <a:r>
              <a:rPr lang="en-US" sz="2000" dirty="0" err="1">
                <a:latin typeface="Palatino bold"/>
              </a:rPr>
              <a:t>en</a:t>
            </a:r>
            <a:r>
              <a:rPr lang="en-US" sz="2000" dirty="0">
                <a:latin typeface="Palatino bold"/>
              </a:rPr>
              <a:t> Whitehead, 1991 </a:t>
            </a:r>
            <a:endParaRPr lang="en-NL" sz="2000" dirty="0">
              <a:latin typeface="Palatino bold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2EAA44-5448-4CC0-99D0-990F8AC32D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3" y="3429000"/>
            <a:ext cx="4927033" cy="2778894"/>
          </a:xfrm>
          <a:prstGeom prst="rect">
            <a:avLst/>
          </a:prstGeom>
        </p:spPr>
      </p:pic>
      <p:pic>
        <p:nvPicPr>
          <p:cNvPr id="487" name="Google Shape;487;p32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6240017" y="1412777"/>
            <a:ext cx="4011935" cy="421173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63FA20-EAE2-4337-A530-E05CA4F2CD16}"/>
              </a:ext>
            </a:extLst>
          </p:cNvPr>
          <p:cNvSpPr txBox="1"/>
          <p:nvPr/>
        </p:nvSpPr>
        <p:spPr>
          <a:xfrm>
            <a:off x="7464152" y="5898362"/>
            <a:ext cx="1698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>
                <a:latin typeface="Palatino-Bold"/>
              </a:rPr>
              <a:t>Bron</a:t>
            </a:r>
            <a:r>
              <a:rPr lang="en-US" sz="2000" dirty="0">
                <a:latin typeface="Palatino-Bold"/>
              </a:rPr>
              <a:t>: </a:t>
            </a:r>
            <a:r>
              <a:rPr lang="en-US" sz="2000" dirty="0" err="1">
                <a:latin typeface="Palatino-Bold"/>
              </a:rPr>
              <a:t>Goinvo</a:t>
            </a:r>
            <a:endParaRPr lang="nl-NL" sz="2000" dirty="0">
              <a:latin typeface="Palatino-Bold"/>
            </a:endParaRPr>
          </a:p>
        </p:txBody>
      </p:sp>
    </p:spTree>
    <p:extLst>
      <p:ext uri="{BB962C8B-B14F-4D97-AF65-F5344CB8AC3E}">
        <p14:creationId xmlns:p14="http://schemas.microsoft.com/office/powerpoint/2010/main" val="864177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Google Shape;520;p36"/>
          <p:cNvSpPr txBox="1">
            <a:spLocks noGrp="1"/>
          </p:cNvSpPr>
          <p:nvPr>
            <p:ph type="title"/>
          </p:nvPr>
        </p:nvSpPr>
        <p:spPr>
          <a:xfrm>
            <a:off x="1549667" y="365760"/>
            <a:ext cx="8661133" cy="148723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284" tIns="17138" rIns="34284" bIns="17138" numCol="1" rtlCol="0" anchor="ctr" anchorCtr="1" compatLnSpc="1">
            <a:prstTxWarp prst="textNoShape">
              <a:avLst/>
            </a:prstTxWarp>
            <a:noAutofit/>
          </a:bodyPr>
          <a:lstStyle/>
          <a:p>
            <a:pPr>
              <a:spcBef>
                <a:spcPts val="0"/>
              </a:spcBef>
              <a:buClr>
                <a:srgbClr val="FF0000"/>
              </a:buClr>
              <a:buSzPts val="8800"/>
            </a:pPr>
            <a:r>
              <a:rPr lang="en-GB" sz="3200" b="1" dirty="0">
                <a:ea typeface="Calibri"/>
                <a:cs typeface="Calibri"/>
                <a:sym typeface="Calibri"/>
              </a:rPr>
              <a:t>Wat </a:t>
            </a:r>
            <a:r>
              <a:rPr lang="en-GB" sz="3200" b="1" dirty="0" err="1">
                <a:ea typeface="Calibri"/>
                <a:cs typeface="Calibri"/>
                <a:sym typeface="Calibri"/>
              </a:rPr>
              <a:t>omvat</a:t>
            </a:r>
            <a:r>
              <a:rPr lang="en-GB" sz="3200" b="1" dirty="0">
                <a:ea typeface="Calibri"/>
                <a:cs typeface="Calibri"/>
                <a:sym typeface="Calibri"/>
              </a:rPr>
              <a:t> het </a:t>
            </a:r>
            <a:r>
              <a:rPr lang="en-GB" sz="3200" b="1" dirty="0" err="1">
                <a:ea typeface="Calibri"/>
                <a:cs typeface="Calibri"/>
                <a:sym typeface="Calibri"/>
              </a:rPr>
              <a:t>recht</a:t>
            </a:r>
            <a:r>
              <a:rPr lang="en-GB" sz="3200" b="1" dirty="0">
                <a:ea typeface="Calibri"/>
                <a:cs typeface="Calibri"/>
                <a:sym typeface="Calibri"/>
              </a:rPr>
              <a:t> op </a:t>
            </a:r>
            <a:r>
              <a:rPr lang="en-GB" sz="3200" b="1" dirty="0" err="1">
                <a:ea typeface="Calibri"/>
                <a:cs typeface="Calibri"/>
                <a:sym typeface="Calibri"/>
              </a:rPr>
              <a:t>gezondheid</a:t>
            </a:r>
            <a:r>
              <a:rPr lang="en-GB" sz="3200" b="1" dirty="0">
                <a:ea typeface="Calibri"/>
                <a:cs typeface="Calibri"/>
                <a:sym typeface="Calibri"/>
              </a:rPr>
              <a:t>?</a:t>
            </a:r>
            <a:br>
              <a:rPr lang="en-GB" sz="3200" b="1" dirty="0">
                <a:ea typeface="Calibri"/>
                <a:cs typeface="Calibri"/>
                <a:sym typeface="Calibri"/>
              </a:rPr>
            </a:br>
            <a:r>
              <a:rPr lang="en-GB" sz="3200" b="1" dirty="0" err="1">
                <a:ea typeface="Calibri"/>
                <a:cs typeface="Calibri"/>
                <a:sym typeface="Calibri"/>
              </a:rPr>
              <a:t>Zie</a:t>
            </a:r>
            <a:r>
              <a:rPr lang="en-GB" sz="3200" b="1" dirty="0">
                <a:ea typeface="Calibri"/>
                <a:cs typeface="Calibri"/>
                <a:sym typeface="Calibri"/>
              </a:rPr>
              <a:t> de </a:t>
            </a:r>
            <a:r>
              <a:rPr lang="en-GB" sz="3200" b="1" dirty="0" err="1">
                <a:ea typeface="Calibri"/>
                <a:cs typeface="Calibri"/>
                <a:sym typeface="Calibri"/>
              </a:rPr>
              <a:t>mensenrechtenverdragen</a:t>
            </a:r>
            <a:r>
              <a:rPr lang="en-GB" sz="3200" b="1" dirty="0">
                <a:ea typeface="Calibri"/>
                <a:cs typeface="Calibri"/>
                <a:sym typeface="Calibri"/>
              </a:rPr>
              <a:t>!</a:t>
            </a:r>
            <a:endParaRPr sz="3200" b="1" dirty="0"/>
          </a:p>
        </p:txBody>
      </p:sp>
      <p:sp>
        <p:nvSpPr>
          <p:cNvPr id="521" name="Google Shape;521;p36"/>
          <p:cNvSpPr txBox="1">
            <a:spLocks noGrp="1"/>
          </p:cNvSpPr>
          <p:nvPr>
            <p:ph type="body" idx="1"/>
          </p:nvPr>
        </p:nvSpPr>
        <p:spPr>
          <a:xfrm>
            <a:off x="1981200" y="2057403"/>
            <a:ext cx="8229600" cy="3394469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34284" tIns="17138" rIns="34284" bIns="17138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indent="0">
              <a:spcBef>
                <a:spcPts val="0"/>
              </a:spcBef>
              <a:buClr>
                <a:srgbClr val="000000"/>
              </a:buClr>
              <a:buSzPts val="5600"/>
              <a:buNone/>
            </a:pPr>
            <a:r>
              <a:rPr lang="en-GB" sz="2400" dirty="0" err="1">
                <a:sym typeface="Calibri"/>
              </a:rPr>
              <a:t>Recht</a:t>
            </a:r>
            <a:r>
              <a:rPr lang="en-GB" sz="2400" dirty="0">
                <a:sym typeface="Calibri"/>
              </a:rPr>
              <a:t> op </a:t>
            </a:r>
            <a:r>
              <a:rPr lang="en-GB" sz="2400" dirty="0" err="1">
                <a:sym typeface="Calibri"/>
              </a:rPr>
              <a:t>een</a:t>
            </a:r>
            <a:r>
              <a:rPr lang="en-GB" sz="2400" dirty="0">
                <a:sym typeface="Calibri"/>
              </a:rPr>
              <a:t> </a:t>
            </a:r>
            <a:r>
              <a:rPr lang="en-GB" sz="2400" dirty="0" err="1">
                <a:sym typeface="Calibri"/>
              </a:rPr>
              <a:t>zo</a:t>
            </a:r>
            <a:r>
              <a:rPr lang="en-GB" sz="2400" dirty="0">
                <a:sym typeface="Calibri"/>
              </a:rPr>
              <a:t> </a:t>
            </a:r>
            <a:r>
              <a:rPr lang="en-GB" sz="2400" dirty="0" err="1">
                <a:sym typeface="Calibri"/>
              </a:rPr>
              <a:t>goed</a:t>
            </a:r>
            <a:r>
              <a:rPr lang="en-GB" sz="2400" dirty="0">
                <a:sym typeface="Calibri"/>
              </a:rPr>
              <a:t> </a:t>
            </a:r>
            <a:r>
              <a:rPr lang="en-GB" sz="2400" dirty="0" err="1">
                <a:sym typeface="Calibri"/>
              </a:rPr>
              <a:t>mogelijke</a:t>
            </a:r>
            <a:r>
              <a:rPr lang="en-GB" sz="2400" dirty="0">
                <a:sym typeface="Calibri"/>
              </a:rPr>
              <a:t> </a:t>
            </a:r>
            <a:r>
              <a:rPr lang="en-GB" sz="2400" dirty="0" err="1">
                <a:solidFill>
                  <a:srgbClr val="C00000"/>
                </a:solidFill>
                <a:sym typeface="Calibri"/>
              </a:rPr>
              <a:t>gezondheidsstandaard</a:t>
            </a:r>
            <a:endParaRPr sz="2400" dirty="0">
              <a:solidFill>
                <a:srgbClr val="C00000"/>
              </a:solidFill>
            </a:endParaRPr>
          </a:p>
          <a:p>
            <a:pPr marL="0" indent="0">
              <a:spcBef>
                <a:spcPts val="600"/>
              </a:spcBef>
              <a:buClr>
                <a:srgbClr val="000000"/>
              </a:buClr>
              <a:buSzPts val="5600"/>
              <a:buNone/>
            </a:pPr>
            <a:r>
              <a:rPr lang="en-GB" sz="2400" dirty="0">
                <a:solidFill>
                  <a:srgbClr val="C00000"/>
                </a:solidFill>
                <a:sym typeface="Calibri"/>
              </a:rPr>
              <a:t>Twee </a:t>
            </a:r>
            <a:r>
              <a:rPr lang="en-GB" sz="2400" dirty="0" err="1">
                <a:solidFill>
                  <a:srgbClr val="C00000"/>
                </a:solidFill>
                <a:sym typeface="Calibri"/>
              </a:rPr>
              <a:t>dimensies</a:t>
            </a:r>
            <a:r>
              <a:rPr lang="en-GB" sz="2400" dirty="0">
                <a:sym typeface="Calibri"/>
              </a:rPr>
              <a:t>: </a:t>
            </a:r>
            <a:r>
              <a:rPr lang="en-GB" sz="2400" dirty="0" err="1">
                <a:sym typeface="Calibri"/>
              </a:rPr>
              <a:t>toegang</a:t>
            </a:r>
            <a:r>
              <a:rPr lang="en-GB" sz="2400" dirty="0">
                <a:sym typeface="Calibri"/>
              </a:rPr>
              <a:t> tot </a:t>
            </a:r>
            <a:r>
              <a:rPr lang="en-GB" sz="2400" dirty="0" err="1">
                <a:sym typeface="Calibri"/>
              </a:rPr>
              <a:t>zorg</a:t>
            </a:r>
            <a:r>
              <a:rPr lang="en-GB" sz="2400" dirty="0">
                <a:sym typeface="Calibri"/>
              </a:rPr>
              <a:t> en </a:t>
            </a:r>
            <a:r>
              <a:rPr lang="en-GB" sz="2400" dirty="0" err="1">
                <a:sym typeface="Calibri"/>
              </a:rPr>
              <a:t>condities</a:t>
            </a:r>
            <a:r>
              <a:rPr lang="en-GB" sz="2400" dirty="0">
                <a:sym typeface="Calibri"/>
              </a:rPr>
              <a:t> </a:t>
            </a:r>
            <a:r>
              <a:rPr lang="en-GB" sz="2400" dirty="0" err="1">
                <a:sym typeface="Calibri"/>
              </a:rPr>
              <a:t>voor</a:t>
            </a:r>
            <a:r>
              <a:rPr lang="en-GB" sz="2400" dirty="0">
                <a:sym typeface="Calibri"/>
              </a:rPr>
              <a:t> </a:t>
            </a:r>
            <a:r>
              <a:rPr lang="en-GB" sz="2400" dirty="0" err="1">
                <a:sym typeface="Calibri"/>
              </a:rPr>
              <a:t>gezondheid</a:t>
            </a:r>
            <a:endParaRPr sz="2400" dirty="0"/>
          </a:p>
          <a:p>
            <a:pPr marL="257175" indent="-123825">
              <a:spcBef>
                <a:spcPts val="600"/>
              </a:spcBef>
              <a:buClr>
                <a:srgbClr val="000000"/>
              </a:buClr>
              <a:buSzPts val="5600"/>
              <a:buNone/>
            </a:pPr>
            <a:endParaRPr sz="2400" dirty="0">
              <a:latin typeface="Palatino bold"/>
              <a:sym typeface="Calibri"/>
            </a:endParaRPr>
          </a:p>
          <a:p>
            <a:pPr marL="257175" indent="-104775">
              <a:spcBef>
                <a:spcPts val="600"/>
              </a:spcBef>
              <a:buClr>
                <a:srgbClr val="000000"/>
              </a:buClr>
              <a:buSzPts val="6400"/>
              <a:buNone/>
            </a:pPr>
            <a:r>
              <a:rPr lang="nl-NL" i="1" dirty="0">
                <a:latin typeface="Palatino bold"/>
                <a:sym typeface="Calibri"/>
              </a:rPr>
              <a:t>\</a:t>
            </a:r>
          </a:p>
          <a:p>
            <a:pPr marL="257175" indent="-104775">
              <a:spcBef>
                <a:spcPts val="600"/>
              </a:spcBef>
              <a:buClr>
                <a:srgbClr val="000000"/>
              </a:buClr>
              <a:buSzPts val="6400"/>
              <a:buNone/>
            </a:pPr>
            <a:endParaRPr lang="nl-NL" i="1" dirty="0">
              <a:latin typeface="Palatino bold"/>
            </a:endParaRPr>
          </a:p>
          <a:p>
            <a:pPr marL="152400" indent="0">
              <a:buNone/>
            </a:pPr>
            <a:endParaRPr lang="nl-NL" sz="2025" i="1" dirty="0">
              <a:latin typeface="Palatino bold"/>
            </a:endParaRPr>
          </a:p>
          <a:p>
            <a:pPr marL="257175" indent="-104775">
              <a:spcBef>
                <a:spcPts val="600"/>
              </a:spcBef>
              <a:buClr>
                <a:srgbClr val="000000"/>
              </a:buClr>
              <a:buSzPts val="6400"/>
              <a:buNone/>
            </a:pPr>
            <a:endParaRPr i="1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2" name="Google Shape;522;p36"/>
          <p:cNvSpPr txBox="1"/>
          <p:nvPr/>
        </p:nvSpPr>
        <p:spPr>
          <a:xfrm>
            <a:off x="3009901" y="5624516"/>
            <a:ext cx="1600197" cy="27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8" tIns="34284" rIns="68578" bIns="34284" anchor="ctr" anchorCtr="0">
            <a:noAutofit/>
          </a:bodyPr>
          <a:lstStyle/>
          <a:p>
            <a:endParaRPr sz="900" dirty="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23" name="Google Shape;523;p36"/>
          <p:cNvGrpSpPr/>
          <p:nvPr/>
        </p:nvGrpSpPr>
        <p:grpSpPr>
          <a:xfrm>
            <a:off x="3603305" y="3467606"/>
            <a:ext cx="4553855" cy="2070588"/>
            <a:chOff x="1627577" y="4077062"/>
            <a:chExt cx="6071807" cy="2520287"/>
          </a:xfrm>
        </p:grpSpPr>
        <p:sp>
          <p:nvSpPr>
            <p:cNvPr id="524" name="Google Shape;524;p36"/>
            <p:cNvSpPr/>
            <p:nvPr/>
          </p:nvSpPr>
          <p:spPr>
            <a:xfrm>
              <a:off x="1627577" y="4077062"/>
              <a:ext cx="2473049" cy="2520287"/>
            </a:xfrm>
            <a:custGeom>
              <a:avLst/>
              <a:gdLst/>
              <a:ahLst/>
              <a:cxnLst/>
              <a:rect l="l" t="t" r="r" b="b"/>
              <a:pathLst>
                <a:path w="2520287" h="2473046" extrusionOk="0">
                  <a:moveTo>
                    <a:pt x="1638186" y="2473046"/>
                  </a:moveTo>
                  <a:lnTo>
                    <a:pt x="1638186" y="1854784"/>
                  </a:lnTo>
                  <a:lnTo>
                    <a:pt x="1" y="1854784"/>
                  </a:lnTo>
                  <a:lnTo>
                    <a:pt x="1" y="618262"/>
                  </a:lnTo>
                  <a:lnTo>
                    <a:pt x="1638186" y="618262"/>
                  </a:lnTo>
                  <a:lnTo>
                    <a:pt x="1638186" y="0"/>
                  </a:lnTo>
                  <a:lnTo>
                    <a:pt x="2520286" y="1236523"/>
                  </a:lnTo>
                  <a:lnTo>
                    <a:pt x="1638186" y="2473046"/>
                  </a:lnTo>
                  <a:close/>
                </a:path>
              </a:pathLst>
            </a:custGeom>
            <a:gradFill>
              <a:gsLst>
                <a:gs pos="0">
                  <a:srgbClr val="9B2D2A"/>
                </a:gs>
                <a:gs pos="100000">
                  <a:srgbClr val="CB3D3A"/>
                </a:gs>
              </a:gsLst>
              <a:lin ang="16200000" scaled="0"/>
            </a:gradFill>
            <a:ln>
              <a:noFill/>
            </a:ln>
            <a:effectLst>
              <a:outerShdw dist="22997" dir="5400000" algn="tl">
                <a:srgbClr val="000000">
                  <a:alpha val="34901"/>
                </a:srgbClr>
              </a:outerShdw>
            </a:effectLst>
          </p:spPr>
          <p:txBody>
            <a:bodyPr spcFirstLastPara="1" wrap="square" lIns="122681" tIns="595228" rIns="447263" bIns="595238" anchor="ctr" anchorCtr="1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GB" sz="1725" dirty="0" err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Toegang</a:t>
              </a:r>
              <a:r>
                <a:rPr lang="en-GB" sz="1725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 tot </a:t>
              </a:r>
              <a:r>
                <a:rPr lang="en-GB" sz="1725" dirty="0" err="1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zorg</a:t>
              </a:r>
              <a:endParaRPr sz="900" dirty="0"/>
            </a:p>
          </p:txBody>
        </p:sp>
        <p:sp>
          <p:nvSpPr>
            <p:cNvPr id="525" name="Google Shape;525;p36"/>
            <p:cNvSpPr/>
            <p:nvPr/>
          </p:nvSpPr>
          <p:spPr>
            <a:xfrm>
              <a:off x="5181209" y="4077071"/>
              <a:ext cx="2518175" cy="2518175"/>
            </a:xfrm>
            <a:custGeom>
              <a:avLst/>
              <a:gdLst/>
              <a:ahLst/>
              <a:cxnLst/>
              <a:rect l="l" t="t" r="r" b="b"/>
              <a:pathLst>
                <a:path w="2518171" h="2518171" extrusionOk="0">
                  <a:moveTo>
                    <a:pt x="881360" y="0"/>
                  </a:moveTo>
                  <a:lnTo>
                    <a:pt x="881360" y="629543"/>
                  </a:lnTo>
                  <a:lnTo>
                    <a:pt x="2518171" y="629543"/>
                  </a:lnTo>
                  <a:lnTo>
                    <a:pt x="2518171" y="1888628"/>
                  </a:lnTo>
                  <a:lnTo>
                    <a:pt x="881360" y="1888628"/>
                  </a:lnTo>
                  <a:lnTo>
                    <a:pt x="881360" y="2518171"/>
                  </a:lnTo>
                  <a:lnTo>
                    <a:pt x="0" y="1259086"/>
                  </a:lnTo>
                  <a:lnTo>
                    <a:pt x="881360" y="0"/>
                  </a:lnTo>
                  <a:close/>
                </a:path>
              </a:pathLst>
            </a:custGeom>
            <a:gradFill>
              <a:gsLst>
                <a:gs pos="0">
                  <a:srgbClr val="769535"/>
                </a:gs>
                <a:gs pos="100000">
                  <a:srgbClr val="9BC348"/>
                </a:gs>
              </a:gsLst>
              <a:lin ang="16200000" scaled="0"/>
            </a:gradFill>
            <a:ln>
              <a:noFill/>
            </a:ln>
            <a:effectLst>
              <a:outerShdw dist="22997" dir="5400000" algn="tl">
                <a:srgbClr val="000000">
                  <a:alpha val="34901"/>
                </a:srgbClr>
              </a:outerShdw>
            </a:effectLst>
          </p:spPr>
          <p:txBody>
            <a:bodyPr spcFirstLastPara="1" wrap="square" lIns="453188" tIns="594834" rIns="122681" bIns="594834" anchor="ctr" anchorCtr="1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GB" sz="1725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Condities voor gezondheid</a:t>
              </a:r>
              <a:endParaRPr sz="900"/>
            </a:p>
          </p:txBody>
        </p:sp>
      </p:grpSp>
      <p:sp>
        <p:nvSpPr>
          <p:cNvPr id="530" name="Google Shape;530;p36"/>
          <p:cNvSpPr txBox="1"/>
          <p:nvPr/>
        </p:nvSpPr>
        <p:spPr>
          <a:xfrm>
            <a:off x="7581903" y="5624516"/>
            <a:ext cx="1600197" cy="2738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8" tIns="34284" rIns="68578" bIns="34284" anchor="ctr" anchorCtr="0">
            <a:noAutofit/>
          </a:bodyPr>
          <a:lstStyle/>
          <a:p>
            <a:pPr algn="r"/>
            <a:fld id="{00000000-1234-1234-1234-123412341234}" type="slidenum">
              <a:rPr lang="en-GB" sz="9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pPr algn="r"/>
              <a:t>7</a:t>
            </a:fld>
            <a:endParaRPr sz="900" dirty="0"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0790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B26CF-AF8B-4AB3-91DD-E383D7709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6540"/>
            <a:ext cx="10515600" cy="132556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Artikel 12 </a:t>
            </a:r>
            <a:r>
              <a:rPr lang="en-US" dirty="0" err="1"/>
              <a:t>Internationaal</a:t>
            </a:r>
            <a:r>
              <a:rPr lang="en-US" dirty="0"/>
              <a:t> </a:t>
            </a:r>
            <a:r>
              <a:rPr lang="en-US" dirty="0" err="1"/>
              <a:t>Verdrag</a:t>
            </a:r>
            <a:r>
              <a:rPr lang="en-US" dirty="0"/>
              <a:t> </a:t>
            </a:r>
            <a:r>
              <a:rPr lang="en-US" dirty="0" err="1"/>
              <a:t>inzake</a:t>
            </a:r>
            <a:r>
              <a:rPr lang="en-US" dirty="0"/>
              <a:t> </a:t>
            </a:r>
            <a:r>
              <a:rPr lang="en-US" dirty="0" err="1"/>
              <a:t>Economische</a:t>
            </a:r>
            <a:r>
              <a:rPr lang="en-US" dirty="0"/>
              <a:t>, </a:t>
            </a:r>
            <a:r>
              <a:rPr lang="en-US" dirty="0" err="1"/>
              <a:t>Sociale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Culturele</a:t>
            </a:r>
            <a:r>
              <a:rPr lang="en-US" dirty="0"/>
              <a:t> </a:t>
            </a:r>
            <a:r>
              <a:rPr lang="en-US" dirty="0" err="1"/>
              <a:t>Rechten</a:t>
            </a:r>
            <a:r>
              <a:rPr lang="en-US" dirty="0"/>
              <a:t>, 1969</a:t>
            </a:r>
            <a:br>
              <a:rPr lang="en-US" dirty="0"/>
            </a:br>
            <a:r>
              <a:rPr lang="en-US" dirty="0"/>
              <a:t>‘</a:t>
            </a:r>
            <a:r>
              <a:rPr lang="en-US" dirty="0" err="1"/>
              <a:t>recht</a:t>
            </a:r>
            <a:r>
              <a:rPr lang="en-US" dirty="0"/>
              <a:t> op </a:t>
            </a:r>
            <a:r>
              <a:rPr lang="en-US" dirty="0" err="1"/>
              <a:t>een</a:t>
            </a:r>
            <a:r>
              <a:rPr lang="en-US" dirty="0"/>
              <a:t> zo </a:t>
            </a:r>
            <a:r>
              <a:rPr lang="en-US" dirty="0" err="1"/>
              <a:t>goed</a:t>
            </a:r>
            <a:r>
              <a:rPr lang="en-US" dirty="0"/>
              <a:t> </a:t>
            </a:r>
            <a:r>
              <a:rPr lang="en-US" dirty="0" err="1"/>
              <a:t>mogelijke</a:t>
            </a:r>
            <a:r>
              <a:rPr lang="en-US" dirty="0"/>
              <a:t> </a:t>
            </a:r>
            <a:r>
              <a:rPr lang="en-US" dirty="0" err="1"/>
              <a:t>gezondheidsstandaard</a:t>
            </a:r>
            <a:r>
              <a:rPr lang="en-US" dirty="0"/>
              <a:t>’</a:t>
            </a:r>
            <a:br>
              <a:rPr lang="en-US" dirty="0"/>
            </a:b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106ED-F060-4370-BA83-39826FD03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3976"/>
            <a:ext cx="10515600" cy="4351338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dirty="0"/>
              <a:t>Algemene </a:t>
            </a:r>
            <a:r>
              <a:rPr lang="en-US" dirty="0" err="1"/>
              <a:t>aanbeveling</a:t>
            </a:r>
            <a:r>
              <a:rPr lang="en-US" dirty="0"/>
              <a:t> 14, 2000 – 12 IVESCR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‘AAAQ’ (para 12)</a:t>
            </a:r>
          </a:p>
          <a:p>
            <a:pPr lvl="2"/>
            <a:r>
              <a:rPr lang="en-US" dirty="0"/>
              <a:t>Beschikbaarheid</a:t>
            </a:r>
          </a:p>
          <a:p>
            <a:pPr lvl="2"/>
            <a:r>
              <a:rPr lang="en-US" dirty="0" err="1"/>
              <a:t>Toegankelijkheid</a:t>
            </a:r>
            <a:r>
              <a:rPr lang="en-US" dirty="0"/>
              <a:t> (non-</a:t>
            </a:r>
            <a:r>
              <a:rPr lang="en-US" dirty="0" err="1"/>
              <a:t>discriminatie</a:t>
            </a:r>
            <a:r>
              <a:rPr lang="en-US" dirty="0"/>
              <a:t>, </a:t>
            </a:r>
            <a:r>
              <a:rPr lang="en-US" dirty="0" err="1"/>
              <a:t>fysieke</a:t>
            </a:r>
            <a:r>
              <a:rPr lang="en-US" dirty="0"/>
              <a:t> </a:t>
            </a:r>
            <a:r>
              <a:rPr lang="en-US" dirty="0" err="1"/>
              <a:t>toegankelijkheid</a:t>
            </a:r>
            <a:r>
              <a:rPr lang="en-US" dirty="0"/>
              <a:t>/</a:t>
            </a:r>
            <a:r>
              <a:rPr lang="en-US" dirty="0" err="1"/>
              <a:t>bereikbaarheid</a:t>
            </a:r>
            <a:r>
              <a:rPr lang="en-US" dirty="0"/>
              <a:t>, </a:t>
            </a:r>
            <a:r>
              <a:rPr lang="en-US" dirty="0" err="1"/>
              <a:t>betaalbaarheid</a:t>
            </a:r>
            <a:r>
              <a:rPr lang="en-US" dirty="0"/>
              <a:t>, </a:t>
            </a:r>
            <a:r>
              <a:rPr lang="en-US" dirty="0" err="1"/>
              <a:t>toegang</a:t>
            </a:r>
            <a:r>
              <a:rPr lang="en-US" dirty="0"/>
              <a:t> tot </a:t>
            </a:r>
            <a:r>
              <a:rPr lang="en-US" dirty="0" err="1"/>
              <a:t>informatie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Aanvaardbaarheid</a:t>
            </a:r>
            <a:endParaRPr lang="en-US" dirty="0"/>
          </a:p>
          <a:p>
            <a:pPr lvl="2"/>
            <a:r>
              <a:rPr lang="en-US" dirty="0" err="1"/>
              <a:t>Kwaliteit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 err="1"/>
              <a:t>Verplichtingen</a:t>
            </a:r>
            <a:r>
              <a:rPr lang="en-US" dirty="0"/>
              <a:t> om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respecteren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beschermen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verwezenlijken</a:t>
            </a:r>
            <a:r>
              <a:rPr lang="en-US" dirty="0"/>
              <a:t> (paras 33-37)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Minimale</a:t>
            </a:r>
            <a:r>
              <a:rPr lang="en-US" dirty="0"/>
              <a:t> </a:t>
            </a:r>
            <a:r>
              <a:rPr lang="en-US" dirty="0" err="1"/>
              <a:t>kernverplichtingen</a:t>
            </a:r>
            <a:r>
              <a:rPr lang="en-US" dirty="0"/>
              <a:t> (paras 43-45)</a:t>
            </a:r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6682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11608594" y="7224712"/>
            <a:ext cx="3753326" cy="2815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nl-NL" sz="5400" b="1" baseline="30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Nederlandse</a:t>
            </a:r>
            <a:r>
              <a:rPr lang="en-US" altLang="nl-NL" sz="5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nl-NL" sz="5400" b="1" baseline="300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Grondwet</a:t>
            </a:r>
            <a:r>
              <a:rPr lang="en-US" altLang="nl-NL" sz="5400" b="1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1983</a:t>
            </a:r>
            <a:endParaRPr lang="nl-NL" altLang="nl-NL" sz="5400" b="1" baseline="300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AFA5BB-63D6-4F68-87ED-020D3446AB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54239" y="1340769"/>
            <a:ext cx="3868737" cy="562645"/>
          </a:xfrm>
        </p:spPr>
        <p:txBody>
          <a:bodyPr/>
          <a:lstStyle/>
          <a:p>
            <a:r>
              <a:rPr lang="en-US" dirty="0" err="1"/>
              <a:t>Gezondheidsbescherming</a:t>
            </a:r>
            <a:endParaRPr lang="nl-NL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2154239" y="1513841"/>
            <a:ext cx="3868737" cy="4675824"/>
          </a:xfrm>
        </p:spPr>
        <p:txBody>
          <a:bodyPr/>
          <a:lstStyle/>
          <a:p>
            <a:pPr marL="457200" lvl="1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endParaRPr lang="en-US" altLang="nl-NL" dirty="0">
              <a:latin typeface="Palatino-Bold" charset="0"/>
            </a:endParaRPr>
          </a:p>
          <a:p>
            <a:r>
              <a:rPr lang="en-US" dirty="0"/>
              <a:t>Artikel 22-1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nl-NL" dirty="0">
                <a:solidFill>
                  <a:srgbClr val="1C1C1C"/>
                </a:solidFill>
              </a:rPr>
              <a:t>De overheid treft maatregelen ter bevordering van de volksgezondheid.”</a:t>
            </a:r>
          </a:p>
          <a:p>
            <a:pPr marL="457200" lvl="1" indent="0">
              <a:spcBef>
                <a:spcPct val="0"/>
              </a:spcBef>
              <a:buClr>
                <a:srgbClr val="B70046"/>
              </a:buClr>
              <a:buSzPct val="120000"/>
              <a:buNone/>
            </a:pPr>
            <a:endParaRPr lang="en-US" altLang="nl-NL" dirty="0">
              <a:latin typeface="Palatino-Bold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6ED9D6-B6EF-4EFB-8A43-02F7D503F9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3150" y="1179513"/>
            <a:ext cx="3887788" cy="723901"/>
          </a:xfrm>
        </p:spPr>
        <p:txBody>
          <a:bodyPr/>
          <a:lstStyle/>
          <a:p>
            <a:r>
              <a:rPr lang="en-US" dirty="0" err="1"/>
              <a:t>Vrijheid</a:t>
            </a:r>
            <a:r>
              <a:rPr lang="en-US" dirty="0"/>
              <a:t>, </a:t>
            </a:r>
            <a:r>
              <a:rPr lang="en-US" dirty="0" err="1"/>
              <a:t>zelfbeschikking</a:t>
            </a:r>
            <a:endParaRPr lang="nl-N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6EA05E-9F57-4634-84FA-F80ED2588B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3150" y="1903413"/>
            <a:ext cx="3887788" cy="428625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Artikel 10: “</a:t>
            </a:r>
            <a:r>
              <a:rPr lang="nl-NL" sz="2400" dirty="0">
                <a:solidFill>
                  <a:srgbClr val="1C1C1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Ieder heeft, behoudens bij of krachtens de wet te stellen beperkingen, recht op eerbiediging van zijn </a:t>
            </a:r>
            <a:r>
              <a:rPr lang="nl-NL" sz="2400" b="1" dirty="0">
                <a:solidFill>
                  <a:srgbClr val="1C1C1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persoonlijke levenssfeer</a:t>
            </a:r>
            <a:r>
              <a:rPr lang="nl-NL" sz="2400" dirty="0">
                <a:solidFill>
                  <a:srgbClr val="1C1C1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.”(…)</a:t>
            </a:r>
          </a:p>
          <a:p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Artikel 11:”</a:t>
            </a:r>
            <a:r>
              <a:rPr lang="nl-NL" sz="2400" dirty="0">
                <a:solidFill>
                  <a:srgbClr val="1C1C1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Ieder heeft (…) recht op onaantastbaarheid van zijn lichaam.”</a:t>
            </a:r>
            <a:endParaRPr lang="nl-NL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5669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503</Words>
  <Application>Microsoft Macintosh PowerPoint</Application>
  <PresentationFormat>Breedbeeld</PresentationFormat>
  <Paragraphs>91</Paragraphs>
  <Slides>11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Palatino bold</vt:lpstr>
      <vt:lpstr>Palatino-Bold</vt:lpstr>
      <vt:lpstr>Office Theme</vt:lpstr>
      <vt:lpstr>PowerPoint-presentatie</vt:lpstr>
      <vt:lpstr>Ontstaan mensenrechten</vt:lpstr>
      <vt:lpstr>Mensenrechten</vt:lpstr>
      <vt:lpstr>Wereldgezondheidsorganisatie (WHO), 1946</vt:lpstr>
      <vt:lpstr>Definitie gezondheid</vt:lpstr>
      <vt:lpstr>Wat is bepalend voor onze gezondheid?  36% individueel gedrag 24% sociale omstandigheden 7% fysieke omgeving 22% genen 11% medische zorg </vt:lpstr>
      <vt:lpstr>Wat omvat het recht op gezondheid? Zie de mensenrechtenverdragen!</vt:lpstr>
      <vt:lpstr> Artikel 12 Internationaal Verdrag inzake Economische, Sociale en Culturele Rechten, 1969 ‘recht op een zo goed mogelijke gezondheidsstandaard’ </vt:lpstr>
      <vt:lpstr>Nederlandse Grondwet, 1983</vt:lpstr>
      <vt:lpstr>Maar hoe dit te wegen?</vt:lpstr>
      <vt:lpstr>Dank voor jullie aandacht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B.C.A. Toebes</dc:creator>
  <cp:lastModifiedBy>Femke Vrij | KAMG</cp:lastModifiedBy>
  <cp:revision>20</cp:revision>
  <dcterms:created xsi:type="dcterms:W3CDTF">2026-04-04T14:20:25Z</dcterms:created>
  <dcterms:modified xsi:type="dcterms:W3CDTF">2026-04-09T15:40:40Z</dcterms:modified>
</cp:coreProperties>
</file>