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66" r:id="rId5"/>
    <p:sldId id="260" r:id="rId6"/>
    <p:sldId id="261" r:id="rId7"/>
    <p:sldId id="262" r:id="rId8"/>
    <p:sldId id="263" r:id="rId9"/>
    <p:sldId id="264" r:id="rId10"/>
    <p:sldId id="265" r:id="rId11"/>
  </p:sldIdLst>
  <p:sldSz cx="12192000" cy="6858000"/>
  <p:notesSz cx="6858000" cy="9144000"/>
  <p:embeddedFontLst>
    <p:embeddedFont>
      <p:font typeface="Play" pitchFamily="2"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DJA131LIhkgZT0tpddoSlG+/4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6"/>
  </p:normalViewPr>
  <p:slideViewPr>
    <p:cSldViewPr snapToGrid="0">
      <p:cViewPr varScale="1">
        <p:scale>
          <a:sx n="108" d="100"/>
          <a:sy n="108"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859C719-BA40-2715-0426-281402AA1CDA}"/>
            </a:ext>
          </a:extLst>
        </p:cNvPr>
        <p:cNvGrpSpPr/>
        <p:nvPr/>
      </p:nvGrpSpPr>
      <p:grpSpPr>
        <a:xfrm>
          <a:off x="0" y="0"/>
          <a:ext cx="0" cy="0"/>
          <a:chOff x="0" y="0"/>
          <a:chExt cx="0" cy="0"/>
        </a:xfrm>
      </p:grpSpPr>
      <p:sp>
        <p:nvSpPr>
          <p:cNvPr id="110" name="Google Shape;110;p6:notes">
            <a:extLst>
              <a:ext uri="{FF2B5EF4-FFF2-40B4-BE49-F238E27FC236}">
                <a16:creationId xmlns:a16="http://schemas.microsoft.com/office/drawing/2014/main" id="{DCFDD0DF-8184-D849-0B3A-C767339A3C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6:notes">
            <a:extLst>
              <a:ext uri="{FF2B5EF4-FFF2-40B4-BE49-F238E27FC236}">
                <a16:creationId xmlns:a16="http://schemas.microsoft.com/office/drawing/2014/main" id="{315FA4A2-7729-77F6-6204-B5134EBBF1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025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
          <p:cNvSpPr txBox="1">
            <a:spLocks noGrp="1"/>
          </p:cNvSpPr>
          <p:nvPr>
            <p:ph type="ctrTitle"/>
          </p:nvPr>
        </p:nvSpPr>
        <p:spPr>
          <a:xfrm>
            <a:off x="77978" y="539408"/>
            <a:ext cx="11798300" cy="16557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nl-NL" i="1" dirty="0"/>
              <a:t>Dilemma’s van jonge professionals in zorg en sociaal domein</a:t>
            </a:r>
            <a:endParaRPr dirty="0"/>
          </a:p>
        </p:txBody>
      </p:sp>
      <p:sp>
        <p:nvSpPr>
          <p:cNvPr id="86" name="Google Shape;86;p1"/>
          <p:cNvSpPr txBox="1">
            <a:spLocks noGrp="1"/>
          </p:cNvSpPr>
          <p:nvPr>
            <p:ph type="subTitle" idx="1"/>
          </p:nvPr>
        </p:nvSpPr>
        <p:spPr>
          <a:xfrm>
            <a:off x="1524000" y="2678730"/>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nl-NL" dirty="0"/>
              <a:t>07.04.2026 Jong JWS </a:t>
            </a:r>
            <a:endParaRPr dirty="0"/>
          </a:p>
        </p:txBody>
      </p:sp>
      <p:pic>
        <p:nvPicPr>
          <p:cNvPr id="87" name="Google Shape;87;p1"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pic>
        <p:nvPicPr>
          <p:cNvPr id="88" name="Google Shape;88;p1"/>
          <p:cNvPicPr preferRelativeResize="0"/>
          <p:nvPr/>
        </p:nvPicPr>
        <p:blipFill rotWithShape="1">
          <a:blip r:embed="rId4">
            <a:alphaModFix/>
          </a:blip>
          <a:srcRect t="21883" b="2669"/>
          <a:stretch/>
        </p:blipFill>
        <p:spPr>
          <a:xfrm>
            <a:off x="0" y="3191256"/>
            <a:ext cx="12192000" cy="36667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Dank voor jullie aandacht</a:t>
            </a:r>
            <a:endParaRPr/>
          </a:p>
        </p:txBody>
      </p:sp>
      <p:sp>
        <p:nvSpPr>
          <p:cNvPr id="167" name="Google Shape;16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68" name="Google Shape;168;p10"/>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9" name="Google Shape;169;p10"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sp>
        <p:nvSpPr>
          <p:cNvPr id="170" name="Google Shape;170;p10"/>
          <p:cNvSpPr txBox="1"/>
          <p:nvPr/>
        </p:nvSpPr>
        <p:spPr>
          <a:xfrm>
            <a:off x="7607400" y="1617250"/>
            <a:ext cx="3746400" cy="4062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nl-NL" sz="2400" b="0" i="0" u="none" strike="noStrike" cap="none" dirty="0">
                <a:solidFill>
                  <a:schemeClr val="dk1"/>
                </a:solidFill>
                <a:latin typeface="Arial"/>
                <a:ea typeface="Arial"/>
                <a:cs typeface="Arial"/>
                <a:sym typeface="Arial"/>
              </a:rPr>
              <a:t>Jong JWS: </a:t>
            </a:r>
            <a:endParaRPr dirty="0"/>
          </a:p>
          <a:p>
            <a:pPr marL="228600" marR="0" lvl="0" indent="-228600" algn="l" rtl="0">
              <a:lnSpc>
                <a:spcPct val="90000"/>
              </a:lnSpc>
              <a:spcBef>
                <a:spcPts val="1000"/>
              </a:spcBef>
              <a:spcAft>
                <a:spcPts val="0"/>
              </a:spcAft>
              <a:buClr>
                <a:schemeClr val="dk1"/>
              </a:buClr>
              <a:buSzPts val="2400"/>
              <a:buFont typeface="Arial"/>
              <a:buChar char="•"/>
            </a:pPr>
            <a:r>
              <a:rPr lang="nl-NL" sz="2400" b="0" i="0" u="none" strike="noStrike" cap="none" dirty="0">
                <a:solidFill>
                  <a:schemeClr val="dk1"/>
                </a:solidFill>
                <a:latin typeface="Arial"/>
                <a:ea typeface="Arial"/>
                <a:cs typeface="Arial"/>
                <a:sym typeface="Arial"/>
              </a:rPr>
              <a:t>Sterre van der Heyden</a:t>
            </a:r>
            <a:endParaRPr dirty="0"/>
          </a:p>
          <a:p>
            <a:pPr marL="228600" marR="0" lvl="0" indent="-228600" algn="l" rtl="0">
              <a:lnSpc>
                <a:spcPct val="90000"/>
              </a:lnSpc>
              <a:spcBef>
                <a:spcPts val="1000"/>
              </a:spcBef>
              <a:spcAft>
                <a:spcPts val="0"/>
              </a:spcAft>
              <a:buClr>
                <a:schemeClr val="dk1"/>
              </a:buClr>
              <a:buSzPts val="2400"/>
              <a:buFont typeface="Arial"/>
              <a:buChar char="•"/>
            </a:pPr>
            <a:r>
              <a:rPr lang="nl-NL" sz="2400" dirty="0" err="1">
                <a:solidFill>
                  <a:schemeClr val="dk1"/>
                </a:solidFill>
              </a:rPr>
              <a:t>Adji</a:t>
            </a:r>
            <a:r>
              <a:rPr lang="nl-NL" sz="2400" dirty="0">
                <a:solidFill>
                  <a:schemeClr val="dk1"/>
                </a:solidFill>
              </a:rPr>
              <a:t> Oosterhaven</a:t>
            </a:r>
            <a:endParaRPr sz="2400" dirty="0">
              <a:solidFill>
                <a:schemeClr val="dk1"/>
              </a:solidFill>
            </a:endParaRPr>
          </a:p>
          <a:p>
            <a:pPr marL="228600" marR="0" lvl="0" indent="-228600" algn="l" rtl="0">
              <a:lnSpc>
                <a:spcPct val="90000"/>
              </a:lnSpc>
              <a:spcBef>
                <a:spcPts val="1000"/>
              </a:spcBef>
              <a:spcAft>
                <a:spcPts val="0"/>
              </a:spcAft>
              <a:buClr>
                <a:schemeClr val="dk1"/>
              </a:buClr>
              <a:buSzPts val="2400"/>
              <a:buFont typeface="Arial"/>
              <a:buChar char="•"/>
            </a:pPr>
            <a:r>
              <a:rPr lang="nl-NL" sz="2400" b="0" i="0" u="none" strike="noStrike" cap="none" dirty="0">
                <a:solidFill>
                  <a:schemeClr val="dk1"/>
                </a:solidFill>
                <a:latin typeface="Arial"/>
                <a:ea typeface="Arial"/>
                <a:cs typeface="Arial"/>
                <a:sym typeface="Arial"/>
              </a:rPr>
              <a:t>Bram </a:t>
            </a:r>
            <a:r>
              <a:rPr lang="nl-NL" sz="2400" b="0" i="0" u="none" strike="noStrike" cap="none" dirty="0" err="1">
                <a:solidFill>
                  <a:schemeClr val="dk1"/>
                </a:solidFill>
                <a:latin typeface="Arial"/>
                <a:ea typeface="Arial"/>
                <a:cs typeface="Arial"/>
                <a:sym typeface="Arial"/>
              </a:rPr>
              <a:t>Kemmere</a:t>
            </a:r>
            <a:r>
              <a:rPr lang="nl-NL" sz="2400" b="0" i="0" u="none" strike="noStrike" cap="none" dirty="0">
                <a:solidFill>
                  <a:schemeClr val="dk1"/>
                </a:solidFill>
                <a:latin typeface="Arial"/>
                <a:ea typeface="Arial"/>
                <a:cs typeface="Arial"/>
                <a:sym typeface="Arial"/>
              </a:rPr>
              <a:t> </a:t>
            </a:r>
            <a:endParaRPr dirty="0"/>
          </a:p>
          <a:p>
            <a:pPr marL="228600" indent="-228600">
              <a:lnSpc>
                <a:spcPct val="90000"/>
              </a:lnSpc>
              <a:spcBef>
                <a:spcPts val="1000"/>
              </a:spcBef>
              <a:buClr>
                <a:schemeClr val="dk1"/>
              </a:buClr>
              <a:buSzPts val="2400"/>
              <a:buFont typeface="Arial"/>
              <a:buChar char="•"/>
            </a:pPr>
            <a:r>
              <a:rPr lang="nl-NL" sz="2400" dirty="0">
                <a:solidFill>
                  <a:schemeClr val="dk1"/>
                </a:solidFill>
              </a:rPr>
              <a:t>Marlies Smit</a:t>
            </a:r>
            <a:endParaRPr lang="nl-NL" sz="2400" dirty="0"/>
          </a:p>
          <a:p>
            <a:pPr marL="228600" indent="-228600">
              <a:lnSpc>
                <a:spcPct val="90000"/>
              </a:lnSpc>
              <a:spcBef>
                <a:spcPts val="1000"/>
              </a:spcBef>
              <a:buClr>
                <a:schemeClr val="dk1"/>
              </a:buClr>
              <a:buSzPts val="2400"/>
              <a:buFont typeface="Arial"/>
              <a:buChar char="•"/>
            </a:pPr>
            <a:r>
              <a:rPr lang="nl-NL" sz="2400" dirty="0" err="1">
                <a:solidFill>
                  <a:schemeClr val="dk1"/>
                </a:solidFill>
              </a:rPr>
              <a:t>Neha</a:t>
            </a:r>
            <a:r>
              <a:rPr lang="nl-NL" sz="2400" dirty="0">
                <a:solidFill>
                  <a:schemeClr val="dk1"/>
                </a:solidFill>
              </a:rPr>
              <a:t> </a:t>
            </a:r>
            <a:r>
              <a:rPr lang="nl-NL" sz="2400" dirty="0" err="1">
                <a:solidFill>
                  <a:schemeClr val="dk1"/>
                </a:solidFill>
              </a:rPr>
              <a:t>Usman</a:t>
            </a:r>
            <a:endParaRPr lang="nl-NL" sz="2400" dirty="0">
              <a:solidFill>
                <a:schemeClr val="dk1"/>
              </a:solidFill>
            </a:endParaRPr>
          </a:p>
          <a:p>
            <a:pPr marL="228600" marR="0" lvl="0" indent="-228600" algn="l" rtl="0">
              <a:lnSpc>
                <a:spcPct val="90000"/>
              </a:lnSpc>
              <a:spcBef>
                <a:spcPts val="1000"/>
              </a:spcBef>
              <a:spcAft>
                <a:spcPts val="0"/>
              </a:spcAft>
              <a:buClr>
                <a:schemeClr val="dk1"/>
              </a:buClr>
              <a:buSzPts val="2400"/>
              <a:buFont typeface="Arial"/>
              <a:buChar char="•"/>
            </a:pPr>
            <a:r>
              <a:rPr lang="nl-NL" sz="2400" b="0" i="0" u="none" strike="noStrike" cap="none" dirty="0">
                <a:solidFill>
                  <a:schemeClr val="dk1"/>
                </a:solidFill>
                <a:latin typeface="Arial"/>
                <a:ea typeface="Arial"/>
                <a:cs typeface="Arial"/>
                <a:sym typeface="Arial"/>
              </a:rPr>
              <a:t>Rebekka Kammann</a:t>
            </a:r>
            <a:endParaRPr sz="24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nl-NL" sz="2400" b="0" i="0" u="none" strike="noStrike" cap="none" dirty="0">
                <a:solidFill>
                  <a:schemeClr val="dk1"/>
                </a:solidFill>
                <a:latin typeface="Arial"/>
                <a:ea typeface="Arial"/>
                <a:cs typeface="Arial"/>
                <a:sym typeface="Arial"/>
              </a:rPr>
              <a:t>Tanja </a:t>
            </a:r>
            <a:r>
              <a:rPr lang="nl-NL" sz="2400" b="0" i="0" u="none" strike="noStrike" cap="none" dirty="0" err="1">
                <a:solidFill>
                  <a:schemeClr val="dk1"/>
                </a:solidFill>
                <a:latin typeface="Arial"/>
                <a:ea typeface="Arial"/>
                <a:cs typeface="Arial"/>
                <a:sym typeface="Arial"/>
              </a:rPr>
              <a:t>Kopp</a:t>
            </a:r>
            <a:endParaRPr sz="2400" b="0" i="0" u="none" strike="noStrike" cap="none" dirty="0">
              <a:solidFill>
                <a:schemeClr val="dk1"/>
              </a:solidFill>
              <a:latin typeface="Arial"/>
              <a:ea typeface="Arial"/>
              <a:cs typeface="Arial"/>
              <a:sym typeface="Arial"/>
            </a:endParaRPr>
          </a:p>
          <a:p>
            <a:pPr marL="228600" indent="-228600">
              <a:lnSpc>
                <a:spcPct val="90000"/>
              </a:lnSpc>
              <a:spcBef>
                <a:spcPts val="1000"/>
              </a:spcBef>
              <a:buClr>
                <a:schemeClr val="dk1"/>
              </a:buClr>
              <a:buSzPts val="2400"/>
              <a:buFont typeface="Arial"/>
              <a:buChar char="•"/>
            </a:pPr>
            <a:r>
              <a:rPr lang="nl-NL" sz="2400" dirty="0">
                <a:solidFill>
                  <a:schemeClr val="dk1"/>
                </a:solidFill>
              </a:rPr>
              <a:t>Tanja de Rijke </a:t>
            </a:r>
            <a:endParaRPr lang="nl-NL" sz="2400" dirty="0"/>
          </a:p>
        </p:txBody>
      </p:sp>
      <p:pic>
        <p:nvPicPr>
          <p:cNvPr id="171" name="Google Shape;171;p10"/>
          <p:cNvPicPr preferRelativeResize="0"/>
          <p:nvPr/>
        </p:nvPicPr>
        <p:blipFill rotWithShape="1">
          <a:blip r:embed="rId4">
            <a:alphaModFix/>
          </a:blip>
          <a:srcRect/>
          <a:stretch/>
        </p:blipFill>
        <p:spPr>
          <a:xfrm>
            <a:off x="838200" y="1934190"/>
            <a:ext cx="6035085"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1026" name="Picture 2" descr="cartoon zakenman verschillende emoties uitdrukken 2175788 Vectorkunst bij  Vecteezy">
            <a:extLst>
              <a:ext uri="{FF2B5EF4-FFF2-40B4-BE49-F238E27FC236}">
                <a16:creationId xmlns:a16="http://schemas.microsoft.com/office/drawing/2014/main" id="{817A9E5F-8620-6881-0295-BEF37D5CBE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96"/>
          <a:stretch>
            <a:fillRect/>
          </a:stretch>
        </p:blipFill>
        <p:spPr bwMode="auto">
          <a:xfrm>
            <a:off x="1964326" y="886968"/>
            <a:ext cx="2852626" cy="3888766"/>
          </a:xfrm>
          <a:prstGeom prst="rect">
            <a:avLst/>
          </a:prstGeom>
          <a:noFill/>
          <a:extLst>
            <a:ext uri="{909E8E84-426E-40DD-AFC4-6F175D3DCCD1}">
              <a14:hiddenFill xmlns:a14="http://schemas.microsoft.com/office/drawing/2010/main">
                <a:solidFill>
                  <a:srgbClr val="FFFFFF"/>
                </a:solidFill>
              </a14:hiddenFill>
            </a:ext>
          </a:extLst>
        </p:spPr>
      </p:pic>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Stelt u zich eens voor dat… </a:t>
            </a:r>
            <a:endParaRPr/>
          </a:p>
        </p:txBody>
      </p:sp>
      <p:sp>
        <p:nvSpPr>
          <p:cNvPr id="94" name="Google Shape;94;p2"/>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5" name="Google Shape;95;p2" descr="jws logo - Johannes Wier Stichting"/>
          <p:cNvPicPr preferRelativeResize="0"/>
          <p:nvPr/>
        </p:nvPicPr>
        <p:blipFill rotWithShape="1">
          <a:blip r:embed="rId4">
            <a:alphaModFix/>
          </a:blip>
          <a:srcRect/>
          <a:stretch/>
        </p:blipFill>
        <p:spPr>
          <a:xfrm>
            <a:off x="0" y="6368999"/>
            <a:ext cx="2685409" cy="366097"/>
          </a:xfrm>
          <a:prstGeom prst="rect">
            <a:avLst/>
          </a:prstGeom>
          <a:noFill/>
          <a:ln>
            <a:noFill/>
          </a:ln>
        </p:spPr>
      </p:pic>
      <p:sp>
        <p:nvSpPr>
          <p:cNvPr id="96" name="Google Shape;96;p2" descr="Contour van verliefd gezicht silhouet"/>
          <p:cNvSpPr/>
          <p:nvPr/>
        </p:nvSpPr>
        <p:spPr>
          <a:xfrm>
            <a:off x="2601088" y="2561904"/>
            <a:ext cx="1734191" cy="1734191"/>
          </a:xfrm>
          <a:prstGeom prst="rect">
            <a:avLst/>
          </a:prstGeom>
          <a:noFill/>
          <a:ln>
            <a:noFill/>
          </a:ln>
        </p:spPr>
        <p:txBody>
          <a:bodyPr/>
          <a:lstStyle/>
          <a:p>
            <a:endParaRPr lang="nl-NL"/>
          </a:p>
        </p:txBody>
      </p:sp>
      <p:sp>
        <p:nvSpPr>
          <p:cNvPr id="97" name="Google Shape;97;p2"/>
          <p:cNvSpPr txBox="1"/>
          <p:nvPr/>
        </p:nvSpPr>
        <p:spPr>
          <a:xfrm>
            <a:off x="2201672" y="5000753"/>
            <a:ext cx="220834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2400" b="0" i="0" u="none" strike="noStrike" cap="none" dirty="0">
                <a:solidFill>
                  <a:schemeClr val="dk1"/>
                </a:solidFill>
                <a:latin typeface="Arial"/>
                <a:ea typeface="Arial"/>
                <a:cs typeface="Arial"/>
                <a:sym typeface="Arial"/>
              </a:rPr>
              <a:t>Verwachtingen &amp; idealen </a:t>
            </a:r>
            <a:endParaRPr dirty="0"/>
          </a:p>
        </p:txBody>
      </p:sp>
      <p:sp>
        <p:nvSpPr>
          <p:cNvPr id="98" name="Google Shape;98;p2" descr="Contour van verwarrend gezicht silhouet"/>
          <p:cNvSpPr/>
          <p:nvPr/>
        </p:nvSpPr>
        <p:spPr>
          <a:xfrm flipH="1">
            <a:off x="7856722" y="2585999"/>
            <a:ext cx="1734192" cy="1734192"/>
          </a:xfrm>
          <a:prstGeom prst="rect">
            <a:avLst/>
          </a:prstGeom>
          <a:noFill/>
          <a:ln>
            <a:noFill/>
          </a:ln>
        </p:spPr>
        <p:txBody>
          <a:bodyPr/>
          <a:lstStyle/>
          <a:p>
            <a:endParaRPr lang="nl-NL"/>
          </a:p>
        </p:txBody>
      </p:sp>
      <p:sp>
        <p:nvSpPr>
          <p:cNvPr id="99" name="Google Shape;99;p2"/>
          <p:cNvSpPr txBox="1"/>
          <p:nvPr/>
        </p:nvSpPr>
        <p:spPr>
          <a:xfrm>
            <a:off x="6718940" y="4843719"/>
            <a:ext cx="400975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2400" b="0" i="0" u="none" strike="noStrike" cap="none" dirty="0">
                <a:solidFill>
                  <a:schemeClr val="dk1"/>
                </a:solidFill>
                <a:latin typeface="Arial"/>
                <a:ea typeface="Arial"/>
                <a:cs typeface="Arial"/>
                <a:sym typeface="Arial"/>
              </a:rPr>
              <a:t>Uitdagingen in de praktijk, systeemdruk &amp; je plek moeten vinden </a:t>
            </a:r>
            <a:endParaRPr dirty="0"/>
          </a:p>
        </p:txBody>
      </p:sp>
      <p:sp>
        <p:nvSpPr>
          <p:cNvPr id="100" name="Google Shape;100;p2"/>
          <p:cNvSpPr txBox="1"/>
          <p:nvPr/>
        </p:nvSpPr>
        <p:spPr>
          <a:xfrm>
            <a:off x="5032582" y="3037596"/>
            <a:ext cx="18288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2400" b="0" i="0" u="none" strike="noStrike" cap="none">
                <a:solidFill>
                  <a:schemeClr val="dk1"/>
                </a:solidFill>
                <a:latin typeface="Arial"/>
                <a:ea typeface="Arial"/>
                <a:cs typeface="Arial"/>
                <a:sym typeface="Arial"/>
              </a:rPr>
              <a:t>versus </a:t>
            </a:r>
            <a:endParaRPr/>
          </a:p>
        </p:txBody>
      </p:sp>
      <p:pic>
        <p:nvPicPr>
          <p:cNvPr id="2" name="Picture 2" descr="cartoon zakenman verschillende emoties uitdrukken 2175788 Vectorkunst bij  Vecteezy">
            <a:extLst>
              <a:ext uri="{FF2B5EF4-FFF2-40B4-BE49-F238E27FC236}">
                <a16:creationId xmlns:a16="http://schemas.microsoft.com/office/drawing/2014/main" id="{50195448-1178-6E1A-6CBB-98388A30A4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229" r="50404"/>
          <a:stretch>
            <a:fillRect/>
          </a:stretch>
        </p:blipFill>
        <p:spPr bwMode="auto">
          <a:xfrm>
            <a:off x="7262919" y="1609344"/>
            <a:ext cx="2990464" cy="3166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Agenda </a:t>
            </a:r>
            <a:endParaRPr/>
          </a:p>
        </p:txBody>
      </p:sp>
      <p:sp>
        <p:nvSpPr>
          <p:cNvPr id="106" name="Google Shape;10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a:t>3 situaties: wat zou u doen?</a:t>
            </a:r>
            <a:endParaRPr/>
          </a:p>
          <a:p>
            <a:pPr marL="228600" lvl="0" indent="-228600" algn="l" rtl="0">
              <a:lnSpc>
                <a:spcPct val="90000"/>
              </a:lnSpc>
              <a:spcBef>
                <a:spcPts val="1000"/>
              </a:spcBef>
              <a:spcAft>
                <a:spcPts val="0"/>
              </a:spcAft>
              <a:buClr>
                <a:schemeClr val="dk1"/>
              </a:buClr>
              <a:buSzPts val="2800"/>
              <a:buChar char="•"/>
            </a:pPr>
            <a:r>
              <a:rPr lang="nl-NL"/>
              <a:t>Bespreken in kleine groepjes</a:t>
            </a:r>
            <a:endParaRPr/>
          </a:p>
          <a:p>
            <a:pPr marL="228600" lvl="0" indent="-228600" algn="l" rtl="0">
              <a:lnSpc>
                <a:spcPct val="90000"/>
              </a:lnSpc>
              <a:spcBef>
                <a:spcPts val="1000"/>
              </a:spcBef>
              <a:spcAft>
                <a:spcPts val="0"/>
              </a:spcAft>
              <a:buClr>
                <a:schemeClr val="dk1"/>
              </a:buClr>
              <a:buSzPts val="2800"/>
              <a:buChar char="•"/>
            </a:pPr>
            <a:r>
              <a:rPr lang="nl-NL"/>
              <a:t>Plenaire terugkoppeling </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07" name="Google Shape;107;p3"/>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8" name="Google Shape;108;p3"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71AEFDEF-9C0A-D642-5103-50C0692728C8}"/>
            </a:ext>
          </a:extLst>
        </p:cNvPr>
        <p:cNvGrpSpPr/>
        <p:nvPr/>
      </p:nvGrpSpPr>
      <p:grpSpPr>
        <a:xfrm>
          <a:off x="0" y="0"/>
          <a:ext cx="0" cy="0"/>
          <a:chOff x="0" y="0"/>
          <a:chExt cx="0" cy="0"/>
        </a:xfrm>
      </p:grpSpPr>
      <p:sp>
        <p:nvSpPr>
          <p:cNvPr id="113" name="Google Shape;113;p6">
            <a:extLst>
              <a:ext uri="{FF2B5EF4-FFF2-40B4-BE49-F238E27FC236}">
                <a16:creationId xmlns:a16="http://schemas.microsoft.com/office/drawing/2014/main" id="{9C31C614-5D90-5EDD-6661-0B5AD7446BCD}"/>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dirty="0"/>
              <a:t>Situatie 1</a:t>
            </a:r>
            <a:endParaRPr dirty="0"/>
          </a:p>
        </p:txBody>
      </p:sp>
      <p:sp>
        <p:nvSpPr>
          <p:cNvPr id="114" name="Google Shape;114;p6">
            <a:extLst>
              <a:ext uri="{FF2B5EF4-FFF2-40B4-BE49-F238E27FC236}">
                <a16:creationId xmlns:a16="http://schemas.microsoft.com/office/drawing/2014/main" id="{8EF53FEA-A9C2-7DAC-078C-F5F7D2C9AFC4}"/>
              </a:ext>
            </a:extLst>
          </p:cNvPr>
          <p:cNvSpPr txBox="1">
            <a:spLocks noGrp="1"/>
          </p:cNvSpPr>
          <p:nvPr>
            <p:ph type="body" idx="1"/>
          </p:nvPr>
        </p:nvSpPr>
        <p:spPr>
          <a:xfrm>
            <a:off x="838200" y="1356057"/>
            <a:ext cx="10515600" cy="4630073"/>
          </a:xfrm>
          <a:prstGeom prst="rect">
            <a:avLst/>
          </a:prstGeom>
          <a:noFill/>
          <a:ln>
            <a:noFill/>
          </a:ln>
        </p:spPr>
        <p:txBody>
          <a:bodyPr spcFirstLastPara="1" wrap="square" lIns="91425" tIns="45700" rIns="91425" bIns="45700" anchor="t" anchorCtr="0">
            <a:normAutofit fontScale="70000" lnSpcReduction="20000"/>
          </a:bodyPr>
          <a:lstStyle/>
          <a:p>
            <a:pPr marL="0" lvl="0" indent="0">
              <a:lnSpc>
                <a:spcPct val="120000"/>
              </a:lnSpc>
              <a:buSzPct val="100000"/>
              <a:buNone/>
            </a:pPr>
            <a:r>
              <a:rPr lang="nl-NL" dirty="0"/>
              <a:t>Je werkt als jonge professional bij een zorginstelling. Een cliënt met schulden mijdt al maanden zorg uit angst voor de kosten. Jij weet dat er regelingen bestaan waar hij aanspraak op kan maken, maar je instelling hanteert een strak protocol: financiële zorgen worden doorverwezen naar een apart loket. Je leidinggevende heeft eerder gezegd: “Dat is niet onze afdeling, houd je aan de taakverdeling”.</a:t>
            </a:r>
          </a:p>
          <a:p>
            <a:pPr marL="0" lvl="0" indent="0">
              <a:lnSpc>
                <a:spcPct val="120000"/>
              </a:lnSpc>
              <a:buSzPct val="100000"/>
              <a:buNone/>
            </a:pPr>
            <a:endParaRPr lang="nl-NL" b="1" dirty="0"/>
          </a:p>
          <a:p>
            <a:pPr marL="0" lvl="0" indent="0">
              <a:lnSpc>
                <a:spcPct val="120000"/>
              </a:lnSpc>
              <a:buSzPct val="100000"/>
              <a:buNone/>
            </a:pPr>
            <a:r>
              <a:rPr lang="nl-NL" b="1" dirty="0">
                <a:solidFill>
                  <a:srgbClr val="3871C0"/>
                </a:solidFill>
              </a:rPr>
              <a:t>Dilemma</a:t>
            </a:r>
            <a:r>
              <a:rPr lang="nl-NL" dirty="0">
                <a:solidFill>
                  <a:srgbClr val="3871C0"/>
                </a:solidFill>
              </a:rPr>
              <a:t>: Verwijs je door volgens protocol, wetende dat deze cliënt dat loket waarschijnlijk nooit opzoekt, of neem je zelf de tijd om met hem de mogelijkheden te verkennen, buiten je takenpakket om, met het risico dat je leidinggevende dit ziet als buiten je boekje gaan?</a:t>
            </a:r>
            <a:br>
              <a:rPr lang="nl-NL" dirty="0">
                <a:solidFill>
                  <a:srgbClr val="3871C0"/>
                </a:solidFill>
              </a:rPr>
            </a:br>
            <a:endParaRPr lang="nl-NL" dirty="0">
              <a:solidFill>
                <a:srgbClr val="3871C0"/>
              </a:solidFill>
            </a:endParaRPr>
          </a:p>
          <a:p>
            <a:pPr marL="0" lvl="0" indent="0">
              <a:lnSpc>
                <a:spcPct val="120000"/>
              </a:lnSpc>
              <a:buSzPct val="100000"/>
              <a:buNone/>
            </a:pPr>
            <a:r>
              <a:rPr lang="nl-NL" i="1" dirty="0">
                <a:solidFill>
                  <a:srgbClr val="3871C0"/>
                </a:solidFill>
              </a:rPr>
              <a:t>Goed om mee te nemen: de leidinggevende beoordeelt jouw functioneren en beslist over jouw contractverlenging, en je hebt als jonge professional nog geen ‘track record’ opgebouwd.</a:t>
            </a:r>
          </a:p>
        </p:txBody>
      </p:sp>
      <p:sp>
        <p:nvSpPr>
          <p:cNvPr id="115" name="Google Shape;115;p6">
            <a:extLst>
              <a:ext uri="{FF2B5EF4-FFF2-40B4-BE49-F238E27FC236}">
                <a16:creationId xmlns:a16="http://schemas.microsoft.com/office/drawing/2014/main" id="{21B632F7-AD9A-F68A-A0BD-5B423A7C41A0}"/>
              </a:ext>
            </a:extLst>
          </p:cNvPr>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6" name="Google Shape;116;p6" descr="jws logo - Johannes Wier Stichting">
            <a:extLst>
              <a:ext uri="{FF2B5EF4-FFF2-40B4-BE49-F238E27FC236}">
                <a16:creationId xmlns:a16="http://schemas.microsoft.com/office/drawing/2014/main" id="{3D901BAC-423B-E1C8-9921-85C8FE9ABF77}"/>
              </a:ext>
            </a:extLst>
          </p:cNvPr>
          <p:cNvPicPr preferRelativeResize="0"/>
          <p:nvPr/>
        </p:nvPicPr>
        <p:blipFill rotWithShape="1">
          <a:blip r:embed="rId3">
            <a:alphaModFix/>
          </a:blip>
          <a:srcRect/>
          <a:stretch/>
        </p:blipFill>
        <p:spPr>
          <a:xfrm>
            <a:off x="0" y="6368999"/>
            <a:ext cx="2685409" cy="366097"/>
          </a:xfrm>
          <a:prstGeom prst="rect">
            <a:avLst/>
          </a:prstGeom>
          <a:noFill/>
          <a:ln>
            <a:noFill/>
          </a:ln>
        </p:spPr>
      </p:pic>
      <p:pic>
        <p:nvPicPr>
          <p:cNvPr id="117" name="Google Shape;117;p6" descr="Wegwijzer silhouet">
            <a:extLst>
              <a:ext uri="{FF2B5EF4-FFF2-40B4-BE49-F238E27FC236}">
                <a16:creationId xmlns:a16="http://schemas.microsoft.com/office/drawing/2014/main" id="{7025A6F0-7993-49FB-3B5B-EF0D39C5F207}"/>
              </a:ext>
            </a:extLst>
          </p:cNvPr>
          <p:cNvPicPr preferRelativeResize="0"/>
          <p:nvPr/>
        </p:nvPicPr>
        <p:blipFill rotWithShape="1">
          <a:blip r:embed="rId4">
            <a:alphaModFix/>
          </a:blip>
          <a:srcRect/>
          <a:stretch/>
        </p:blipFill>
        <p:spPr>
          <a:xfrm>
            <a:off x="11099800" y="5071730"/>
            <a:ext cx="914400" cy="914400"/>
          </a:xfrm>
          <a:prstGeom prst="rect">
            <a:avLst/>
          </a:prstGeom>
          <a:noFill/>
          <a:ln>
            <a:noFill/>
          </a:ln>
        </p:spPr>
      </p:pic>
    </p:spTree>
    <p:extLst>
      <p:ext uri="{BB962C8B-B14F-4D97-AF65-F5344CB8AC3E}">
        <p14:creationId xmlns:p14="http://schemas.microsoft.com/office/powerpoint/2010/main" val="318738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Plenaire terugkoppeling</a:t>
            </a:r>
            <a:endParaRPr/>
          </a:p>
        </p:txBody>
      </p:sp>
      <p:sp>
        <p:nvSpPr>
          <p:cNvPr id="123" name="Google Shape;12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24" name="Google Shape;124;p5"/>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5" name="Google Shape;125;p5"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pic>
        <p:nvPicPr>
          <p:cNvPr id="126" name="Google Shape;126;p5" descr="Afbeelding van personen die teamwork uitvoeren"/>
          <p:cNvPicPr preferRelativeResize="0"/>
          <p:nvPr/>
        </p:nvPicPr>
        <p:blipFill rotWithShape="1">
          <a:blip r:embed="rId4">
            <a:alphaModFix/>
          </a:blip>
          <a:srcRect/>
          <a:stretch/>
        </p:blipFill>
        <p:spPr>
          <a:xfrm>
            <a:off x="3062814" y="1512560"/>
            <a:ext cx="6066371" cy="38328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Situatie 2</a:t>
            </a:r>
            <a:endParaRPr/>
          </a:p>
        </p:txBody>
      </p:sp>
      <p:sp>
        <p:nvSpPr>
          <p:cNvPr id="132" name="Google Shape;132;p4"/>
          <p:cNvSpPr txBox="1">
            <a:spLocks noGrp="1"/>
          </p:cNvSpPr>
          <p:nvPr>
            <p:ph type="body" idx="1"/>
          </p:nvPr>
        </p:nvSpPr>
        <p:spPr>
          <a:xfrm>
            <a:off x="838200" y="1281983"/>
            <a:ext cx="11010900" cy="5374098"/>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20000"/>
              </a:lnSpc>
              <a:spcBef>
                <a:spcPts val="0"/>
              </a:spcBef>
              <a:spcAft>
                <a:spcPts val="0"/>
              </a:spcAft>
              <a:buClr>
                <a:schemeClr val="dk1"/>
              </a:buClr>
              <a:buSzPct val="100000"/>
              <a:buNone/>
            </a:pPr>
            <a:r>
              <a:rPr lang="nl-NL" sz="4000" dirty="0"/>
              <a:t>Je start als gedragsdeskundige op een dagbestedingslocatie voor mensen met een verstandelijke beperking. De locatie kent al meer dan twintig jaar een vaste structuur, met een hecht team van begeleiders en een gevestigde driehoek van manager, gedragsdeskundige en trajectcoördinator.</a:t>
            </a:r>
            <a:endParaRPr sz="4000" dirty="0"/>
          </a:p>
          <a:p>
            <a:pPr marL="0" lvl="0" indent="0" algn="l" rtl="0">
              <a:lnSpc>
                <a:spcPct val="120000"/>
              </a:lnSpc>
              <a:spcBef>
                <a:spcPts val="1000"/>
              </a:spcBef>
              <a:spcAft>
                <a:spcPts val="0"/>
              </a:spcAft>
              <a:buClr>
                <a:schemeClr val="dk1"/>
              </a:buClr>
              <a:buSzPct val="100000"/>
              <a:buNone/>
            </a:pPr>
            <a:r>
              <a:rPr lang="nl-NL" sz="4000" dirty="0"/>
              <a:t>Je merkt echter dat er sprake is van vastgeroeste denk- en werkpatronen. Hierdoor lukt het je nauwelijks om je professionele kennis en wetenschappelijke inzichten in te brengen. Er worden bovendien vragenlijsten gebruikt die niet zijn genormeerd, maar waarvan de resultaten wel worden meegenomen in besluitvorming. De werkwijze op de locatie strookt daardoor niet met jouw professionele normen en waarden.</a:t>
            </a:r>
            <a:endParaRPr sz="4000" dirty="0"/>
          </a:p>
          <a:p>
            <a:pPr marL="0" lvl="0" indent="0" algn="l" rtl="0">
              <a:lnSpc>
                <a:spcPct val="120000"/>
              </a:lnSpc>
              <a:spcBef>
                <a:spcPts val="1000"/>
              </a:spcBef>
              <a:spcAft>
                <a:spcPts val="0"/>
              </a:spcAft>
              <a:buClr>
                <a:schemeClr val="dk1"/>
              </a:buClr>
              <a:buSzPct val="100000"/>
              <a:buNone/>
            </a:pPr>
            <a:r>
              <a:rPr lang="nl-NL" sz="4000" dirty="0"/>
              <a:t>Je hebt dit probleem aangekaart bij je leidinggevende, maar zij heeft het te druk om er nu op in te gaan.</a:t>
            </a:r>
            <a:endParaRPr sz="4000" dirty="0"/>
          </a:p>
          <a:p>
            <a:pPr marL="0" lvl="0" indent="0" algn="l" rtl="0">
              <a:lnSpc>
                <a:spcPct val="120000"/>
              </a:lnSpc>
              <a:spcBef>
                <a:spcPts val="1000"/>
              </a:spcBef>
              <a:spcAft>
                <a:spcPts val="0"/>
              </a:spcAft>
              <a:buClr>
                <a:schemeClr val="dk1"/>
              </a:buClr>
              <a:buSzPct val="100000"/>
              <a:buNone/>
            </a:pPr>
            <a:endParaRPr lang="nl-NL" sz="4000" b="1" dirty="0"/>
          </a:p>
          <a:p>
            <a:pPr marL="0" lvl="0" indent="0" algn="l" rtl="0">
              <a:lnSpc>
                <a:spcPct val="120000"/>
              </a:lnSpc>
              <a:spcBef>
                <a:spcPts val="1000"/>
              </a:spcBef>
              <a:spcAft>
                <a:spcPts val="0"/>
              </a:spcAft>
              <a:buClr>
                <a:schemeClr val="dk1"/>
              </a:buClr>
              <a:buSzPct val="100000"/>
              <a:buNone/>
            </a:pPr>
            <a:r>
              <a:rPr lang="nl-NL" sz="4000" b="1" dirty="0">
                <a:solidFill>
                  <a:srgbClr val="3871C0"/>
                </a:solidFill>
              </a:rPr>
              <a:t>Dilemma: </a:t>
            </a:r>
            <a:r>
              <a:rPr lang="nl-NL" sz="4000" dirty="0">
                <a:solidFill>
                  <a:srgbClr val="3871C0"/>
                </a:solidFill>
              </a:rPr>
              <a:t>Hoe ga je als jonge professional om met een werkwijze die ingaat tegen jouw professionele standaarden, binnen een team dat al jaren volgens vaste patronen werkt?</a:t>
            </a:r>
            <a:endParaRPr sz="4000" dirty="0">
              <a:solidFill>
                <a:srgbClr val="3871C0"/>
              </a:solidFill>
            </a:endParaRPr>
          </a:p>
          <a:p>
            <a:pPr marL="0" lvl="0" indent="0" algn="l" rtl="0">
              <a:lnSpc>
                <a:spcPct val="90000"/>
              </a:lnSpc>
              <a:spcBef>
                <a:spcPts val="1000"/>
              </a:spcBef>
              <a:spcAft>
                <a:spcPts val="0"/>
              </a:spcAft>
              <a:buClr>
                <a:schemeClr val="dk1"/>
              </a:buClr>
              <a:buSzPct val="100000"/>
              <a:buNone/>
            </a:pPr>
            <a:br>
              <a:rPr lang="nl-NL" dirty="0"/>
            </a:br>
            <a:endParaRPr dirty="0"/>
          </a:p>
          <a:p>
            <a:pPr marL="0" lvl="0" indent="0" algn="l" rtl="0">
              <a:lnSpc>
                <a:spcPct val="90000"/>
              </a:lnSpc>
              <a:spcBef>
                <a:spcPts val="1000"/>
              </a:spcBef>
              <a:spcAft>
                <a:spcPts val="0"/>
              </a:spcAft>
              <a:buClr>
                <a:schemeClr val="dk1"/>
              </a:buClr>
              <a:buSzPct val="100000"/>
              <a:buNone/>
            </a:pPr>
            <a:endParaRPr dirty="0"/>
          </a:p>
          <a:p>
            <a:pPr marL="228600" lvl="0" indent="-130810" algn="l" rtl="0">
              <a:lnSpc>
                <a:spcPct val="90000"/>
              </a:lnSpc>
              <a:spcBef>
                <a:spcPts val="1000"/>
              </a:spcBef>
              <a:spcAft>
                <a:spcPts val="0"/>
              </a:spcAft>
              <a:buClr>
                <a:schemeClr val="dk1"/>
              </a:buClr>
              <a:buSzPct val="100000"/>
              <a:buNone/>
            </a:pPr>
            <a:endParaRPr dirty="0"/>
          </a:p>
        </p:txBody>
      </p:sp>
      <p:sp>
        <p:nvSpPr>
          <p:cNvPr id="133" name="Google Shape;133;p4"/>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4" name="Google Shape;134;p4"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Plenaire terugkoppeling</a:t>
            </a:r>
            <a:endParaRPr/>
          </a:p>
        </p:txBody>
      </p:sp>
      <p:sp>
        <p:nvSpPr>
          <p:cNvPr id="140" name="Google Shape;140;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41" name="Google Shape;141;p7"/>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2" name="Google Shape;142;p7"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pic>
        <p:nvPicPr>
          <p:cNvPr id="143" name="Google Shape;143;p7" descr="Afbeelding van personen die teamwork uitvoeren"/>
          <p:cNvPicPr preferRelativeResize="0"/>
          <p:nvPr/>
        </p:nvPicPr>
        <p:blipFill rotWithShape="1">
          <a:blip r:embed="rId4">
            <a:alphaModFix/>
          </a:blip>
          <a:srcRect/>
          <a:stretch/>
        </p:blipFill>
        <p:spPr>
          <a:xfrm>
            <a:off x="3062814" y="1512560"/>
            <a:ext cx="6066371" cy="3832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Situatie 3</a:t>
            </a:r>
            <a:endParaRPr/>
          </a:p>
        </p:txBody>
      </p:sp>
      <p:sp>
        <p:nvSpPr>
          <p:cNvPr id="149" name="Google Shape;149;p8"/>
          <p:cNvSpPr txBox="1">
            <a:spLocks noGrp="1"/>
          </p:cNvSpPr>
          <p:nvPr>
            <p:ph type="body" idx="1"/>
          </p:nvPr>
        </p:nvSpPr>
        <p:spPr>
          <a:xfrm>
            <a:off x="838200" y="14954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ct val="100000"/>
              <a:buNone/>
            </a:pPr>
            <a:r>
              <a:rPr lang="nl-NL" sz="2000" dirty="0"/>
              <a:t>Stel je voor: het Nederlandse vreemdelingenbeleid is aanzienlijk strenger geworden. De toegang tot zorg en ondersteuning voor ongedocumenteerde mensen is sterk beperkt, en jouw zorg/hulpverlening aan deze mensen komt steeds vaker op gespannen voet te staan met de wet.</a:t>
            </a:r>
            <a:endParaRPr sz="2000" dirty="0"/>
          </a:p>
          <a:p>
            <a:pPr marL="0" lvl="0" indent="0" algn="l" rtl="0">
              <a:lnSpc>
                <a:spcPct val="100000"/>
              </a:lnSpc>
              <a:spcBef>
                <a:spcPts val="1000"/>
              </a:spcBef>
              <a:spcAft>
                <a:spcPts val="0"/>
              </a:spcAft>
              <a:buClr>
                <a:schemeClr val="dk1"/>
              </a:buClr>
              <a:buSzPct val="100000"/>
              <a:buNone/>
            </a:pPr>
            <a:endParaRPr sz="2000" dirty="0"/>
          </a:p>
          <a:p>
            <a:pPr marL="0" lvl="0" indent="0" algn="l" rtl="0">
              <a:lnSpc>
                <a:spcPct val="100000"/>
              </a:lnSpc>
              <a:spcBef>
                <a:spcPts val="1000"/>
              </a:spcBef>
              <a:spcAft>
                <a:spcPts val="0"/>
              </a:spcAft>
              <a:buClr>
                <a:schemeClr val="dk1"/>
              </a:buClr>
              <a:buSzPct val="100000"/>
              <a:buNone/>
            </a:pPr>
            <a:r>
              <a:rPr lang="nl-NL" sz="2000" b="1" dirty="0">
                <a:solidFill>
                  <a:srgbClr val="3871C0"/>
                </a:solidFill>
              </a:rPr>
              <a:t>Dilemma: </a:t>
            </a:r>
            <a:endParaRPr sz="2000" dirty="0">
              <a:solidFill>
                <a:srgbClr val="3871C0"/>
              </a:solidFill>
            </a:endParaRPr>
          </a:p>
          <a:p>
            <a:pPr marL="228600" lvl="0" indent="-228600" algn="l" rtl="0">
              <a:lnSpc>
                <a:spcPct val="100000"/>
              </a:lnSpc>
              <a:spcBef>
                <a:spcPts val="1000"/>
              </a:spcBef>
              <a:spcAft>
                <a:spcPts val="0"/>
              </a:spcAft>
              <a:buClr>
                <a:schemeClr val="dk1"/>
              </a:buClr>
              <a:buSzPct val="100000"/>
              <a:buChar char="•"/>
            </a:pPr>
            <a:r>
              <a:rPr lang="nl-NL" sz="2000" dirty="0">
                <a:solidFill>
                  <a:srgbClr val="3871C0"/>
                </a:solidFill>
              </a:rPr>
              <a:t>Blijf je strikt binnen de wettelijke kaders om op de lange termijn iets te kunnen blijven betekenen binnen het systeem?</a:t>
            </a:r>
            <a:endParaRPr sz="2000" dirty="0">
              <a:solidFill>
                <a:srgbClr val="3871C0"/>
              </a:solidFill>
            </a:endParaRPr>
          </a:p>
          <a:p>
            <a:pPr marL="228600" lvl="0" indent="-228600" algn="l" rtl="0">
              <a:lnSpc>
                <a:spcPct val="100000"/>
              </a:lnSpc>
              <a:spcBef>
                <a:spcPts val="1000"/>
              </a:spcBef>
              <a:spcAft>
                <a:spcPts val="0"/>
              </a:spcAft>
              <a:buClr>
                <a:schemeClr val="dk1"/>
              </a:buClr>
              <a:buSzPct val="100000"/>
              <a:buChar char="•"/>
            </a:pPr>
            <a:r>
              <a:rPr lang="nl-NL" sz="2000" dirty="0">
                <a:solidFill>
                  <a:srgbClr val="3871C0"/>
                </a:solidFill>
              </a:rPr>
              <a:t>Of kies je ervoor om je uit te spreken en, waar nodig, tegen de grenzen van het beleid in te handelen om mensen in nood toch te helpen met alle risico’s van dien?</a:t>
            </a:r>
            <a:endParaRPr sz="2000" dirty="0">
              <a:solidFill>
                <a:srgbClr val="3871C0"/>
              </a:solidFill>
            </a:endParaRPr>
          </a:p>
          <a:p>
            <a:pPr marL="0" lvl="0" indent="0" algn="l" rtl="0">
              <a:lnSpc>
                <a:spcPct val="100000"/>
              </a:lnSpc>
              <a:spcBef>
                <a:spcPts val="1000"/>
              </a:spcBef>
              <a:spcAft>
                <a:spcPts val="0"/>
              </a:spcAft>
              <a:buClr>
                <a:schemeClr val="dk1"/>
              </a:buClr>
              <a:buSzPct val="100000"/>
              <a:buNone/>
            </a:pPr>
            <a:br>
              <a:rPr lang="nl-NL" sz="2000" dirty="0"/>
            </a:br>
            <a:br>
              <a:rPr lang="nl-NL" sz="2000" dirty="0"/>
            </a:br>
            <a:endParaRPr sz="2000" dirty="0"/>
          </a:p>
          <a:p>
            <a:pPr marL="0" lvl="0" indent="0" algn="l" rtl="0">
              <a:lnSpc>
                <a:spcPct val="100000"/>
              </a:lnSpc>
              <a:spcBef>
                <a:spcPts val="1000"/>
              </a:spcBef>
              <a:spcAft>
                <a:spcPts val="0"/>
              </a:spcAft>
              <a:buClr>
                <a:schemeClr val="dk1"/>
              </a:buClr>
              <a:buSzPct val="100000"/>
              <a:buNone/>
            </a:pPr>
            <a:endParaRPr sz="2000" dirty="0"/>
          </a:p>
          <a:p>
            <a:pPr marL="228600" lvl="0" indent="-77470" algn="l" rtl="0">
              <a:lnSpc>
                <a:spcPct val="100000"/>
              </a:lnSpc>
              <a:spcBef>
                <a:spcPts val="1000"/>
              </a:spcBef>
              <a:spcAft>
                <a:spcPts val="0"/>
              </a:spcAft>
              <a:buClr>
                <a:schemeClr val="dk1"/>
              </a:buClr>
              <a:buSzPct val="100000"/>
              <a:buNone/>
            </a:pPr>
            <a:endParaRPr sz="2000" dirty="0"/>
          </a:p>
        </p:txBody>
      </p:sp>
      <p:sp>
        <p:nvSpPr>
          <p:cNvPr id="150" name="Google Shape;150;p8"/>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1" name="Google Shape;151;p8"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pic>
        <p:nvPicPr>
          <p:cNvPr id="152" name="Google Shape;152;p8" descr="Gedachte silhouet"/>
          <p:cNvPicPr preferRelativeResize="0"/>
          <p:nvPr/>
        </p:nvPicPr>
        <p:blipFill rotWithShape="1">
          <a:blip r:embed="rId4">
            <a:alphaModFix/>
          </a:blip>
          <a:srcRect/>
          <a:stretch/>
        </p:blipFill>
        <p:spPr>
          <a:xfrm>
            <a:off x="10896600" y="5071730"/>
            <a:ext cx="9144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nl-NL"/>
              <a:t>Plenaire terugkoppeling</a:t>
            </a:r>
            <a:endParaRPr/>
          </a:p>
        </p:txBody>
      </p:sp>
      <p:sp>
        <p:nvSpPr>
          <p:cNvPr id="158" name="Google Shape;158;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59" name="Google Shape;159;p9"/>
          <p:cNvSpPr/>
          <p:nvPr/>
        </p:nvSpPr>
        <p:spPr>
          <a:xfrm>
            <a:off x="0" y="6125497"/>
            <a:ext cx="12192000" cy="732504"/>
          </a:xfrm>
          <a:prstGeom prst="rect">
            <a:avLst/>
          </a:prstGeom>
          <a:solidFill>
            <a:srgbClr val="9AD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0" name="Google Shape;160;p9" descr="jws logo - Johannes Wier Stichting"/>
          <p:cNvPicPr preferRelativeResize="0"/>
          <p:nvPr/>
        </p:nvPicPr>
        <p:blipFill rotWithShape="1">
          <a:blip r:embed="rId3">
            <a:alphaModFix/>
          </a:blip>
          <a:srcRect/>
          <a:stretch/>
        </p:blipFill>
        <p:spPr>
          <a:xfrm>
            <a:off x="0" y="6368999"/>
            <a:ext cx="2685409" cy="366097"/>
          </a:xfrm>
          <a:prstGeom prst="rect">
            <a:avLst/>
          </a:prstGeom>
          <a:noFill/>
          <a:ln>
            <a:noFill/>
          </a:ln>
        </p:spPr>
      </p:pic>
      <p:pic>
        <p:nvPicPr>
          <p:cNvPr id="161" name="Google Shape;161;p9" descr="Afbeelding van personen die teamwork uitvoeren"/>
          <p:cNvPicPr preferRelativeResize="0"/>
          <p:nvPr/>
        </p:nvPicPr>
        <p:blipFill rotWithShape="1">
          <a:blip r:embed="rId4">
            <a:alphaModFix/>
          </a:blip>
          <a:srcRect/>
          <a:stretch/>
        </p:blipFill>
        <p:spPr>
          <a:xfrm>
            <a:off x="3062814" y="1512560"/>
            <a:ext cx="6066371" cy="3832880"/>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509</Words>
  <Application>Microsoft Macintosh PowerPoint</Application>
  <PresentationFormat>Breedbeeld</PresentationFormat>
  <Paragraphs>47</Paragraphs>
  <Slides>10</Slides>
  <Notes>10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Play</vt:lpstr>
      <vt:lpstr>Kantoorthema</vt:lpstr>
      <vt:lpstr>Dilemma’s van jonge professionals in zorg en sociaal domein</vt:lpstr>
      <vt:lpstr>Stelt u zich eens voor dat… </vt:lpstr>
      <vt:lpstr>Agenda </vt:lpstr>
      <vt:lpstr>Situatie 1</vt:lpstr>
      <vt:lpstr>Plenaire terugkoppeling</vt:lpstr>
      <vt:lpstr>Situatie 2</vt:lpstr>
      <vt:lpstr>Plenaire terugkoppeling</vt:lpstr>
      <vt:lpstr>Situatie 3</vt:lpstr>
      <vt:lpstr>Plenaire terugkoppeling</vt:lpstr>
      <vt:lpstr>Dank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Tanja de Rijke</dc:creator>
  <cp:lastModifiedBy>Femke Vrij | KAMG</cp:lastModifiedBy>
  <cp:revision>10</cp:revision>
  <dcterms:created xsi:type="dcterms:W3CDTF">2026-03-30T09:56:35Z</dcterms:created>
  <dcterms:modified xsi:type="dcterms:W3CDTF">2026-04-14T12:23:32Z</dcterms:modified>
</cp:coreProperties>
</file>